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7"/>
  </p:notesMasterIdLst>
  <p:handoutMasterIdLst>
    <p:handoutMasterId r:id="rId78"/>
  </p:handoutMasterIdLst>
  <p:sldIdLst>
    <p:sldId id="264" r:id="rId5"/>
    <p:sldId id="282" r:id="rId6"/>
    <p:sldId id="283" r:id="rId7"/>
    <p:sldId id="284" r:id="rId8"/>
    <p:sldId id="285" r:id="rId9"/>
    <p:sldId id="286" r:id="rId10"/>
    <p:sldId id="401" r:id="rId11"/>
    <p:sldId id="357" r:id="rId12"/>
    <p:sldId id="381" r:id="rId13"/>
    <p:sldId id="281" r:id="rId14"/>
    <p:sldId id="287" r:id="rId15"/>
    <p:sldId id="288" r:id="rId16"/>
    <p:sldId id="291" r:id="rId17"/>
    <p:sldId id="292" r:id="rId18"/>
    <p:sldId id="363" r:id="rId19"/>
    <p:sldId id="342" r:id="rId20"/>
    <p:sldId id="405" r:id="rId21"/>
    <p:sldId id="364" r:id="rId22"/>
    <p:sldId id="343" r:id="rId23"/>
    <p:sldId id="371" r:id="rId24"/>
    <p:sldId id="297" r:id="rId25"/>
    <p:sldId id="370" r:id="rId26"/>
    <p:sldId id="347" r:id="rId27"/>
    <p:sldId id="299" r:id="rId28"/>
    <p:sldId id="355" r:id="rId29"/>
    <p:sldId id="368" r:id="rId30"/>
    <p:sldId id="300" r:id="rId31"/>
    <p:sldId id="301" r:id="rId32"/>
    <p:sldId id="302" r:id="rId33"/>
    <p:sldId id="304" r:id="rId34"/>
    <p:sldId id="303" r:id="rId35"/>
    <p:sldId id="307" r:id="rId36"/>
    <p:sldId id="372" r:id="rId37"/>
    <p:sldId id="367" r:id="rId38"/>
    <p:sldId id="352" r:id="rId39"/>
    <p:sldId id="353" r:id="rId40"/>
    <p:sldId id="375" r:id="rId41"/>
    <p:sldId id="397" r:id="rId42"/>
    <p:sldId id="376" r:id="rId43"/>
    <p:sldId id="377" r:id="rId44"/>
    <p:sldId id="378" r:id="rId45"/>
    <p:sldId id="379" r:id="rId46"/>
    <p:sldId id="380" r:id="rId47"/>
    <p:sldId id="406" r:id="rId48"/>
    <p:sldId id="382" r:id="rId49"/>
    <p:sldId id="383" r:id="rId50"/>
    <p:sldId id="384" r:id="rId51"/>
    <p:sldId id="404" r:id="rId52"/>
    <p:sldId id="385" r:id="rId53"/>
    <p:sldId id="386" r:id="rId54"/>
    <p:sldId id="387" r:id="rId55"/>
    <p:sldId id="388" r:id="rId56"/>
    <p:sldId id="389" r:id="rId57"/>
    <p:sldId id="390" r:id="rId58"/>
    <p:sldId id="391" r:id="rId59"/>
    <p:sldId id="392" r:id="rId60"/>
    <p:sldId id="393" r:id="rId61"/>
    <p:sldId id="394" r:id="rId62"/>
    <p:sldId id="395" r:id="rId63"/>
    <p:sldId id="407" r:id="rId64"/>
    <p:sldId id="400" r:id="rId65"/>
    <p:sldId id="312" r:id="rId66"/>
    <p:sldId id="313" r:id="rId67"/>
    <p:sldId id="314" r:id="rId68"/>
    <p:sldId id="315" r:id="rId69"/>
    <p:sldId id="358" r:id="rId70"/>
    <p:sldId id="333" r:id="rId71"/>
    <p:sldId id="334" r:id="rId72"/>
    <p:sldId id="335" r:id="rId73"/>
    <p:sldId id="336" r:id="rId74"/>
    <p:sldId id="361" r:id="rId75"/>
    <p:sldId id="341" r:id="rId76"/>
  </p:sldIdLst>
  <p:sldSz cx="12188825" cy="6858000"/>
  <p:notesSz cx="6797675" cy="9926638"/>
  <p:defaultTextStyle>
    <a:defPPr rtl="0">
      <a:defRPr lang="zh-TW"/>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824"/>
    <a:srgbClr val="4F2270"/>
    <a:srgbClr val="F29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97" autoAdjust="0"/>
    <p:restoredTop sz="86389" autoAdjust="0"/>
  </p:normalViewPr>
  <p:slideViewPr>
    <p:cSldViewPr showGuides="1">
      <p:cViewPr varScale="1">
        <p:scale>
          <a:sx n="97" d="100"/>
          <a:sy n="97" d="100"/>
        </p:scale>
        <p:origin x="642" y="9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00" d="100"/>
          <a:sy n="100" d="100"/>
        </p:scale>
        <p:origin x="280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6332"/>
          </a:xfrm>
          <a:prstGeom prst="rect">
            <a:avLst/>
          </a:prstGeom>
        </p:spPr>
        <p:txBody>
          <a:bodyPr vert="horz" lIns="91440" tIns="45720" rIns="91440" bIns="45720" rtlCol="0"/>
          <a:lstStyle>
            <a:lvl1pPr algn="l" rtl="0">
              <a:defRPr sz="1200"/>
            </a:lvl1pPr>
          </a:lstStyle>
          <a:p>
            <a:pPr rtl="0"/>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3" name="日期預留位置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l" rtl="0">
              <a:defRPr sz="1200"/>
            </a:lvl1pPr>
          </a:lstStyle>
          <a:p>
            <a:pPr algn="r" rtl="0"/>
            <a:fld id="{ACBD63E1-5F55-4415-9927-5A1CDAC1093B}" type="datetime1">
              <a:rPr lang="zh-TW" altLang="en-US" smtClean="0">
                <a:solidFill>
                  <a:schemeClr val="tx2"/>
                </a:solidFill>
                <a:latin typeface="Microsoft JhengHei UI" panose="020B0604030504040204" pitchFamily="34" charset="-120"/>
                <a:ea typeface="Microsoft JhengHei UI" panose="020B0604030504040204" pitchFamily="34" charset="-120"/>
              </a:rPr>
              <a:t>2024/12/23</a:t>
            </a:fld>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4" name="頁尾預留位置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rtl="0">
              <a:defRPr sz="1200"/>
            </a:lvl1pPr>
          </a:lstStyle>
          <a:p>
            <a:pPr rtl="0"/>
            <a:endParaRPr lang="zh-TW" altLang="en-US" dirty="0">
              <a:solidFill>
                <a:schemeClr val="tx2"/>
              </a:solidFill>
              <a:latin typeface="Microsoft JhengHei UI" panose="020B0604030504040204" pitchFamily="34" charset="-120"/>
              <a:ea typeface="Microsoft JhengHei UI" panose="020B0604030504040204" pitchFamily="34" charset="-120"/>
            </a:endParaRPr>
          </a:p>
        </p:txBody>
      </p:sp>
      <p:sp>
        <p:nvSpPr>
          <p:cNvPr id="5" name="投影片編號預留位置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l" rtl="0">
              <a:defRPr sz="1200"/>
            </a:lvl1pPr>
          </a:lstStyle>
          <a:p>
            <a:pPr algn="r" rtl="0"/>
            <a:fld id="{CFD77566-CD65-4859-9FA1-43956DC85B8C}" type="slidenum">
              <a:rPr lang="en-US" altLang="zh-TW">
                <a:solidFill>
                  <a:schemeClr val="tx2"/>
                </a:solidFill>
                <a:latin typeface="Microsoft JhengHei UI" panose="020B0604030504040204" pitchFamily="34" charset="-120"/>
                <a:ea typeface="Microsoft JhengHei UI" panose="020B0604030504040204" pitchFamily="34" charset="-120"/>
              </a:rPr>
              <a:pPr algn="r" rtl="0"/>
              <a:t>‹#›</a:t>
            </a:fld>
            <a:endParaRPr lang="en-US" altLang="zh-TW" dirty="0">
              <a:solidFill>
                <a:schemeClr val="tx2"/>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5659" cy="496332"/>
          </a:xfrm>
          <a:prstGeom prst="rect">
            <a:avLst/>
          </a:prstGeom>
        </p:spPr>
        <p:txBody>
          <a:bodyPr vert="horz" lIns="91440" tIns="45720" rIns="91440" bIns="45720" rtlCol="0"/>
          <a:lstStyle>
            <a:lvl1pPr algn="l" rtl="0">
              <a:defRPr sz="1200">
                <a:solidFill>
                  <a:schemeClr val="tx2"/>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3" name="日期預留位置 2"/>
          <p:cNvSpPr>
            <a:spLocks noGrp="1"/>
          </p:cNvSpPr>
          <p:nvPr>
            <p:ph type="dt" idx="1"/>
          </p:nvPr>
        </p:nvSpPr>
        <p:spPr>
          <a:xfrm>
            <a:off x="3850443" y="0"/>
            <a:ext cx="2945659" cy="496332"/>
          </a:xfrm>
          <a:prstGeom prst="rect">
            <a:avLst/>
          </a:prstGeom>
        </p:spPr>
        <p:txBody>
          <a:bodyPr vert="horz" lIns="91440" tIns="45720" rIns="91440" bIns="45720" rtlCol="0"/>
          <a:lstStyle>
            <a:lvl1pPr algn="r" rtl="0">
              <a:defRPr sz="1200">
                <a:solidFill>
                  <a:schemeClr val="tx2"/>
                </a:solidFill>
                <a:latin typeface="Microsoft JhengHei UI" panose="020B0604030504040204" pitchFamily="34" charset="-120"/>
                <a:ea typeface="Microsoft JhengHei UI" panose="020B0604030504040204" pitchFamily="34" charset="-120"/>
              </a:defRPr>
            </a:lvl1pPr>
          </a:lstStyle>
          <a:p>
            <a:fld id="{C8FA6F63-22AE-4B79-A78C-3107D4360843}" type="datetime1">
              <a:rPr lang="zh-TW" altLang="en-US" smtClean="0"/>
              <a:pPr/>
              <a:t>2024/12/23</a:t>
            </a:fld>
            <a:endParaRPr lang="zh-TW" altLang="en-US" dirty="0"/>
          </a:p>
        </p:txBody>
      </p:sp>
      <p:sp>
        <p:nvSpPr>
          <p:cNvPr id="4" name="投影片圖像預留位置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zh-TW" altLang="en-US" noProof="0" dirty="0"/>
          </a:p>
        </p:txBody>
      </p:sp>
      <p:sp>
        <p:nvSpPr>
          <p:cNvPr id="5" name="備忘稿預留位置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6" name="頁尾預留位置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rtl="0">
              <a:defRPr sz="1200">
                <a:solidFill>
                  <a:schemeClr val="tx2"/>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rtl="0">
              <a:defRPr sz="1200">
                <a:solidFill>
                  <a:schemeClr val="tx2"/>
                </a:solidFill>
                <a:latin typeface="Microsoft JhengHei UI" panose="020B0604030504040204" pitchFamily="34" charset="-120"/>
                <a:ea typeface="Microsoft JhengHei UI" panose="020B0604030504040204" pitchFamily="34" charset="-120"/>
              </a:defRPr>
            </a:lvl1pPr>
          </a:lstStyle>
          <a:p>
            <a:fld id="{B8796F01-7154-41E0-B48B-A6921757531A}" type="slidenum">
              <a:rPr lang="en-US" altLang="zh-TW" smtClean="0"/>
              <a:pPr/>
              <a:t>‹#›</a:t>
            </a:fld>
            <a:endParaRPr lang="zh-TW" altLang="en-U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icrosoft JhengHei UI" panose="020B0604030504040204" pitchFamily="34" charset="-120"/>
        <a:ea typeface="Microsoft JhengHei UI" panose="020B0604030504040204" pitchFamily="34" charset="-120"/>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8796F01-7154-41E0-B48B-A6921757531A}" type="slidenum">
              <a:rPr lang="en-US" altLang="zh-TW" smtClean="0"/>
              <a:pPr/>
              <a:t>8</a:t>
            </a:fld>
            <a:endParaRPr lang="zh-TW" altLang="en-US" dirty="0"/>
          </a:p>
        </p:txBody>
      </p:sp>
    </p:spTree>
    <p:extLst>
      <p:ext uri="{BB962C8B-B14F-4D97-AF65-F5344CB8AC3E}">
        <p14:creationId xmlns:p14="http://schemas.microsoft.com/office/powerpoint/2010/main" val="4242302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57091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86596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6153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62543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940948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fld id="{29F41234-BD2E-4922-AA16-45A079FCE265}" type="slidenum">
              <a:rPr lang="zh-TW" altLang="en-US" smtClean="0"/>
              <a:t>37</a:t>
            </a:fld>
            <a:endParaRPr lang="zh-TW" altLang="en-US" dirty="0"/>
          </a:p>
        </p:txBody>
      </p:sp>
      <p:sp>
        <p:nvSpPr>
          <p:cNvPr id="4" name="投影片編號版面配置區 3"/>
          <p:cNvSpPr>
            <a:spLocks noGrp="1"/>
          </p:cNvSpPr>
          <p:nvPr>
            <p:ph type="sldNum" sz="quarter" idx="10"/>
          </p:nvPr>
        </p:nvSpPr>
        <p:spPr/>
        <p:txBody>
          <a:bodyPr/>
          <a:lstStyle/>
          <a:p>
            <a:fld id="{B8796F01-7154-41E0-B48B-A6921757531A}" type="slidenum">
              <a:rPr lang="en-US" altLang="zh-TW" smtClean="0"/>
              <a:pPr/>
              <a:t>37</a:t>
            </a:fld>
            <a:endParaRPr lang="zh-TW" altLang="en-US" dirty="0"/>
          </a:p>
        </p:txBody>
      </p:sp>
    </p:spTree>
    <p:extLst>
      <p:ext uri="{BB962C8B-B14F-4D97-AF65-F5344CB8AC3E}">
        <p14:creationId xmlns:p14="http://schemas.microsoft.com/office/powerpoint/2010/main" val="2224296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8796F01-7154-41E0-B48B-A6921757531A}" type="slidenum">
              <a:rPr lang="en-US" altLang="zh-TW" smtClean="0"/>
              <a:pPr/>
              <a:t>41</a:t>
            </a:fld>
            <a:endParaRPr lang="zh-TW" altLang="en-US" dirty="0"/>
          </a:p>
        </p:txBody>
      </p:sp>
    </p:spTree>
    <p:extLst>
      <p:ext uri="{BB962C8B-B14F-4D97-AF65-F5344CB8AC3E}">
        <p14:creationId xmlns:p14="http://schemas.microsoft.com/office/powerpoint/2010/main" val="1256422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27626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57324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0182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555517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B8796F01-7154-41E0-B48B-A6921757531A}" type="slidenum">
              <a:rPr lang="en-US" altLang="zh-TW" smtClean="0"/>
              <a:pPr/>
              <a:t>17</a:t>
            </a:fld>
            <a:endParaRPr lang="zh-TW" altLang="en-US" dirty="0"/>
          </a:p>
        </p:txBody>
      </p:sp>
    </p:spTree>
    <p:extLst>
      <p:ext uri="{BB962C8B-B14F-4D97-AF65-F5344CB8AC3E}">
        <p14:creationId xmlns:p14="http://schemas.microsoft.com/office/powerpoint/2010/main" val="423971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46786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6753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003063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95616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528685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副標題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latin typeface="Microsoft JhengHei UI" panose="020B0604030504040204" pitchFamily="34" charset="-120"/>
                <a:ea typeface="Microsoft JhengHei UI" panose="020B0604030504040204" pitchFamily="34" charset="-120"/>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zh-TW" altLang="en-US" noProof="0"/>
              <a:t>按一下以編輯母片副標題樣式</a:t>
            </a:r>
            <a:endParaRPr lang="zh-TW" altLang="en-U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p:txBody>
          <a:bodyPr vert="eaVert" rtlCol="0"/>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704146EE-6339-45D2-BAD5-C5173DDF3826}" type="datetime1">
              <a:rPr lang="zh-TW" altLang="en-US" smtClean="0"/>
              <a:t>2024/12/23</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591C5AD9-787D-40FA-8A4D-16A055B9AF81}" type="slidenum">
              <a:rPr lang="en-US" altLang="zh-TW" noProof="0" smtClean="0"/>
              <a:t>‹#›</a:t>
            </a:fld>
            <a:endParaRPr lang="en-US" altLang="zh-TW"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852633" y="274638"/>
            <a:ext cx="1422030" cy="5897561"/>
          </a:xfrm>
        </p:spPr>
        <p:txBody>
          <a:bodyPr vert="eaVert" rtlCol="0"/>
          <a:lstStyle/>
          <a:p>
            <a:pPr rtl="0"/>
            <a:r>
              <a:rPr lang="zh-TW" altLang="en-US" noProof="0"/>
              <a:t>按一下以編輯母片標題樣式</a:t>
            </a:r>
            <a:endParaRPr lang="zh-TW" altLang="en-US" noProof="0" dirty="0"/>
          </a:p>
        </p:txBody>
      </p:sp>
      <p:sp>
        <p:nvSpPr>
          <p:cNvPr id="3" name="直排文字預留位置 2"/>
          <p:cNvSpPr>
            <a:spLocks noGrp="1"/>
          </p:cNvSpPr>
          <p:nvPr>
            <p:ph type="body" orient="vert" idx="1"/>
          </p:nvPr>
        </p:nvSpPr>
        <p:spPr>
          <a:xfrm>
            <a:off x="1117309" y="274638"/>
            <a:ext cx="8532178" cy="5897561"/>
          </a:xfrm>
        </p:spPr>
        <p:txBody>
          <a:bodyPr vert="eaVert" rtlCol="0"/>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vl1pPr>
          </a:lstStyle>
          <a:p>
            <a:fld id="{5A987584-F259-4066-BA06-57744BB48D49}" type="datetime1">
              <a:rPr lang="zh-TW" altLang="en-US" smtClean="0"/>
              <a:t>2024/12/23</a:t>
            </a:fld>
            <a:endParaRPr lang="zh-TW" altLang="en-US" dirty="0"/>
          </a:p>
        </p:txBody>
      </p:sp>
      <p:sp>
        <p:nvSpPr>
          <p:cNvPr id="5" name="頁尾預留位置 4"/>
          <p:cNvSpPr>
            <a:spLocks noGrp="1"/>
          </p:cNvSpPr>
          <p:nvPr>
            <p:ph type="ftr" sz="quarter" idx="11"/>
          </p:nvPr>
        </p:nvSpPr>
        <p:spPr/>
        <p:txBody>
          <a:bodyPr rtlCol="0"/>
          <a:lstStyle/>
          <a:p>
            <a:pPr rtl="0"/>
            <a:endParaRPr lang="zh-TW" altLang="en-US" noProof="0" dirty="0"/>
          </a:p>
        </p:txBody>
      </p:sp>
      <p:sp>
        <p:nvSpPr>
          <p:cNvPr id="6" name="投影片編號預留位置 5"/>
          <p:cNvSpPr>
            <a:spLocks noGrp="1"/>
          </p:cNvSpPr>
          <p:nvPr>
            <p:ph type="sldNum" sz="quarter" idx="12"/>
          </p:nvPr>
        </p:nvSpPr>
        <p:spPr/>
        <p:txBody>
          <a:bodyPr rtlCol="0"/>
          <a:lstStyle/>
          <a:p>
            <a:pPr rtl="0"/>
            <a:fld id="{591C5AD9-787D-40FA-8A4D-16A055B9AF81}" type="slidenum">
              <a:rPr lang="en-US" altLang="zh-TW" noProof="0" smtClean="0"/>
              <a:t>‹#›</a:t>
            </a:fld>
            <a:endParaRPr lang="en-US" altLang="zh-TW"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p:txBody>
          <a:bodyPr rtlCol="0"/>
          <a:lstStyle>
            <a:lvl1pPr>
              <a:defRPr>
                <a:latin typeface="Microsoft JhengHei UI" panose="020B0604030504040204" pitchFamily="34" charset="-120"/>
                <a:ea typeface="Microsoft JhengHei UI" panose="020B0604030504040204" pitchFamily="34" charset="-120"/>
              </a:defRPr>
            </a:lvl1pPr>
            <a:lvl2pPr>
              <a:defRPr>
                <a:latin typeface="Microsoft JhengHei UI" panose="020B0604030504040204" pitchFamily="34" charset="-120"/>
                <a:ea typeface="Microsoft JhengHei UI" panose="020B0604030504040204" pitchFamily="34" charset="-120"/>
              </a:defRPr>
            </a:lvl2pPr>
            <a:lvl3pPr>
              <a:defRPr>
                <a:latin typeface="Microsoft JhengHei UI" panose="020B0604030504040204" pitchFamily="34" charset="-120"/>
                <a:ea typeface="Microsoft JhengHei UI" panose="020B0604030504040204" pitchFamily="34" charset="-120"/>
              </a:defRPr>
            </a:lvl3pPr>
            <a:lvl4pPr>
              <a:defRPr>
                <a:latin typeface="Microsoft JhengHei UI" panose="020B0604030504040204" pitchFamily="34" charset="-120"/>
                <a:ea typeface="Microsoft JhengHei UI" panose="020B0604030504040204" pitchFamily="34" charset="-120"/>
              </a:defRPr>
            </a:lvl4pPr>
            <a:lvl5pPr algn="l" rtl="0">
              <a:defRPr>
                <a:latin typeface="Microsoft JhengHei UI" panose="020B0604030504040204" pitchFamily="34" charset="-120"/>
                <a:ea typeface="Microsoft JhengHei UI" panose="020B0604030504040204" pitchFamily="34" charset="-120"/>
              </a:defRPr>
            </a:lvl5pPr>
            <a:lvl6pPr algn="l" rtl="0">
              <a:defRPr/>
            </a:lvl6pPr>
            <a:lvl7pPr algn="l" rtl="0">
              <a:defRPr baseline="0"/>
            </a:lvl7pPr>
            <a:lvl8pPr algn="l" rtl="0">
              <a:defRPr baseline="0"/>
            </a:lvl8pPr>
            <a:lvl9pPr algn="l" rtl="0">
              <a:defRPr baseline="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日期預留位置 3"/>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C83CEF5F-868A-4621-AACB-FE149346E99F}" type="datetime1">
              <a:rPr lang="zh-TW" altLang="en-US" smtClean="0"/>
              <a:t>2024/12/23</a:t>
            </a:fld>
            <a:endParaRPr lang="zh-TW" altLang="en-US" dirty="0"/>
          </a:p>
        </p:txBody>
      </p:sp>
      <p:sp>
        <p:nvSpPr>
          <p:cNvPr id="5" name="頁尾預留位置 4"/>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DA60BA0E-20D0-4E7C-B286-26C960A6788F}" type="slidenum">
              <a:rPr lang="en-US" altLang="zh-TW" noProof="0" smtClean="0"/>
              <a:pPr/>
              <a:t>‹#›</a:t>
            </a:fld>
            <a:endParaRPr lang="zh-TW" altLang="en-US"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812589" y="4445000"/>
            <a:ext cx="7008574" cy="1930400"/>
          </a:xfrm>
        </p:spPr>
        <p:txBody>
          <a:bodyPr rtlCol="0" anchor="t">
            <a:normAutofit/>
          </a:bodyPr>
          <a:lstStyle>
            <a:lvl1pPr algn="l" rtl="0">
              <a:defRPr sz="5400" b="0" cap="none" baseline="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latin typeface="Microsoft JhengHei UI" panose="020B0604030504040204" pitchFamily="34" charset="-120"/>
                <a:ea typeface="Microsoft JhengHei UI" panose="020B0604030504040204" pitchFamily="34" charset="-120"/>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zh-TW" altLang="en-US" noProof="0"/>
              <a:t>編輯母片文字樣式</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sz="half" idx="1"/>
          </p:nvPr>
        </p:nvSpPr>
        <p:spPr>
          <a:xfrm>
            <a:off x="1117309" y="1701800"/>
            <a:ext cx="4977104" cy="44704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marL="2011328" algn="l" rtl="0">
              <a:defRPr sz="1800">
                <a:latin typeface="Microsoft JhengHei UI" panose="020B0604030504040204" pitchFamily="34" charset="-120"/>
                <a:ea typeface="Microsoft JhengHei UI" panose="020B0604030504040204" pitchFamily="34" charset="-120"/>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內容預留位置 3"/>
          <p:cNvSpPr>
            <a:spLocks noGrp="1"/>
          </p:cNvSpPr>
          <p:nvPr>
            <p:ph sz="half" idx="2"/>
          </p:nvPr>
        </p:nvSpPr>
        <p:spPr>
          <a:xfrm>
            <a:off x="6297559" y="1701800"/>
            <a:ext cx="4977104" cy="44704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marL="2011328" algn="l" rtl="0">
              <a:defRPr sz="1800">
                <a:latin typeface="Microsoft JhengHei UI" panose="020B0604030504040204" pitchFamily="34" charset="-120"/>
                <a:ea typeface="Microsoft JhengHei UI" panose="020B0604030504040204" pitchFamily="34" charset="-120"/>
              </a:defRPr>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77F75F7-FA44-4614-82F7-049FD8C34443}" type="datetime1">
              <a:rPr lang="zh-TW" altLang="en-US" smtClean="0"/>
              <a:t>2024/12/23</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noProof="0" smtClean="0"/>
              <a:pPr/>
              <a:t>‹#›</a:t>
            </a:fld>
            <a:endParaRPr lang="zh-TW" altLang="en-US"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lgn="l" rtl="0">
              <a:defRPr/>
            </a:lvl1pPr>
          </a:lstStyle>
          <a:p>
            <a:pPr rtl="0"/>
            <a:r>
              <a:rPr lang="zh-TW" altLang="en-US" noProof="0"/>
              <a:t>按一下以編輯母片標題樣式</a:t>
            </a:r>
            <a:endParaRPr lang="zh-TW" altLang="en-US" noProof="0" dirty="0"/>
          </a:p>
        </p:txBody>
      </p:sp>
      <p:sp>
        <p:nvSpPr>
          <p:cNvPr id="3" name="文字預留位置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TW" altLang="en-US" noProof="0"/>
              <a:t>編輯母片文字樣式</a:t>
            </a:r>
          </a:p>
        </p:txBody>
      </p:sp>
      <p:sp>
        <p:nvSpPr>
          <p:cNvPr id="4" name="內容預留位置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文字預留位置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zh-TW" altLang="en-US" noProof="0"/>
              <a:t>編輯母片文字樣式</a:t>
            </a:r>
          </a:p>
        </p:txBody>
      </p:sp>
      <p:sp>
        <p:nvSpPr>
          <p:cNvPr id="6" name="內容預留位置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7" name="日期預留位置 6"/>
          <p:cNvSpPr>
            <a:spLocks noGrp="1"/>
          </p:cNvSpPr>
          <p:nvPr>
            <p:ph type="dt" sz="half" idx="10"/>
          </p:nvPr>
        </p:nvSpPr>
        <p:spPr/>
        <p:txBody>
          <a:bodyPr rtlCol="0"/>
          <a:lstStyle>
            <a:lvl1pPr>
              <a:defRPr/>
            </a:lvl1pPr>
          </a:lstStyle>
          <a:p>
            <a:fld id="{C7818BBE-6CBB-4E68-B237-8015349B0E27}" type="datetime1">
              <a:rPr lang="zh-TW" altLang="en-US" smtClean="0"/>
              <a:t>2024/12/23</a:t>
            </a:fld>
            <a:endParaRPr lang="zh-TW" altLang="en-US" dirty="0"/>
          </a:p>
        </p:txBody>
      </p:sp>
      <p:sp>
        <p:nvSpPr>
          <p:cNvPr id="8" name="頁尾預留位置 7"/>
          <p:cNvSpPr>
            <a:spLocks noGrp="1"/>
          </p:cNvSpPr>
          <p:nvPr>
            <p:ph type="ftr" sz="quarter" idx="11"/>
          </p:nvPr>
        </p:nvSpPr>
        <p:spPr/>
        <p:txBody>
          <a:bodyPr rtlCol="0"/>
          <a:lstStyle/>
          <a:p>
            <a:pPr rtl="0"/>
            <a:endParaRPr lang="zh-TW" altLang="en-US" noProof="0" dirty="0"/>
          </a:p>
        </p:txBody>
      </p:sp>
      <p:sp>
        <p:nvSpPr>
          <p:cNvPr id="9" name="投影片編號預留位置 8"/>
          <p:cNvSpPr>
            <a:spLocks noGrp="1"/>
          </p:cNvSpPr>
          <p:nvPr>
            <p:ph type="sldNum" sz="quarter" idx="12"/>
          </p:nvPr>
        </p:nvSpPr>
        <p:spPr/>
        <p:txBody>
          <a:bodyPr rtlCol="0"/>
          <a:lstStyle/>
          <a:p>
            <a:pPr rtl="0"/>
            <a:fld id="{EB37DED6-D4C7-42EE-AB49-D2E39E64FDE4}" type="slidenum">
              <a:rPr lang="en-US" altLang="zh-TW" noProof="0" smtClean="0"/>
              <a:t>‹#›</a:t>
            </a:fld>
            <a:endParaRPr lang="en-US" altLang="zh-TW"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日期預留位置 2"/>
          <p:cNvSpPr>
            <a:spLocks noGrp="1"/>
          </p:cNvSpPr>
          <p:nvPr>
            <p:ph type="dt" sz="half" idx="10"/>
          </p:nvPr>
        </p:nvSpPr>
        <p:spPr/>
        <p:txBody>
          <a:bodyPr rtlCol="0"/>
          <a:lstStyle>
            <a:lvl1pPr>
              <a:defRPr/>
            </a:lvl1pPr>
          </a:lstStyle>
          <a:p>
            <a:fld id="{2A2F548E-AC27-4253-84C9-A664661F871D}" type="datetime1">
              <a:rPr lang="zh-TW" altLang="en-US" smtClean="0"/>
              <a:t>2024/12/23</a:t>
            </a:fld>
            <a:endParaRPr lang="zh-TW" altLang="en-US" dirty="0"/>
          </a:p>
        </p:txBody>
      </p:sp>
      <p:sp>
        <p:nvSpPr>
          <p:cNvPr id="4" name="頁尾預留位置 3"/>
          <p:cNvSpPr>
            <a:spLocks noGrp="1"/>
          </p:cNvSpPr>
          <p:nvPr>
            <p:ph type="ftr" sz="quarter" idx="11"/>
          </p:nvPr>
        </p:nvSpPr>
        <p:spPr/>
        <p:txBody>
          <a:bodyPr rtlCol="0"/>
          <a:lstStyle/>
          <a:p>
            <a:pPr rtl="0"/>
            <a:endParaRPr lang="zh-TW" altLang="en-US" noProof="0" dirty="0"/>
          </a:p>
        </p:txBody>
      </p:sp>
      <p:sp>
        <p:nvSpPr>
          <p:cNvPr id="5" name="投影片編號預留位置 4"/>
          <p:cNvSpPr>
            <a:spLocks noGrp="1"/>
          </p:cNvSpPr>
          <p:nvPr>
            <p:ph type="sldNum" sz="quarter" idx="12"/>
          </p:nvPr>
        </p:nvSpPr>
        <p:spPr/>
        <p:txBody>
          <a:bodyPr rtlCol="0"/>
          <a:lstStyle/>
          <a:p>
            <a:pPr rtl="0"/>
            <a:fld id="{EB37DED6-D4C7-42EE-AB49-D2E39E64FDE4}" type="slidenum">
              <a:rPr lang="en-US" altLang="zh-TW" noProof="0" smtClean="0"/>
              <a:t>‹#›</a:t>
            </a:fld>
            <a:endParaRPr lang="en-US" altLang="zh-TW"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E133001-24D6-44F2-BE33-7BFED59EFADD}" type="datetime1">
              <a:rPr lang="zh-TW" altLang="en-US" smtClean="0"/>
              <a:t>2024/12/23</a:t>
            </a:fld>
            <a:endParaRPr lang="zh-TW" altLang="en-US" dirty="0"/>
          </a:p>
        </p:txBody>
      </p:sp>
      <p:sp>
        <p:nvSpPr>
          <p:cNvPr id="3" name="頁尾預留位置 2"/>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4" name="投影片編號預留位置 3"/>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noProof="0" smtClean="0"/>
              <a:pPr/>
              <a:t>‹#›</a:t>
            </a:fld>
            <a:endParaRPr lang="zh-TW" altLang="en-U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矩形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304721" y="1701800"/>
            <a:ext cx="3351927" cy="2844800"/>
          </a:xfrm>
        </p:spPr>
        <p:txBody>
          <a:bodyPr rtlCol="0" anchor="b">
            <a:normAutofit/>
          </a:bodyPr>
          <a:lstStyle>
            <a:lvl1pPr algn="l" rtl="0">
              <a:defRPr sz="2000" b="1">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a:xfrm>
            <a:off x="4469236" y="482600"/>
            <a:ext cx="6805427" cy="5892800"/>
          </a:xfrm>
        </p:spPr>
        <p:txBody>
          <a:bodyPr rtlCol="0">
            <a:normAutofit/>
          </a:bodyPr>
          <a:lstStyle>
            <a:lvl1pPr algn="l" rtl="0">
              <a:defRPr sz="2400">
                <a:latin typeface="Microsoft JhengHei UI" panose="020B0604030504040204" pitchFamily="34" charset="-120"/>
                <a:ea typeface="Microsoft JhengHei UI" panose="020B0604030504040204" pitchFamily="34" charset="-120"/>
              </a:defRPr>
            </a:lvl1pPr>
            <a:lvl2pPr algn="l" rtl="0">
              <a:defRPr sz="2000">
                <a:latin typeface="Microsoft JhengHei UI" panose="020B0604030504040204" pitchFamily="34" charset="-120"/>
                <a:ea typeface="Microsoft JhengHei UI" panose="020B0604030504040204" pitchFamily="34" charset="-120"/>
              </a:defRPr>
            </a:lvl2pPr>
            <a:lvl3pPr algn="l" rtl="0">
              <a:defRPr sz="1800">
                <a:latin typeface="Microsoft JhengHei UI" panose="020B0604030504040204" pitchFamily="34" charset="-120"/>
                <a:ea typeface="Microsoft JhengHei UI" panose="020B0604030504040204" pitchFamily="34" charset="-120"/>
              </a:defRPr>
            </a:lvl3pPr>
            <a:lvl4pPr algn="l" rtl="0">
              <a:defRPr sz="1800">
                <a:latin typeface="Microsoft JhengHei UI" panose="020B0604030504040204" pitchFamily="34" charset="-120"/>
                <a:ea typeface="Microsoft JhengHei UI" panose="020B0604030504040204" pitchFamily="34" charset="-120"/>
              </a:defRPr>
            </a:lvl4pPr>
            <a:lvl5pPr algn="l" rtl="0">
              <a:defRPr sz="1800">
                <a:latin typeface="Microsoft JhengHei UI" panose="020B0604030504040204" pitchFamily="34" charset="-120"/>
                <a:ea typeface="Microsoft JhengHei UI" panose="020B0604030504040204" pitchFamily="34" charset="-120"/>
              </a:defRPr>
            </a:lvl5pPr>
            <a:lvl6pPr algn="l" rtl="0">
              <a:defRPr sz="1800"/>
            </a:lvl6pPr>
            <a:lvl7pPr algn="l" rtl="0">
              <a:defRPr sz="1800"/>
            </a:lvl7pPr>
            <a:lvl8pPr algn="l" rtl="0">
              <a:defRPr sz="1800"/>
            </a:lvl8pPr>
            <a:lvl9pPr algn="l" rtl="0">
              <a:defRPr sz="1800"/>
            </a:lvl9pPr>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文字預留位置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atin typeface="Microsoft JhengHei UI" panose="020B0604030504040204" pitchFamily="34" charset="-120"/>
                <a:ea typeface="Microsoft JhengHei UI" panose="020B0604030504040204" pitchFamily="34" charset="-120"/>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TW" altLang="en-US" noProof="0"/>
              <a:t>編輯母片文字樣式</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B865AE95-5FE2-4897-825E-1DD3DF2A9DF6}" type="datetime1">
              <a:rPr lang="zh-TW" altLang="en-US" smtClean="0"/>
              <a:t>2024/12/23</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DFBB78A-01B4-41F2-96B0-677A4A282832}" type="slidenum">
              <a:rPr lang="en-US" altLang="zh-TW" noProof="0" smtClean="0"/>
              <a:pPr/>
              <a:t>‹#›</a:t>
            </a:fld>
            <a:endParaRPr lang="zh-TW" altLang="en-US"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矩形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 1"/>
          <p:cNvSpPr>
            <a:spLocks noGrp="1"/>
          </p:cNvSpPr>
          <p:nvPr>
            <p:ph type="title"/>
          </p:nvPr>
        </p:nvSpPr>
        <p:spPr>
          <a:xfrm>
            <a:off x="2437765" y="4800600"/>
            <a:ext cx="7313295" cy="762000"/>
          </a:xfrm>
        </p:spPr>
        <p:txBody>
          <a:bodyPr rtlCol="0" anchor="b">
            <a:normAutofit/>
          </a:bodyPr>
          <a:lstStyle>
            <a:lvl1pPr algn="l" rtl="0">
              <a:defRPr sz="2000" b="1">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endParaRPr lang="zh-TW" altLang="en-US" noProof="0" dirty="0"/>
          </a:p>
        </p:txBody>
      </p:sp>
      <p:sp>
        <p:nvSpPr>
          <p:cNvPr id="3" name="圖片預留位置 2"/>
          <p:cNvSpPr>
            <a:spLocks noGrp="1"/>
          </p:cNvSpPr>
          <p:nvPr>
            <p:ph type="pic" idx="1"/>
          </p:nvPr>
        </p:nvSpPr>
        <p:spPr>
          <a:xfrm>
            <a:off x="2437765" y="279401"/>
            <a:ext cx="7313295" cy="4448175"/>
          </a:xfrm>
        </p:spPr>
        <p:txBody>
          <a:bodyPr rtlCol="0">
            <a:normAutofit/>
          </a:bodyPr>
          <a:lstStyle>
            <a:lvl1pPr marL="0" indent="0" algn="l" rtl="0">
              <a:buNone/>
              <a:defRPr sz="2800">
                <a:latin typeface="Microsoft JhengHei UI" panose="020B0604030504040204" pitchFamily="34" charset="-120"/>
                <a:ea typeface="Microsoft JhengHei UI" panose="020B0604030504040204" pitchFamily="34" charset="-120"/>
              </a:defRPr>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zh-TW" altLang="en-US" noProof="0"/>
              <a:t>按一下圖示以新增圖片</a:t>
            </a:r>
            <a:endParaRPr lang="zh-TW" altLang="en-US" noProof="0" dirty="0"/>
          </a:p>
        </p:txBody>
      </p:sp>
      <p:sp>
        <p:nvSpPr>
          <p:cNvPr id="4" name="文字預留位置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atin typeface="Microsoft JhengHei UI" panose="020B0604030504040204" pitchFamily="34" charset="-120"/>
                <a:ea typeface="Microsoft JhengHei UI" panose="020B0604030504040204" pitchFamily="34" charset="-120"/>
              </a:defRPr>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zh-TW" altLang="en-US" noProof="0"/>
              <a:t>編輯母片文字樣式</a:t>
            </a:r>
          </a:p>
        </p:txBody>
      </p:sp>
      <p:sp>
        <p:nvSpPr>
          <p:cNvPr id="5" name="日期預留位置 4"/>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9B4FDA69-D2A5-489E-97AA-096B5D1E4608}" type="datetime1">
              <a:rPr lang="zh-TW" altLang="en-US" smtClean="0"/>
              <a:t>2024/12/23</a:t>
            </a:fld>
            <a:endParaRPr lang="zh-TW" altLang="en-US" dirty="0"/>
          </a:p>
        </p:txBody>
      </p:sp>
      <p:sp>
        <p:nvSpPr>
          <p:cNvPr id="6" name="頁尾預留位置 5"/>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7" name="投影片編號預留位置 6"/>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DFBB78A-01B4-41F2-96B0-677A4A282832}" type="slidenum">
              <a:rPr lang="en-US" altLang="zh-TW" noProof="0" smtClean="0"/>
              <a:pPr/>
              <a:t>‹#›</a:t>
            </a:fld>
            <a:endParaRPr lang="zh-TW" altLang="en-U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zh-TW" altLang="en-US" noProof="0" dirty="0">
              <a:latin typeface="Microsoft JhengHei UI" panose="020B0604030504040204" pitchFamily="34" charset="-120"/>
              <a:ea typeface="Microsoft JhengHei UI" panose="020B0604030504040204" pitchFamily="34" charset="-120"/>
            </a:endParaRPr>
          </a:p>
        </p:txBody>
      </p:sp>
      <p:sp>
        <p:nvSpPr>
          <p:cNvPr id="2" name="標題預留位置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zh-TW" altLang="en-US" noProof="0" dirty="0"/>
              <a:t>按一下以編輯母片標題樣式</a:t>
            </a:r>
          </a:p>
        </p:txBody>
      </p:sp>
      <p:sp>
        <p:nvSpPr>
          <p:cNvPr id="3" name="文字預留位置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zh-TW" altLang="en-US" noProof="0" dirty="0"/>
              <a:t>按一下以編輯母片文字樣式</a:t>
            </a:r>
          </a:p>
          <a:p>
            <a:pPr lvl="1" rtl="0"/>
            <a:r>
              <a:rPr lang="zh-TW" altLang="en-US" noProof="0" dirty="0"/>
              <a:t>第二層</a:t>
            </a:r>
          </a:p>
          <a:p>
            <a:pPr lvl="2" rtl="0"/>
            <a:r>
              <a:rPr lang="zh-TW" altLang="en-US" noProof="0" dirty="0"/>
              <a:t>第三層</a:t>
            </a:r>
          </a:p>
          <a:p>
            <a:pPr lvl="3" rtl="0"/>
            <a:r>
              <a:rPr lang="zh-TW" altLang="en-US" noProof="0" dirty="0"/>
              <a:t>第四層</a:t>
            </a:r>
          </a:p>
          <a:p>
            <a:pPr lvl="4" rtl="0"/>
            <a:r>
              <a:rPr lang="zh-TW" altLang="en-US" noProof="0" dirty="0"/>
              <a:t>第五層</a:t>
            </a:r>
          </a:p>
        </p:txBody>
      </p:sp>
      <p:sp>
        <p:nvSpPr>
          <p:cNvPr id="4" name="日期預留位置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fld id="{C232742E-6C8C-4E26-9C8C-B7EEAFF92967}" type="datetime1">
              <a:rPr lang="zh-TW" altLang="en-US" smtClean="0"/>
              <a:t>2024/12/23</a:t>
            </a:fld>
            <a:endParaRPr lang="zh-TW" altLang="en-US" dirty="0"/>
          </a:p>
        </p:txBody>
      </p:sp>
      <p:sp>
        <p:nvSpPr>
          <p:cNvPr id="5" name="頁尾預留位置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endParaRPr lang="zh-TW" altLang="en-US" noProof="0" dirty="0"/>
          </a:p>
        </p:txBody>
      </p:sp>
      <p:sp>
        <p:nvSpPr>
          <p:cNvPr id="6" name="投影片編號預留位置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latin typeface="Microsoft JhengHei UI" panose="020B0604030504040204" pitchFamily="34" charset="-120"/>
                <a:ea typeface="Microsoft JhengHei UI" panose="020B0604030504040204" pitchFamily="34" charset="-120"/>
              </a:defRPr>
            </a:lvl1pPr>
          </a:lstStyle>
          <a:p>
            <a:fld id="{EB37DED6-D4C7-42EE-AB49-D2E39E64FDE4}" type="slidenum">
              <a:rPr lang="en-US" altLang="zh-TW" smtClean="0"/>
              <a:pPr/>
              <a:t>‹#›</a:t>
            </a:fld>
            <a:endParaRPr lang="zh-TW" alt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talented.special.tyc.edu.tw/" TargetMode="External"/><Relationship Id="rId5" Type="http://schemas.openxmlformats.org/officeDocument/2006/relationships/hyperlink" Target="https://www.psjh.tyc.edu.tw/" TargetMode="External"/><Relationship Id="rId4" Type="http://schemas.openxmlformats.org/officeDocument/2006/relationships/hyperlink" Target="https://www.tyjh.tyc.edu.tw/"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giftedness.tyc.edu.t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giftedness.tyc.edu.t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giftedness.tyc.edu.tw/"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jgjhs.tyc.edu.tw/" TargetMode="External"/><Relationship Id="rId2" Type="http://schemas.openxmlformats.org/officeDocument/2006/relationships/hyperlink" Target="https://www.giftedness.tyc.edu.tw/" TargetMode="External"/><Relationship Id="rId1" Type="http://schemas.openxmlformats.org/officeDocument/2006/relationships/slideLayout" Target="../slideLayouts/slideLayout2.xml"/><Relationship Id="rId4" Type="http://schemas.openxmlformats.org/officeDocument/2006/relationships/hyperlink" Target="https://talented.special.tyc.edu.tw/"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giftedness.tyc.edu.tw/"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giftedness.tyc.edu.tw/"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giftedness.tyc.edu.tw/"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giftedness.tyc.edu.tw/"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giftedness.tyc.edu.tw/"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tyc.edu.tw&#65289;&#12289;"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4132" y="310456"/>
            <a:ext cx="8388946" cy="3258070"/>
          </a:xfrm>
          <a:prstGeom prst="rect">
            <a:avLst/>
          </a:prstGeom>
        </p:spPr>
        <p:txBody>
          <a:bodyPr vert="horz" lIns="121899" tIns="60949" rIns="121899" bIns="60949" rtlCol="0" anchor="b">
            <a:noAutofit/>
          </a:bodyPr>
          <a:lstStyle>
            <a:lvl1pPr algn="l" defTabSz="1218987" rtl="0" eaLnBrk="1" latinLnBrk="0" hangingPunct="1">
              <a:lnSpc>
                <a:spcPct val="90000"/>
              </a:lnSpc>
              <a:spcBef>
                <a:spcPct val="0"/>
              </a:spcBef>
              <a:buNone/>
              <a:tabLst/>
              <a:defRPr sz="5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ctr">
              <a:lnSpc>
                <a:spcPct val="150000"/>
              </a:lnSpc>
            </a:pPr>
            <a:r>
              <a:rPr lang="zh-TW" altLang="en-US" sz="4400"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桃園市</a:t>
            </a:r>
            <a:r>
              <a:rPr lang="en-US" altLang="zh-TW" sz="4400"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114</a:t>
            </a:r>
            <a:r>
              <a:rPr lang="zh-TW" altLang="en-US" sz="4400"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學年度國民中學</a:t>
            </a:r>
            <a:endParaRPr lang="en-US" altLang="zh-TW" sz="4400"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endParaRPr>
          </a:p>
          <a:p>
            <a:pPr algn="ctr">
              <a:lnSpc>
                <a:spcPct val="150000"/>
              </a:lnSpc>
            </a:pPr>
            <a:r>
              <a:rPr lang="zh-TW" altLang="en-US" sz="4400" b="1" u="sng"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學術性向暨創造能力</a:t>
            </a:r>
            <a:r>
              <a:rPr lang="zh-TW" altLang="en-US" sz="4400"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資賦優異</a:t>
            </a:r>
            <a:endParaRPr lang="en-US" altLang="zh-TW" sz="4400"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endParaRPr>
          </a:p>
          <a:p>
            <a:pPr algn="ctr">
              <a:lnSpc>
                <a:spcPct val="150000"/>
              </a:lnSpc>
            </a:pPr>
            <a:r>
              <a:rPr lang="zh-TW" altLang="en-US" sz="4400"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rPr>
              <a:t>學生鑑定家長說明會</a:t>
            </a:r>
            <a:endParaRPr lang="en-US" altLang="zh-TW" sz="4400" b="1" dirty="0">
              <a:ln w="13462">
                <a:solidFill>
                  <a:schemeClr val="bg1"/>
                </a:solidFill>
                <a:prstDash val="solid"/>
              </a:ln>
              <a:solidFill>
                <a:srgbClr val="C00000"/>
              </a:solidFill>
              <a:effectLst>
                <a:outerShdw dist="38100" dir="2700000" algn="bl" rotWithShape="0">
                  <a:schemeClr val="accent5"/>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2"/>
          <p:cNvSpPr txBox="1">
            <a:spLocks/>
          </p:cNvSpPr>
          <p:nvPr/>
        </p:nvSpPr>
        <p:spPr>
          <a:xfrm>
            <a:off x="3718148" y="2708921"/>
            <a:ext cx="7817150" cy="3577580"/>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gn="ctr">
              <a:lnSpc>
                <a:spcPts val="4999"/>
              </a:lnSpc>
              <a:spcBef>
                <a:spcPts val="600"/>
              </a:spcBef>
            </a:pPr>
            <a:r>
              <a:rPr lang="zh-TW" altLang="en-US" b="1" dirty="0">
                <a:solidFill>
                  <a:srgbClr val="FF0000"/>
                </a:solidFill>
                <a:effectLst>
                  <a:outerShdw blurRad="38100" dist="38100" dir="2700000" algn="tl">
                    <a:srgbClr val="000000">
                      <a:alpha val="43137"/>
                    </a:srgbClr>
                  </a:outerShdw>
                </a:effectLst>
                <a:latin typeface="+mj-ea"/>
                <a:ea typeface="+mj-ea"/>
                <a:sym typeface="Salesforce Sans"/>
              </a:rPr>
              <a:t>       </a:t>
            </a:r>
            <a:endParaRPr lang="en-US" altLang="zh-TW" b="1" dirty="0">
              <a:solidFill>
                <a:srgbClr val="FF0000"/>
              </a:solidFill>
              <a:effectLst>
                <a:outerShdw blurRad="38100" dist="38100" dir="2700000" algn="tl">
                  <a:srgbClr val="000000">
                    <a:alpha val="43137"/>
                  </a:srgbClr>
                </a:outerShdw>
              </a:effectLst>
              <a:latin typeface="+mj-ea"/>
              <a:ea typeface="+mj-ea"/>
              <a:sym typeface="Salesforce Sans"/>
            </a:endParaRPr>
          </a:p>
          <a:p>
            <a:pPr>
              <a:lnSpc>
                <a:spcPts val="4999"/>
              </a:lnSpc>
              <a:spcBef>
                <a:spcPts val="600"/>
              </a:spcBef>
            </a:pPr>
            <a:r>
              <a:rPr lang="zh-TW" altLang="en-US" b="1" dirty="0">
                <a:solidFill>
                  <a:srgbClr val="0070C0"/>
                </a:solidFill>
                <a:effectLst>
                  <a:outerShdw blurRad="38100" dist="38100" dir="2700000" algn="tl">
                    <a:srgbClr val="000000">
                      <a:alpha val="43137"/>
                    </a:srgbClr>
                  </a:outerShdw>
                </a:effectLst>
                <a:latin typeface="+mj-ea"/>
                <a:sym typeface="Salesforce Sans"/>
              </a:rPr>
              <a:t>數理</a:t>
            </a:r>
            <a:r>
              <a:rPr lang="en-US" altLang="zh-TW" b="1" dirty="0">
                <a:effectLst>
                  <a:outerShdw blurRad="38100" dist="38100" dir="2700000" algn="tl">
                    <a:srgbClr val="000000">
                      <a:alpha val="43137"/>
                    </a:srgbClr>
                  </a:outerShdw>
                </a:effectLst>
                <a:latin typeface="+mj-ea"/>
                <a:sym typeface="Salesforce Sans"/>
              </a:rPr>
              <a:t>-</a:t>
            </a:r>
            <a:r>
              <a:rPr lang="zh-TW" altLang="en-US" b="1" dirty="0">
                <a:effectLst>
                  <a:outerShdw blurRad="38100" dist="38100" dir="2700000" algn="tl">
                    <a:srgbClr val="000000">
                      <a:alpha val="43137"/>
                    </a:srgbClr>
                  </a:outerShdw>
                </a:effectLst>
                <a:latin typeface="+mj-ea"/>
                <a:sym typeface="Salesforce Sans"/>
              </a:rPr>
              <a:t>桃園市立</a:t>
            </a:r>
            <a:r>
              <a:rPr lang="zh-TW" altLang="en-US" b="1" dirty="0">
                <a:solidFill>
                  <a:srgbClr val="0070C0"/>
                </a:solidFill>
                <a:effectLst>
                  <a:outerShdw blurRad="38100" dist="38100" dir="2700000" algn="tl">
                    <a:srgbClr val="000000">
                      <a:alpha val="43137"/>
                    </a:srgbClr>
                  </a:outerShdw>
                </a:effectLst>
                <a:latin typeface="+mj-ea"/>
                <a:sym typeface="Salesforce Sans"/>
              </a:rPr>
              <a:t>桃園</a:t>
            </a:r>
            <a:r>
              <a:rPr lang="zh-TW" altLang="en-US" b="1" dirty="0">
                <a:effectLst>
                  <a:outerShdw blurRad="38100" dist="38100" dir="2700000" algn="tl">
                    <a:srgbClr val="000000">
                      <a:alpha val="43137"/>
                    </a:srgbClr>
                  </a:outerShdw>
                </a:effectLst>
                <a:latin typeface="+mj-ea"/>
                <a:sym typeface="Salesforce Sans"/>
              </a:rPr>
              <a:t>國民中學</a:t>
            </a:r>
            <a:r>
              <a:rPr lang="en-US" altLang="zh-TW" sz="2400" b="1" dirty="0">
                <a:solidFill>
                  <a:schemeClr val="tx1">
                    <a:lumMod val="75000"/>
                  </a:schemeClr>
                </a:solidFill>
                <a:effectLst>
                  <a:outerShdw blurRad="38100" dist="38100" dir="2700000" algn="tl">
                    <a:srgbClr val="000000">
                      <a:alpha val="43137"/>
                    </a:srgbClr>
                  </a:outerShdw>
                </a:effectLst>
                <a:latin typeface="+mj-ea"/>
                <a:sym typeface="Salesforce Sans"/>
              </a:rPr>
              <a:t>(</a:t>
            </a:r>
            <a:r>
              <a:rPr lang="zh-TW" altLang="en-US" sz="2400" b="1" dirty="0">
                <a:solidFill>
                  <a:schemeClr val="tx1">
                    <a:lumMod val="75000"/>
                  </a:schemeClr>
                </a:solidFill>
                <a:effectLst>
                  <a:outerShdw blurRad="38100" dist="38100" dir="2700000" algn="tl">
                    <a:srgbClr val="000000">
                      <a:alpha val="43137"/>
                    </a:srgbClr>
                  </a:outerShdw>
                </a:effectLst>
                <a:latin typeface="+mj-ea"/>
                <a:sym typeface="Salesforce Sans"/>
              </a:rPr>
              <a:t>第一區</a:t>
            </a:r>
            <a:r>
              <a:rPr lang="en-US" altLang="zh-TW" sz="2400" b="1" dirty="0">
                <a:solidFill>
                  <a:schemeClr val="tx1">
                    <a:lumMod val="75000"/>
                  </a:schemeClr>
                </a:solidFill>
                <a:effectLst>
                  <a:outerShdw blurRad="38100" dist="38100" dir="2700000" algn="tl">
                    <a:srgbClr val="000000">
                      <a:alpha val="43137"/>
                    </a:srgbClr>
                  </a:outerShdw>
                </a:effectLst>
                <a:latin typeface="+mj-ea"/>
                <a:sym typeface="Salesforce Sans"/>
              </a:rPr>
              <a:t>)</a:t>
            </a:r>
          </a:p>
          <a:p>
            <a:pPr>
              <a:lnSpc>
                <a:spcPts val="4999"/>
              </a:lnSpc>
              <a:spcBef>
                <a:spcPts val="600"/>
              </a:spcBef>
            </a:pPr>
            <a:r>
              <a:rPr lang="zh-TW" altLang="en-US" b="1" dirty="0">
                <a:solidFill>
                  <a:srgbClr val="0070C0"/>
                </a:solidFill>
                <a:effectLst>
                  <a:outerShdw blurRad="38100" dist="38100" dir="2700000" algn="tl">
                    <a:srgbClr val="000000">
                      <a:alpha val="43137"/>
                    </a:srgbClr>
                  </a:outerShdw>
                </a:effectLst>
                <a:latin typeface="+mj-ea"/>
                <a:sym typeface="Salesforce Sans"/>
              </a:rPr>
              <a:t>數理</a:t>
            </a:r>
            <a:r>
              <a:rPr lang="en-US" altLang="zh-TW" b="1" dirty="0">
                <a:effectLst>
                  <a:outerShdw blurRad="38100" dist="38100" dir="2700000" algn="tl">
                    <a:srgbClr val="000000">
                      <a:alpha val="43137"/>
                    </a:srgbClr>
                  </a:outerShdw>
                </a:effectLst>
                <a:latin typeface="+mj-ea"/>
                <a:sym typeface="Salesforce Sans"/>
              </a:rPr>
              <a:t>-</a:t>
            </a:r>
            <a:r>
              <a:rPr lang="zh-TW" altLang="en-US" b="1" dirty="0">
                <a:effectLst>
                  <a:outerShdw blurRad="38100" dist="38100" dir="2700000" algn="tl">
                    <a:srgbClr val="000000">
                      <a:alpha val="43137"/>
                    </a:srgbClr>
                  </a:outerShdw>
                </a:effectLst>
                <a:latin typeface="+mj-ea"/>
                <a:sym typeface="Salesforce Sans"/>
              </a:rPr>
              <a:t>桃園市立</a:t>
            </a:r>
            <a:r>
              <a:rPr lang="zh-TW" altLang="en-US" b="1" dirty="0">
                <a:solidFill>
                  <a:srgbClr val="0070C0"/>
                </a:solidFill>
                <a:effectLst>
                  <a:outerShdw blurRad="38100" dist="38100" dir="2700000" algn="tl">
                    <a:srgbClr val="000000">
                      <a:alpha val="43137"/>
                    </a:srgbClr>
                  </a:outerShdw>
                </a:effectLst>
                <a:latin typeface="+mj-ea"/>
                <a:sym typeface="Salesforce Sans"/>
              </a:rPr>
              <a:t>平興</a:t>
            </a:r>
            <a:r>
              <a:rPr lang="zh-TW" altLang="en-US" b="1" dirty="0">
                <a:effectLst>
                  <a:outerShdw blurRad="38100" dist="38100" dir="2700000" algn="tl">
                    <a:srgbClr val="000000">
                      <a:alpha val="43137"/>
                    </a:srgbClr>
                  </a:outerShdw>
                </a:effectLst>
                <a:latin typeface="+mj-ea"/>
                <a:sym typeface="Salesforce Sans"/>
              </a:rPr>
              <a:t>國民中學</a:t>
            </a:r>
            <a:r>
              <a:rPr lang="en-US" altLang="zh-TW" sz="2400" b="1" dirty="0">
                <a:solidFill>
                  <a:schemeClr val="tx1">
                    <a:lumMod val="75000"/>
                  </a:schemeClr>
                </a:solidFill>
                <a:effectLst>
                  <a:outerShdw blurRad="38100" dist="38100" dir="2700000" algn="tl">
                    <a:srgbClr val="000000">
                      <a:alpha val="43137"/>
                    </a:srgbClr>
                  </a:outerShdw>
                </a:effectLst>
                <a:latin typeface="+mj-ea"/>
                <a:sym typeface="Salesforce Sans"/>
              </a:rPr>
              <a:t>(</a:t>
            </a:r>
            <a:r>
              <a:rPr lang="zh-TW" altLang="en-US" sz="2400" b="1" dirty="0">
                <a:solidFill>
                  <a:schemeClr val="tx1">
                    <a:lumMod val="75000"/>
                  </a:schemeClr>
                </a:solidFill>
                <a:effectLst>
                  <a:outerShdw blurRad="38100" dist="38100" dir="2700000" algn="tl">
                    <a:srgbClr val="000000">
                      <a:alpha val="43137"/>
                    </a:srgbClr>
                  </a:outerShdw>
                </a:effectLst>
                <a:latin typeface="+mj-ea"/>
                <a:sym typeface="Salesforce Sans"/>
              </a:rPr>
              <a:t>第二區</a:t>
            </a:r>
            <a:r>
              <a:rPr lang="en-US" altLang="zh-TW" sz="2400" b="1" dirty="0">
                <a:solidFill>
                  <a:schemeClr val="tx1">
                    <a:lumMod val="75000"/>
                  </a:schemeClr>
                </a:solidFill>
                <a:effectLst>
                  <a:outerShdw blurRad="38100" dist="38100" dir="2700000" algn="tl">
                    <a:srgbClr val="000000">
                      <a:alpha val="43137"/>
                    </a:srgbClr>
                  </a:outerShdw>
                </a:effectLst>
                <a:latin typeface="+mj-ea"/>
                <a:sym typeface="Salesforce Sans"/>
              </a:rPr>
              <a:t>)</a:t>
            </a:r>
          </a:p>
          <a:p>
            <a:pPr>
              <a:lnSpc>
                <a:spcPts val="4999"/>
              </a:lnSpc>
              <a:spcBef>
                <a:spcPts val="600"/>
              </a:spcBef>
            </a:pPr>
            <a:r>
              <a:rPr lang="zh-TW" altLang="en-US" sz="3200" b="1" dirty="0">
                <a:solidFill>
                  <a:srgbClr val="0070C0"/>
                </a:solidFill>
                <a:effectLst>
                  <a:outerShdw blurRad="38100" dist="38100" dir="2700000" algn="tl">
                    <a:srgbClr val="000000">
                      <a:alpha val="43137"/>
                    </a:srgbClr>
                  </a:outerShdw>
                </a:effectLst>
                <a:latin typeface="+mj-ea"/>
                <a:sym typeface="Salesforce Sans"/>
              </a:rPr>
              <a:t>自然科學</a:t>
            </a:r>
            <a:r>
              <a:rPr lang="en-US" altLang="zh-TW" sz="3200" b="1" dirty="0">
                <a:effectLst>
                  <a:outerShdw blurRad="38100" dist="38100" dir="2700000" algn="tl">
                    <a:srgbClr val="000000">
                      <a:alpha val="43137"/>
                    </a:srgbClr>
                  </a:outerShdw>
                </a:effectLst>
                <a:latin typeface="+mj-ea"/>
                <a:sym typeface="Salesforce Sans"/>
              </a:rPr>
              <a:t>-</a:t>
            </a:r>
            <a:r>
              <a:rPr lang="zh-TW" altLang="en-US" sz="3200" b="1" dirty="0">
                <a:effectLst>
                  <a:outerShdw blurRad="38100" dist="38100" dir="2700000" algn="tl">
                    <a:srgbClr val="000000">
                      <a:alpha val="43137"/>
                    </a:srgbClr>
                  </a:outerShdw>
                </a:effectLst>
                <a:latin typeface="+mj-ea"/>
                <a:sym typeface="Salesforce Sans"/>
              </a:rPr>
              <a:t>桃園市立</a:t>
            </a:r>
            <a:r>
              <a:rPr lang="zh-TW" altLang="en-US" sz="3200" b="1" dirty="0">
                <a:solidFill>
                  <a:srgbClr val="0070C0"/>
                </a:solidFill>
                <a:effectLst>
                  <a:outerShdw blurRad="38100" dist="38100" dir="2700000" algn="tl">
                    <a:srgbClr val="000000">
                      <a:alpha val="43137"/>
                    </a:srgbClr>
                  </a:outerShdw>
                </a:effectLst>
                <a:latin typeface="+mj-ea"/>
                <a:sym typeface="Salesforce Sans"/>
              </a:rPr>
              <a:t>桃園</a:t>
            </a:r>
            <a:r>
              <a:rPr lang="zh-TW" altLang="en-US" sz="3200" b="1" dirty="0">
                <a:effectLst>
                  <a:outerShdw blurRad="38100" dist="38100" dir="2700000" algn="tl">
                    <a:srgbClr val="000000">
                      <a:alpha val="43137"/>
                    </a:srgbClr>
                  </a:outerShdw>
                </a:effectLst>
                <a:latin typeface="+mj-ea"/>
                <a:sym typeface="Salesforce Sans"/>
              </a:rPr>
              <a:t>國民中學</a:t>
            </a:r>
            <a:r>
              <a:rPr lang="en-US" altLang="zh-TW" sz="2400" b="1" dirty="0">
                <a:solidFill>
                  <a:schemeClr val="tx1">
                    <a:lumMod val="75000"/>
                  </a:schemeClr>
                </a:solidFill>
                <a:effectLst>
                  <a:outerShdw blurRad="38100" dist="38100" dir="2700000" algn="tl">
                    <a:srgbClr val="000000">
                      <a:alpha val="43137"/>
                    </a:srgbClr>
                  </a:outerShdw>
                </a:effectLst>
                <a:latin typeface="+mj-ea"/>
                <a:sym typeface="Salesforce Sans"/>
              </a:rPr>
              <a:t>(</a:t>
            </a:r>
            <a:r>
              <a:rPr lang="zh-TW" altLang="en-US" sz="2400" b="1" dirty="0">
                <a:solidFill>
                  <a:schemeClr val="tx1">
                    <a:lumMod val="75000"/>
                  </a:schemeClr>
                </a:solidFill>
                <a:effectLst>
                  <a:outerShdw blurRad="38100" dist="38100" dir="2700000" algn="tl">
                    <a:srgbClr val="000000">
                      <a:alpha val="43137"/>
                    </a:srgbClr>
                  </a:outerShdw>
                </a:effectLst>
                <a:latin typeface="+mj-ea"/>
                <a:sym typeface="Salesforce Sans"/>
              </a:rPr>
              <a:t>不分區</a:t>
            </a:r>
            <a:r>
              <a:rPr lang="en-US" altLang="zh-TW" sz="2400" b="1" dirty="0">
                <a:solidFill>
                  <a:schemeClr val="tx1">
                    <a:lumMod val="75000"/>
                  </a:schemeClr>
                </a:solidFill>
                <a:effectLst>
                  <a:outerShdw blurRad="38100" dist="38100" dir="2700000" algn="tl">
                    <a:srgbClr val="000000">
                      <a:alpha val="43137"/>
                    </a:srgbClr>
                  </a:outerShdw>
                </a:effectLst>
                <a:latin typeface="+mj-ea"/>
                <a:sym typeface="Salesforce Sans"/>
              </a:rPr>
              <a:t>)</a:t>
            </a:r>
          </a:p>
          <a:p>
            <a:pPr>
              <a:lnSpc>
                <a:spcPts val="4999"/>
              </a:lnSpc>
              <a:spcBef>
                <a:spcPts val="600"/>
              </a:spcBef>
            </a:pPr>
            <a:r>
              <a:rPr lang="zh-TW" altLang="en-US" b="1" dirty="0">
                <a:solidFill>
                  <a:srgbClr val="FF0000"/>
                </a:solidFill>
                <a:effectLst>
                  <a:outerShdw blurRad="38100" dist="38100" dir="2700000" algn="tl">
                    <a:srgbClr val="000000">
                      <a:alpha val="43137"/>
                    </a:srgbClr>
                  </a:outerShdw>
                </a:effectLst>
                <a:latin typeface="+mj-ea"/>
                <a:ea typeface="+mj-ea"/>
                <a:sym typeface="Salesforce Sans"/>
              </a:rPr>
              <a:t>英語</a:t>
            </a:r>
            <a:r>
              <a:rPr lang="en-US" altLang="zh-TW" b="1" dirty="0">
                <a:effectLst>
                  <a:outerShdw blurRad="38100" dist="38100" dir="2700000" algn="tl">
                    <a:srgbClr val="000000">
                      <a:alpha val="43137"/>
                    </a:srgbClr>
                  </a:outerShdw>
                </a:effectLst>
                <a:latin typeface="+mj-ea"/>
                <a:ea typeface="+mj-ea"/>
                <a:sym typeface="Salesforce Sans"/>
              </a:rPr>
              <a:t>-</a:t>
            </a:r>
            <a:r>
              <a:rPr lang="zh-TW" altLang="en-US" b="1" dirty="0">
                <a:effectLst>
                  <a:outerShdw blurRad="38100" dist="38100" dir="2700000" algn="tl">
                    <a:srgbClr val="000000">
                      <a:alpha val="43137"/>
                    </a:srgbClr>
                  </a:outerShdw>
                </a:effectLst>
                <a:latin typeface="+mj-ea"/>
                <a:ea typeface="+mj-ea"/>
                <a:sym typeface="Salesforce Sans"/>
              </a:rPr>
              <a:t>桃園市立</a:t>
            </a:r>
            <a:r>
              <a:rPr lang="zh-TW" altLang="en-US" b="1" dirty="0">
                <a:solidFill>
                  <a:srgbClr val="FF0000"/>
                </a:solidFill>
                <a:effectLst>
                  <a:outerShdw blurRad="38100" dist="38100" dir="2700000" algn="tl">
                    <a:srgbClr val="000000">
                      <a:alpha val="43137"/>
                    </a:srgbClr>
                  </a:outerShdw>
                </a:effectLst>
                <a:latin typeface="+mj-ea"/>
                <a:ea typeface="+mj-ea"/>
                <a:sym typeface="Salesforce Sans"/>
              </a:rPr>
              <a:t>南崁</a:t>
            </a:r>
            <a:r>
              <a:rPr lang="zh-TW" altLang="en-US" b="1" dirty="0">
                <a:effectLst>
                  <a:outerShdw blurRad="38100" dist="38100" dir="2700000" algn="tl">
                    <a:srgbClr val="000000">
                      <a:alpha val="43137"/>
                    </a:srgbClr>
                  </a:outerShdw>
                </a:effectLst>
                <a:latin typeface="+mj-ea"/>
                <a:ea typeface="+mj-ea"/>
                <a:sym typeface="Salesforce Sans"/>
              </a:rPr>
              <a:t>國民中學</a:t>
            </a:r>
            <a:r>
              <a:rPr lang="en-US" altLang="zh-TW" sz="2400" b="1" dirty="0">
                <a:solidFill>
                  <a:schemeClr val="tx1">
                    <a:lumMod val="75000"/>
                  </a:schemeClr>
                </a:solidFill>
                <a:effectLst>
                  <a:outerShdw blurRad="38100" dist="38100" dir="2700000" algn="tl">
                    <a:srgbClr val="000000">
                      <a:alpha val="43137"/>
                    </a:srgbClr>
                  </a:outerShdw>
                </a:effectLst>
                <a:latin typeface="+mj-ea"/>
                <a:ea typeface="+mj-ea"/>
                <a:sym typeface="Salesforce Sans"/>
              </a:rPr>
              <a:t>(</a:t>
            </a:r>
            <a:r>
              <a:rPr lang="zh-TW" altLang="en-US" sz="2400" b="1" dirty="0">
                <a:solidFill>
                  <a:schemeClr val="tx1">
                    <a:lumMod val="75000"/>
                  </a:schemeClr>
                </a:solidFill>
                <a:effectLst>
                  <a:outerShdw blurRad="38100" dist="38100" dir="2700000" algn="tl">
                    <a:srgbClr val="000000">
                      <a:alpha val="43137"/>
                    </a:srgbClr>
                  </a:outerShdw>
                </a:effectLst>
                <a:latin typeface="+mj-ea"/>
                <a:ea typeface="+mj-ea"/>
                <a:sym typeface="Salesforce Sans"/>
              </a:rPr>
              <a:t>第一區</a:t>
            </a:r>
            <a:r>
              <a:rPr lang="en-US" altLang="zh-TW" sz="2400" b="1" dirty="0">
                <a:solidFill>
                  <a:schemeClr val="tx1">
                    <a:lumMod val="75000"/>
                  </a:schemeClr>
                </a:solidFill>
                <a:effectLst>
                  <a:outerShdw blurRad="38100" dist="38100" dir="2700000" algn="tl">
                    <a:srgbClr val="000000">
                      <a:alpha val="43137"/>
                    </a:srgbClr>
                  </a:outerShdw>
                </a:effectLst>
                <a:latin typeface="+mj-ea"/>
                <a:ea typeface="+mj-ea"/>
                <a:sym typeface="Salesforce Sans"/>
              </a:rPr>
              <a:t>)</a:t>
            </a:r>
          </a:p>
          <a:p>
            <a:pPr>
              <a:lnSpc>
                <a:spcPts val="4999"/>
              </a:lnSpc>
              <a:spcBef>
                <a:spcPts val="600"/>
              </a:spcBef>
            </a:pPr>
            <a:r>
              <a:rPr lang="zh-TW" altLang="en-US" b="1" dirty="0">
                <a:solidFill>
                  <a:srgbClr val="FF0000"/>
                </a:solidFill>
                <a:effectLst>
                  <a:outerShdw blurRad="38100" dist="38100" dir="2700000" algn="tl">
                    <a:srgbClr val="000000">
                      <a:alpha val="43137"/>
                    </a:srgbClr>
                  </a:outerShdw>
                </a:effectLst>
                <a:latin typeface="+mj-ea"/>
                <a:ea typeface="+mj-ea"/>
                <a:sym typeface="Salesforce Sans"/>
              </a:rPr>
              <a:t>英語</a:t>
            </a:r>
            <a:r>
              <a:rPr lang="en-US" altLang="zh-TW" b="1" dirty="0">
                <a:effectLst>
                  <a:outerShdw blurRad="38100" dist="38100" dir="2700000" algn="tl">
                    <a:srgbClr val="000000">
                      <a:alpha val="43137"/>
                    </a:srgbClr>
                  </a:outerShdw>
                </a:effectLst>
                <a:latin typeface="+mj-ea"/>
                <a:ea typeface="+mj-ea"/>
                <a:sym typeface="Salesforce Sans"/>
              </a:rPr>
              <a:t>-</a:t>
            </a:r>
            <a:r>
              <a:rPr lang="zh-TW" altLang="en-US" b="1" dirty="0">
                <a:effectLst>
                  <a:outerShdw blurRad="38100" dist="38100" dir="2700000" algn="tl">
                    <a:srgbClr val="000000">
                      <a:alpha val="43137"/>
                    </a:srgbClr>
                  </a:outerShdw>
                </a:effectLst>
                <a:latin typeface="+mj-ea"/>
                <a:ea typeface="+mj-ea"/>
                <a:sym typeface="Salesforce Sans"/>
              </a:rPr>
              <a:t>桃園市立</a:t>
            </a:r>
            <a:r>
              <a:rPr lang="zh-TW" altLang="en-US" b="1" dirty="0">
                <a:solidFill>
                  <a:srgbClr val="FF0000"/>
                </a:solidFill>
                <a:effectLst>
                  <a:outerShdw blurRad="38100" dist="38100" dir="2700000" algn="tl">
                    <a:srgbClr val="000000">
                      <a:alpha val="43137"/>
                    </a:srgbClr>
                  </a:outerShdw>
                </a:effectLst>
                <a:latin typeface="+mj-ea"/>
                <a:ea typeface="+mj-ea"/>
                <a:sym typeface="Salesforce Sans"/>
              </a:rPr>
              <a:t>內壢</a:t>
            </a:r>
            <a:r>
              <a:rPr lang="zh-TW" altLang="en-US" b="1" dirty="0">
                <a:effectLst>
                  <a:outerShdw blurRad="38100" dist="38100" dir="2700000" algn="tl">
                    <a:srgbClr val="000000">
                      <a:alpha val="43137"/>
                    </a:srgbClr>
                  </a:outerShdw>
                </a:effectLst>
                <a:latin typeface="+mj-ea"/>
                <a:ea typeface="+mj-ea"/>
                <a:sym typeface="Salesforce Sans"/>
              </a:rPr>
              <a:t>國民中學</a:t>
            </a:r>
            <a:r>
              <a:rPr lang="en-US" altLang="zh-TW" sz="2400" b="1" dirty="0">
                <a:solidFill>
                  <a:schemeClr val="tx1">
                    <a:lumMod val="75000"/>
                  </a:schemeClr>
                </a:solidFill>
                <a:effectLst>
                  <a:outerShdw blurRad="38100" dist="38100" dir="2700000" algn="tl">
                    <a:srgbClr val="000000">
                      <a:alpha val="43137"/>
                    </a:srgbClr>
                  </a:outerShdw>
                </a:effectLst>
                <a:latin typeface="+mj-ea"/>
                <a:ea typeface="+mj-ea"/>
                <a:sym typeface="Salesforce Sans"/>
              </a:rPr>
              <a:t>(</a:t>
            </a:r>
            <a:r>
              <a:rPr lang="zh-TW" altLang="en-US" sz="2400" b="1" dirty="0">
                <a:solidFill>
                  <a:schemeClr val="tx1">
                    <a:lumMod val="75000"/>
                  </a:schemeClr>
                </a:solidFill>
                <a:effectLst>
                  <a:outerShdw blurRad="38100" dist="38100" dir="2700000" algn="tl">
                    <a:srgbClr val="000000">
                      <a:alpha val="43137"/>
                    </a:srgbClr>
                  </a:outerShdw>
                </a:effectLst>
                <a:latin typeface="+mj-ea"/>
                <a:ea typeface="+mj-ea"/>
                <a:sym typeface="Salesforce Sans"/>
              </a:rPr>
              <a:t>第二區</a:t>
            </a:r>
            <a:r>
              <a:rPr lang="en-US" altLang="zh-TW" sz="2400" b="1" dirty="0">
                <a:solidFill>
                  <a:schemeClr val="tx1">
                    <a:lumMod val="75000"/>
                  </a:schemeClr>
                </a:solidFill>
                <a:effectLst>
                  <a:outerShdw blurRad="38100" dist="38100" dir="2700000" algn="tl">
                    <a:srgbClr val="000000">
                      <a:alpha val="43137"/>
                    </a:srgbClr>
                  </a:outerShdw>
                </a:effectLst>
                <a:latin typeface="+mj-ea"/>
                <a:ea typeface="+mj-ea"/>
                <a:sym typeface="Salesforce Sans"/>
              </a:rPr>
              <a:t>)</a:t>
            </a:r>
            <a:endParaRPr lang="en-US" altLang="zh-TW" sz="3200" b="1" dirty="0">
              <a:solidFill>
                <a:schemeClr val="tx1">
                  <a:lumMod val="75000"/>
                </a:schemeClr>
              </a:solidFill>
              <a:effectLst>
                <a:outerShdw blurRad="38100" dist="38100" dir="2700000" algn="tl">
                  <a:srgbClr val="000000">
                    <a:alpha val="43137"/>
                  </a:srgbClr>
                </a:outerShdw>
              </a:effectLst>
              <a:latin typeface="+mj-ea"/>
              <a:ea typeface="+mj-ea"/>
              <a:sym typeface="Salesforce Sans"/>
            </a:endParaRPr>
          </a:p>
        </p:txBody>
      </p:sp>
      <p:sp>
        <p:nvSpPr>
          <p:cNvPr id="3" name="標題 2"/>
          <p:cNvSpPr>
            <a:spLocks noGrp="1"/>
          </p:cNvSpPr>
          <p:nvPr>
            <p:ph type="ctrTitle"/>
          </p:nvPr>
        </p:nvSpPr>
        <p:spPr>
          <a:xfrm>
            <a:off x="3718148" y="-969018"/>
            <a:ext cx="7008574" cy="3298825"/>
          </a:xfrm>
        </p:spPr>
        <p:txBody>
          <a:bodyPr>
            <a:noAutofit/>
          </a:bodyPr>
          <a:lstStyle/>
          <a:p>
            <a:pPr algn="dist"/>
            <a:r>
              <a:rPr lang="zh-TW" altLang="en-US" sz="5400" b="1" dirty="0">
                <a:latin typeface="+mj-ea"/>
                <a:ea typeface="+mj-ea"/>
                <a:sym typeface="Salesforce Sans"/>
              </a:rPr>
              <a:t>鑑定試務承辦單位</a:t>
            </a:r>
            <a:endParaRPr lang="zh-TW" altLang="en-US" sz="5400" dirty="0">
              <a:latin typeface="+mj-ea"/>
              <a:ea typeface="+mj-ea"/>
            </a:endParaRPr>
          </a:p>
        </p:txBody>
      </p:sp>
      <p:sp>
        <p:nvSpPr>
          <p:cNvPr id="2" name="投影片編號版面配置區 1"/>
          <p:cNvSpPr>
            <a:spLocks noGrp="1"/>
          </p:cNvSpPr>
          <p:nvPr>
            <p:ph type="sldNum" sz="quarter" idx="4294967295"/>
          </p:nvPr>
        </p:nvSpPr>
        <p:spPr>
          <a:xfrm>
            <a:off x="11082338" y="6400800"/>
            <a:ext cx="1106487" cy="320675"/>
          </a:xfrm>
        </p:spPr>
        <p:txBody>
          <a:bodyPr/>
          <a:lstStyle/>
          <a:p>
            <a:pPr rtl="0"/>
            <a:fld id="{EB37DED6-D4C7-42EE-AB49-D2E39E64FDE4}" type="slidenum">
              <a:rPr lang="en-US" altLang="zh-TW" noProof="0" smtClean="0"/>
              <a:t>10</a:t>
            </a:fld>
            <a:endParaRPr lang="en-US" altLang="zh-TW" noProof="0" dirty="0"/>
          </a:p>
        </p:txBody>
      </p:sp>
      <p:sp>
        <p:nvSpPr>
          <p:cNvPr id="6" name="標題 12"/>
          <p:cNvSpPr txBox="1">
            <a:spLocks/>
          </p:cNvSpPr>
          <p:nvPr/>
        </p:nvSpPr>
        <p:spPr>
          <a:xfrm>
            <a:off x="2494012" y="165101"/>
            <a:ext cx="10058402" cy="12192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r>
              <a:rPr lang="zh-TW" altLang="en-US" sz="5400" b="1" dirty="0">
                <a:solidFill>
                  <a:srgbClr val="FF0000"/>
                </a:solidFill>
                <a:latin typeface="Salesforce Sans"/>
                <a:sym typeface="Salesforce Sans"/>
              </a:rPr>
              <a:t>主辦單位：桃園市政府教育局</a:t>
            </a:r>
          </a:p>
        </p:txBody>
      </p:sp>
    </p:spTree>
    <p:extLst>
      <p:ext uri="{BB962C8B-B14F-4D97-AF65-F5344CB8AC3E}">
        <p14:creationId xmlns:p14="http://schemas.microsoft.com/office/powerpoint/2010/main" val="234003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222204" y="1484784"/>
            <a:ext cx="7008574" cy="2362447"/>
          </a:xfrm>
        </p:spPr>
        <p:txBody>
          <a:bodyPr>
            <a:noAutofit/>
          </a:bodyPr>
          <a:lstStyle/>
          <a:p>
            <a:pPr algn="ctr"/>
            <a:r>
              <a:rPr lang="zh-TW" altLang="en-US"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t>鑑定標準</a:t>
            </a:r>
            <a:endParaRPr lang="zh-TW" altLang="en-US"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412205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5849" y="548680"/>
            <a:ext cx="9505056" cy="860450"/>
          </a:xfrm>
        </p:spPr>
        <p:txBody>
          <a:bodyPr>
            <a:noAutofit/>
          </a:bodyPr>
          <a:lstStyle/>
          <a:p>
            <a:r>
              <a:rPr lang="zh-TW" altLang="en-US" sz="4800" b="1" dirty="0">
                <a:latin typeface="+mj-ea"/>
                <a:ea typeface="+mj-ea"/>
              </a:rPr>
              <a:t>學術性向資賦優異－</a:t>
            </a:r>
            <a:r>
              <a:rPr lang="zh-TW" altLang="en-US" sz="6000" b="1" dirty="0">
                <a:solidFill>
                  <a:srgbClr val="C00000"/>
                </a:solidFill>
                <a:latin typeface="+mj-ea"/>
                <a:ea typeface="+mj-ea"/>
              </a:rPr>
              <a:t>鑑定標準</a:t>
            </a:r>
          </a:p>
        </p:txBody>
      </p:sp>
      <p:sp>
        <p:nvSpPr>
          <p:cNvPr id="5" name="內容版面配置區 2"/>
          <p:cNvSpPr txBox="1">
            <a:spLocks/>
          </p:cNvSpPr>
          <p:nvPr/>
        </p:nvSpPr>
        <p:spPr>
          <a:xfrm>
            <a:off x="549796" y="1917226"/>
            <a:ext cx="11429976" cy="3527998"/>
          </a:xfrm>
          <a:prstGeom prst="rect">
            <a:avLst/>
          </a:prstGeom>
        </p:spPr>
        <p:txBody>
          <a:bodyPr vert="horz" lIns="91416" tIns="45708" rIns="91416" bIns="45708" rtlCol="0">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zh-TW" altLang="en-US" sz="3599" b="1" dirty="0"/>
              <a:t>依據</a:t>
            </a:r>
            <a:r>
              <a:rPr lang="zh-TW" altLang="en-US" sz="3599" b="1" u="sng" dirty="0"/>
              <a:t>身心障礙及資賦優異學生鑑定辦法</a:t>
            </a:r>
            <a:r>
              <a:rPr lang="zh-TW" altLang="en-US" sz="3599" b="1" dirty="0"/>
              <a:t>第</a:t>
            </a:r>
            <a:r>
              <a:rPr lang="en-US" altLang="zh-TW" sz="3599" b="1" dirty="0"/>
              <a:t>16</a:t>
            </a:r>
            <a:r>
              <a:rPr lang="zh-TW" altLang="en-US" sz="3599" b="1" dirty="0"/>
              <a:t>條暨</a:t>
            </a:r>
            <a:br>
              <a:rPr lang="en-US" altLang="zh-TW" sz="3599" b="1" dirty="0"/>
            </a:br>
            <a:r>
              <a:rPr lang="zh-TW" altLang="en-US" sz="3599" b="1" dirty="0"/>
              <a:t>特殊教育學生及幼兒鑑定辦法第</a:t>
            </a:r>
            <a:r>
              <a:rPr lang="en-US" altLang="zh-TW" sz="3599" b="1" dirty="0"/>
              <a:t>17</a:t>
            </a:r>
            <a:r>
              <a:rPr lang="zh-TW" altLang="en-US" sz="3599" b="1" dirty="0"/>
              <a:t>條：</a:t>
            </a:r>
            <a:endParaRPr lang="en-US" altLang="zh-TW" sz="3599" b="1" dirty="0"/>
          </a:p>
          <a:p>
            <a:endParaRPr lang="en-US" altLang="zh-TW" sz="3199" b="1" dirty="0"/>
          </a:p>
          <a:p>
            <a:pPr>
              <a:buFont typeface="Arial" panose="020B0604020202020204" pitchFamily="34" charset="0"/>
              <a:buNone/>
            </a:pPr>
            <a:r>
              <a:rPr lang="zh-TW" altLang="en-US" sz="3199" b="1" dirty="0"/>
              <a:t>  </a:t>
            </a:r>
            <a:r>
              <a:rPr lang="zh-TW" altLang="en-US" sz="3199" b="1" dirty="0">
                <a:solidFill>
                  <a:srgbClr val="C00000"/>
                </a:solidFill>
              </a:rPr>
              <a:t>學術性向資賦優異</a:t>
            </a:r>
            <a:r>
              <a:rPr lang="zh-TW" altLang="en-US" sz="3199" b="1" dirty="0"/>
              <a:t>，指在語文、數學、社會科學或自然科學 </a:t>
            </a:r>
            <a:endParaRPr lang="en-US" altLang="zh-TW" sz="3199" b="1" dirty="0"/>
          </a:p>
          <a:p>
            <a:pPr>
              <a:buFont typeface="Arial" panose="020B0604020202020204" pitchFamily="34" charset="0"/>
              <a:buNone/>
            </a:pPr>
            <a:r>
              <a:rPr lang="zh-TW" altLang="en-US" sz="3199" b="1" dirty="0"/>
              <a:t>  等學術領域，較</a:t>
            </a:r>
            <a:r>
              <a:rPr lang="zh-TW" altLang="en-US" sz="3199" b="1" u="sng" dirty="0"/>
              <a:t>同年齡者</a:t>
            </a:r>
            <a:r>
              <a:rPr lang="zh-TW" altLang="en-US" sz="3199" b="1" dirty="0"/>
              <a:t>具有卓越潛能或傑出表現者。</a:t>
            </a:r>
            <a:endParaRPr lang="en-US" altLang="zh-TW" sz="3199" b="1" dirty="0"/>
          </a:p>
          <a:p>
            <a:pPr marL="0" indent="0">
              <a:buNone/>
            </a:pPr>
            <a:endParaRPr lang="en-US" altLang="zh-TW" sz="3199" b="1" dirty="0">
              <a:latin typeface="標楷體" panose="03000509000000000000" pitchFamily="65" charset="-120"/>
              <a:ea typeface="標楷體" panose="03000509000000000000" pitchFamily="65" charset="-120"/>
            </a:endParaRPr>
          </a:p>
          <a:p>
            <a:pPr>
              <a:buFont typeface="Arial" panose="020B0604020202020204" pitchFamily="34" charset="0"/>
              <a:buNone/>
            </a:pPr>
            <a:endParaRPr lang="zh-TW" altLang="en-US" sz="3199" b="1" dirty="0">
              <a:latin typeface="標楷體" panose="03000509000000000000" pitchFamily="65" charset="-120"/>
              <a:ea typeface="標楷體" panose="03000509000000000000" pitchFamily="65" charset="-120"/>
            </a:endParaRPr>
          </a:p>
          <a:p>
            <a:endParaRPr lang="zh-TW" altLang="en-US" sz="3199" b="1" dirty="0">
              <a:latin typeface="標楷體" panose="03000509000000000000" pitchFamily="65" charset="-120"/>
              <a:ea typeface="標楷體" panose="03000509000000000000" pitchFamily="65" charset="-120"/>
            </a:endParaRPr>
          </a:p>
          <a:p>
            <a:endParaRPr lang="zh-TW" altLang="en-US" sz="3199" b="1"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12</a:t>
            </a:fld>
            <a:endParaRPr lang="zh-TW" altLang="en-US" noProof="0" dirty="0"/>
          </a:p>
        </p:txBody>
      </p:sp>
    </p:spTree>
    <p:extLst>
      <p:ext uri="{BB962C8B-B14F-4D97-AF65-F5344CB8AC3E}">
        <p14:creationId xmlns:p14="http://schemas.microsoft.com/office/powerpoint/2010/main" val="57226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5900" y="44624"/>
            <a:ext cx="9414536" cy="1397000"/>
          </a:xfrm>
        </p:spPr>
        <p:txBody>
          <a:bodyPr>
            <a:normAutofit/>
          </a:bodyPr>
          <a:lstStyle/>
          <a:p>
            <a:r>
              <a:rPr lang="zh-TW" altLang="en-US" sz="4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桃園市國中學術性向資賦優異鑑定</a:t>
            </a:r>
            <a:endParaRPr lang="zh-TW" altLang="en-US" sz="4800" b="1" dirty="0">
              <a:solidFill>
                <a:schemeClr val="accent5">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1053853" y="1600325"/>
            <a:ext cx="10081120" cy="4641775"/>
          </a:xfrm>
        </p:spPr>
        <p:txBody>
          <a:bodyPr>
            <a:normAutofit fontScale="85000" lnSpcReduction="20000"/>
          </a:bodyPr>
          <a:lstStyle/>
          <a:p>
            <a:pPr marL="0" indent="0">
              <a:lnSpc>
                <a:spcPct val="120000"/>
              </a:lnSpc>
              <a:spcBef>
                <a:spcPts val="900"/>
              </a:spcBef>
              <a:buNone/>
            </a:pPr>
            <a:r>
              <a:rPr lang="zh-TW" altLang="en-US" sz="4000" b="1" dirty="0">
                <a:solidFill>
                  <a:srgbClr val="C00000"/>
                </a:solidFill>
                <a:latin typeface="微軟正黑體" panose="020B0604030504040204" pitchFamily="34" charset="-120"/>
                <a:ea typeface="微軟正黑體" panose="020B0604030504040204" pitchFamily="34" charset="-120"/>
              </a:rPr>
              <a:t>  </a:t>
            </a:r>
            <a:r>
              <a:rPr lang="en-US" altLang="zh-TW" sz="4000" b="1" dirty="0">
                <a:solidFill>
                  <a:srgbClr val="C00000"/>
                </a:solidFill>
                <a:latin typeface="微軟正黑體" panose="020B0604030504040204" pitchFamily="34" charset="-120"/>
                <a:ea typeface="微軟正黑體" panose="020B0604030504040204" pitchFamily="34" charset="-120"/>
              </a:rPr>
              <a:t>114</a:t>
            </a:r>
            <a:r>
              <a:rPr lang="zh-TW" altLang="en-US" sz="4000" b="1" dirty="0">
                <a:solidFill>
                  <a:srgbClr val="C00000"/>
                </a:solidFill>
                <a:latin typeface="微軟正黑體" panose="020B0604030504040204" pitchFamily="34" charset="-120"/>
                <a:ea typeface="微軟正黑體" panose="020B0604030504040204" pitchFamily="34" charset="-120"/>
              </a:rPr>
              <a:t>學年度</a:t>
            </a:r>
            <a:r>
              <a:rPr lang="zh-TW" altLang="en-US" sz="4000" b="1" dirty="0">
                <a:solidFill>
                  <a:srgbClr val="C00000"/>
                </a:solidFill>
                <a:latin typeface="微軟正黑體" panose="020B0604030504040204" pitchFamily="34" charset="-120"/>
                <a:ea typeface="微軟正黑體" panose="020B0604030504040204" pitchFamily="34" charset="-120"/>
                <a:sym typeface="Salesforce Sans"/>
              </a:rPr>
              <a:t>學術性向資賦優異類別為</a:t>
            </a:r>
            <a:endParaRPr lang="en-US" altLang="zh-TW" sz="4000" b="1" dirty="0">
              <a:solidFill>
                <a:srgbClr val="C00000"/>
              </a:solidFill>
              <a:latin typeface="微軟正黑體" panose="020B0604030504040204" pitchFamily="34" charset="-120"/>
              <a:ea typeface="微軟正黑體" panose="020B0604030504040204" pitchFamily="34" charset="-120"/>
              <a:sym typeface="Salesforce Sans"/>
            </a:endParaRPr>
          </a:p>
          <a:p>
            <a:pPr>
              <a:lnSpc>
                <a:spcPct val="120000"/>
              </a:lnSpc>
              <a:spcBef>
                <a:spcPts val="900"/>
              </a:spcBef>
              <a:buFont typeface="Wingdings" panose="05000000000000000000" pitchFamily="2" charset="2"/>
              <a:buChar char="l"/>
            </a:pPr>
            <a:r>
              <a:rPr lang="zh-TW" altLang="en-US" sz="4400" b="1" u="sng" dirty="0">
                <a:solidFill>
                  <a:srgbClr val="002060"/>
                </a:solidFill>
                <a:latin typeface="微軟正黑體" panose="020B0604030504040204" pitchFamily="34" charset="-120"/>
                <a:ea typeface="微軟正黑體" panose="020B0604030504040204" pitchFamily="34" charset="-120"/>
                <a:sym typeface="Salesforce Sans"/>
              </a:rPr>
              <a:t>數理</a:t>
            </a:r>
            <a:r>
              <a:rPr lang="zh-TW" altLang="en-US" sz="4000" dirty="0">
                <a:latin typeface="微軟正黑體" panose="020B0604030504040204" pitchFamily="34" charset="-120"/>
                <a:ea typeface="微軟正黑體" panose="020B0604030504040204" pitchFamily="34" charset="-120"/>
                <a:sym typeface="Salesforce Sans"/>
              </a:rPr>
              <a:t>資優</a:t>
            </a:r>
            <a:endParaRPr lang="en-US" altLang="zh-TW" sz="4000" dirty="0">
              <a:latin typeface="微軟正黑體" panose="020B0604030504040204" pitchFamily="34" charset="-120"/>
              <a:ea typeface="微軟正黑體" panose="020B0604030504040204" pitchFamily="34" charset="-120"/>
              <a:sym typeface="Salesforce Sans"/>
            </a:endParaRPr>
          </a:p>
          <a:p>
            <a:pPr>
              <a:lnSpc>
                <a:spcPct val="120000"/>
              </a:lnSpc>
              <a:spcBef>
                <a:spcPts val="900"/>
              </a:spcBef>
              <a:buFont typeface="Wingdings" panose="05000000000000000000" pitchFamily="2" charset="2"/>
              <a:buChar char="l"/>
            </a:pPr>
            <a:r>
              <a:rPr lang="zh-TW" altLang="en-US" sz="4400" b="1" u="sng" dirty="0">
                <a:solidFill>
                  <a:srgbClr val="002060"/>
                </a:solidFill>
                <a:latin typeface="微軟正黑體" panose="020B0604030504040204" pitchFamily="34" charset="-120"/>
                <a:ea typeface="微軟正黑體" panose="020B0604030504040204" pitchFamily="34" charset="-120"/>
                <a:sym typeface="Salesforce Sans"/>
              </a:rPr>
              <a:t>自然科學</a:t>
            </a:r>
            <a:r>
              <a:rPr lang="zh-TW" altLang="en-US" sz="4400" dirty="0">
                <a:solidFill>
                  <a:srgbClr val="002060"/>
                </a:solidFill>
                <a:latin typeface="微軟正黑體" panose="020B0604030504040204" pitchFamily="34" charset="-120"/>
                <a:ea typeface="微軟正黑體" panose="020B0604030504040204" pitchFamily="34" charset="-120"/>
                <a:sym typeface="Salesforce Sans"/>
              </a:rPr>
              <a:t>資優</a:t>
            </a:r>
            <a:endParaRPr lang="en-US" altLang="zh-TW" sz="4000" dirty="0">
              <a:latin typeface="微軟正黑體" panose="020B0604030504040204" pitchFamily="34" charset="-120"/>
              <a:ea typeface="微軟正黑體" panose="020B0604030504040204" pitchFamily="34" charset="-120"/>
              <a:sym typeface="Salesforce Sans"/>
            </a:endParaRPr>
          </a:p>
          <a:p>
            <a:pPr>
              <a:lnSpc>
                <a:spcPct val="120000"/>
              </a:lnSpc>
              <a:spcBef>
                <a:spcPts val="900"/>
              </a:spcBef>
              <a:buFont typeface="Wingdings" panose="05000000000000000000" pitchFamily="2" charset="2"/>
              <a:buChar char="l"/>
            </a:pPr>
            <a:r>
              <a:rPr lang="zh-TW" altLang="en-US" sz="4400" b="1" u="sng" dirty="0">
                <a:solidFill>
                  <a:srgbClr val="002060"/>
                </a:solidFill>
                <a:latin typeface="微軟正黑體" panose="020B0604030504040204" pitchFamily="34" charset="-120"/>
                <a:ea typeface="微軟正黑體" panose="020B0604030504040204" pitchFamily="34" charset="-120"/>
                <a:sym typeface="Salesforce Sans"/>
              </a:rPr>
              <a:t>英語</a:t>
            </a:r>
            <a:r>
              <a:rPr lang="zh-TW" altLang="en-US" sz="4000" dirty="0">
                <a:latin typeface="微軟正黑體" panose="020B0604030504040204" pitchFamily="34" charset="-120"/>
                <a:ea typeface="微軟正黑體" panose="020B0604030504040204" pitchFamily="34" charset="-120"/>
                <a:sym typeface="Salesforce Sans"/>
              </a:rPr>
              <a:t>資優</a:t>
            </a:r>
            <a:endParaRPr lang="en-US" altLang="zh-TW" sz="4000" dirty="0">
              <a:latin typeface="微軟正黑體" panose="020B0604030504040204" pitchFamily="34" charset="-120"/>
              <a:ea typeface="微軟正黑體" panose="020B0604030504040204" pitchFamily="34" charset="-120"/>
              <a:sym typeface="Salesforce Sans"/>
            </a:endParaRPr>
          </a:p>
          <a:p>
            <a:pPr marL="0" indent="0">
              <a:lnSpc>
                <a:spcPct val="120000"/>
              </a:lnSpc>
              <a:spcBef>
                <a:spcPts val="900"/>
              </a:spcBef>
              <a:buNone/>
            </a:pPr>
            <a:r>
              <a:rPr lang="zh-TW" altLang="en-US" sz="4000" dirty="0">
                <a:solidFill>
                  <a:srgbClr val="FF0000"/>
                </a:solidFill>
                <a:latin typeface="微軟正黑體" panose="020B0604030504040204" pitchFamily="34" charset="-120"/>
                <a:ea typeface="微軟正黑體" panose="020B0604030504040204" pitchFamily="34" charset="-120"/>
                <a:sym typeface="Salesforce Sans"/>
              </a:rPr>
              <a:t>為符應</a:t>
            </a:r>
            <a:r>
              <a:rPr lang="en-US" altLang="zh-TW" sz="4000" dirty="0">
                <a:solidFill>
                  <a:srgbClr val="FF0000"/>
                </a:solidFill>
                <a:latin typeface="微軟正黑體" panose="020B0604030504040204" pitchFamily="34" charset="-120"/>
                <a:ea typeface="微軟正黑體" panose="020B0604030504040204" pitchFamily="34" charset="-120"/>
                <a:sym typeface="Salesforce Sans"/>
              </a:rPr>
              <a:t>12</a:t>
            </a:r>
            <a:r>
              <a:rPr lang="zh-TW" altLang="en-US" sz="4000" dirty="0">
                <a:solidFill>
                  <a:srgbClr val="FF0000"/>
                </a:solidFill>
                <a:latin typeface="微軟正黑體" panose="020B0604030504040204" pitchFamily="34" charset="-120"/>
                <a:ea typeface="微軟正黑體" panose="020B0604030504040204" pitchFamily="34" charset="-120"/>
                <a:sym typeface="Salesforce Sans"/>
              </a:rPr>
              <a:t>年國民基本教育課程綱要注重探究與實作之精神，採</a:t>
            </a:r>
            <a:r>
              <a:rPr lang="zh-TW" altLang="en-US" sz="4000" b="1" u="sng" dirty="0">
                <a:solidFill>
                  <a:srgbClr val="FF0000"/>
                </a:solidFill>
                <a:latin typeface="微軟正黑體" panose="020B0604030504040204" pitchFamily="34" charset="-120"/>
                <a:ea typeface="微軟正黑體" panose="020B0604030504040204" pitchFamily="34" charset="-120"/>
                <a:sym typeface="Salesforce Sans"/>
              </a:rPr>
              <a:t>初選性向測驗</a:t>
            </a:r>
            <a:r>
              <a:rPr lang="zh-TW" altLang="en-US" sz="4000" dirty="0">
                <a:solidFill>
                  <a:srgbClr val="FF0000"/>
                </a:solidFill>
                <a:latin typeface="微軟正黑體" panose="020B0604030504040204" pitchFamily="34" charset="-120"/>
                <a:ea typeface="微軟正黑體" panose="020B0604030504040204" pitchFamily="34" charset="-120"/>
                <a:sym typeface="Salesforce Sans"/>
              </a:rPr>
              <a:t>及</a:t>
            </a:r>
            <a:r>
              <a:rPr lang="zh-TW" altLang="en-US" sz="4000" b="1" u="sng" dirty="0">
                <a:solidFill>
                  <a:srgbClr val="FF0000"/>
                </a:solidFill>
                <a:latin typeface="微軟正黑體" panose="020B0604030504040204" pitchFamily="34" charset="-120"/>
                <a:ea typeface="微軟正黑體" panose="020B0604030504040204" pitchFamily="34" charset="-120"/>
                <a:sym typeface="Salesforce Sans"/>
              </a:rPr>
              <a:t>複選實作評量</a:t>
            </a:r>
            <a:r>
              <a:rPr lang="zh-TW" altLang="en-US" sz="4000" dirty="0">
                <a:solidFill>
                  <a:srgbClr val="FF0000"/>
                </a:solidFill>
                <a:latin typeface="微軟正黑體" panose="020B0604030504040204" pitchFamily="34" charset="-120"/>
                <a:ea typeface="微軟正黑體" panose="020B0604030504040204" pitchFamily="34" charset="-120"/>
                <a:sym typeface="Salesforce Sans"/>
              </a:rPr>
              <a:t>兩階段方式辦理。</a:t>
            </a:r>
            <a:endParaRPr lang="zh-TW" altLang="en-US" sz="4000" dirty="0"/>
          </a:p>
          <a:p>
            <a:pPr marL="0" indent="0">
              <a:lnSpc>
                <a:spcPct val="120000"/>
              </a:lnSpc>
              <a:spcBef>
                <a:spcPts val="1200"/>
              </a:spcBef>
              <a:buNone/>
            </a:pPr>
            <a:endParaRPr lang="zh-TW" altLang="en-US" sz="3899"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13</a:t>
            </a:fld>
            <a:endParaRPr lang="zh-TW" altLang="en-US" noProof="0" dirty="0"/>
          </a:p>
        </p:txBody>
      </p:sp>
    </p:spTree>
    <p:extLst>
      <p:ext uri="{BB962C8B-B14F-4D97-AF65-F5344CB8AC3E}">
        <p14:creationId xmlns:p14="http://schemas.microsoft.com/office/powerpoint/2010/main" val="304301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5398" b="1" dirty="0">
                <a:latin typeface="微軟正黑體" panose="020B0604030504040204" pitchFamily="34" charset="-120"/>
                <a:ea typeface="微軟正黑體" panose="020B0604030504040204" pitchFamily="34" charset="-120"/>
              </a:rPr>
              <a:t>申請資格</a:t>
            </a:r>
          </a:p>
        </p:txBody>
      </p:sp>
      <p:sp>
        <p:nvSpPr>
          <p:cNvPr id="3" name="內容版面配置區 2"/>
          <p:cNvSpPr>
            <a:spLocks noGrp="1"/>
          </p:cNvSpPr>
          <p:nvPr>
            <p:ph idx="1"/>
          </p:nvPr>
        </p:nvSpPr>
        <p:spPr>
          <a:xfrm>
            <a:off x="1064932" y="1753036"/>
            <a:ext cx="10934135" cy="4968439"/>
          </a:xfrm>
        </p:spPr>
        <p:txBody>
          <a:bodyPr>
            <a:noAutofit/>
          </a:bodyPr>
          <a:lstStyle/>
          <a:p>
            <a:r>
              <a:rPr lang="zh-TW" altLang="en-US" sz="3599" dirty="0">
                <a:solidFill>
                  <a:srgbClr val="FF0000"/>
                </a:solidFill>
                <a:latin typeface="微軟正黑體" panose="020B0604030504040204" pitchFamily="34" charset="-120"/>
                <a:ea typeface="微軟正黑體" panose="020B0604030504040204" pitchFamily="34" charset="-120"/>
              </a:rPr>
              <a:t>就讀</a:t>
            </a:r>
            <a:r>
              <a:rPr lang="zh-TW" altLang="en-US" sz="3599" dirty="0">
                <a:latin typeface="微軟正黑體" panose="020B0604030504040204" pitchFamily="34" charset="-120"/>
                <a:ea typeface="微軟正黑體" panose="020B0604030504040204" pitchFamily="34" charset="-120"/>
              </a:rPr>
              <a:t>或戶籍設於桃園市之 </a:t>
            </a:r>
            <a:r>
              <a:rPr lang="en-US" altLang="zh-TW" sz="3599" dirty="0">
                <a:latin typeface="微軟正黑體" panose="020B0604030504040204" pitchFamily="34" charset="-120"/>
                <a:ea typeface="微軟正黑體" panose="020B0604030504040204" pitchFamily="34" charset="-120"/>
              </a:rPr>
              <a:t>113</a:t>
            </a:r>
            <a:r>
              <a:rPr lang="zh-TW" altLang="en-US" sz="3599" dirty="0">
                <a:latin typeface="微軟正黑體" panose="020B0604030504040204" pitchFamily="34" charset="-120"/>
                <a:ea typeface="微軟正黑體" panose="020B0604030504040204" pitchFamily="34" charset="-120"/>
              </a:rPr>
              <a:t>學年度公、私立國民小學</a:t>
            </a:r>
            <a:r>
              <a:rPr lang="zh-TW" altLang="en-US" sz="3599"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六年級學生</a:t>
            </a:r>
            <a:r>
              <a:rPr lang="zh-TW" altLang="en-US" sz="3599" dirty="0">
                <a:latin typeface="微軟正黑體" panose="020B0604030504040204" pitchFamily="34" charset="-120"/>
                <a:ea typeface="微軟正黑體" panose="020B0604030504040204" pitchFamily="34" charset="-120"/>
              </a:rPr>
              <a:t>。</a:t>
            </a:r>
            <a:endParaRPr lang="en-US" altLang="zh-TW" sz="3599" dirty="0">
              <a:latin typeface="微軟正黑體" panose="020B0604030504040204" pitchFamily="34" charset="-120"/>
              <a:ea typeface="微軟正黑體" panose="020B0604030504040204" pitchFamily="34" charset="-120"/>
            </a:endParaRPr>
          </a:p>
          <a:p>
            <a:pPr marL="0" indent="0">
              <a:buNone/>
            </a:pPr>
            <a:r>
              <a:rPr lang="zh-TW" altLang="en-US" sz="3200" dirty="0">
                <a:solidFill>
                  <a:srgbClr val="FF0000"/>
                </a:solidFill>
              </a:rPr>
              <a:t>   </a:t>
            </a:r>
            <a:r>
              <a:rPr lang="en-US" altLang="zh-TW" sz="3200" dirty="0">
                <a:solidFill>
                  <a:srgbClr val="FF0000"/>
                </a:solidFill>
              </a:rPr>
              <a:t>(</a:t>
            </a:r>
            <a:r>
              <a:rPr lang="zh-TW" altLang="en-US" sz="3200" dirty="0">
                <a:solidFill>
                  <a:srgbClr val="FF0000"/>
                </a:solidFill>
              </a:rPr>
              <a:t>非桃園市國小畢業學生，戶籍設於桃園市，亦可報名</a:t>
            </a:r>
            <a:r>
              <a:rPr lang="en-US" altLang="zh-TW" sz="3600" dirty="0">
                <a:solidFill>
                  <a:srgbClr val="FF0000"/>
                </a:solidFill>
              </a:rPr>
              <a:t>)</a:t>
            </a:r>
          </a:p>
          <a:p>
            <a:r>
              <a:rPr lang="zh-TW" altLang="en-US" sz="3599" dirty="0">
                <a:latin typeface="微軟正黑體" panose="020B0604030504040204" pitchFamily="34" charset="-120"/>
                <a:ea typeface="微軟正黑體" panose="020B0604030504040204" pitchFamily="34" charset="-120"/>
              </a:rPr>
              <a:t>具學術性向資優特質，且於專長學科有優異表現者。</a:t>
            </a:r>
            <a:endParaRPr lang="en-US" altLang="zh-TW" sz="3599" dirty="0">
              <a:latin typeface="微軟正黑體" panose="020B0604030504040204" pitchFamily="34" charset="-120"/>
              <a:ea typeface="微軟正黑體" panose="020B0604030504040204" pitchFamily="34" charset="-120"/>
            </a:endParaRPr>
          </a:p>
          <a:p>
            <a:r>
              <a:rPr lang="zh-TW" altLang="en-US" sz="3599" b="1" dirty="0">
                <a:latin typeface="微軟正黑體" panose="020B0604030504040204" pitchFamily="34" charset="-120"/>
                <a:ea typeface="微軟正黑體" panose="020B0604030504040204" pitchFamily="34" charset="-120"/>
              </a:rPr>
              <a:t>惟</a:t>
            </a:r>
            <a:r>
              <a:rPr lang="zh-TW" altLang="en-US" sz="3599" b="1" dirty="0">
                <a:solidFill>
                  <a:srgbClr val="FF0000"/>
                </a:solidFill>
                <a:latin typeface="微軟正黑體" panose="020B0604030504040204" pitchFamily="34" charset="-120"/>
                <a:ea typeface="微軟正黑體" panose="020B0604030504040204" pitchFamily="34" charset="-120"/>
              </a:rPr>
              <a:t>數理</a:t>
            </a:r>
            <a:r>
              <a:rPr lang="zh-TW" altLang="en-US" sz="3599" b="1" dirty="0">
                <a:latin typeface="微軟正黑體" panose="020B0604030504040204" pitchFamily="34" charset="-120"/>
                <a:ea typeface="微軟正黑體" panose="020B0604030504040204" pitchFamily="34" charset="-120"/>
              </a:rPr>
              <a:t>、</a:t>
            </a:r>
            <a:r>
              <a:rPr lang="zh-TW" altLang="en-US" sz="3599" b="1" dirty="0">
                <a:solidFill>
                  <a:srgbClr val="FF0000"/>
                </a:solidFill>
                <a:latin typeface="微軟正黑體" panose="020B0604030504040204" pitchFamily="34" charset="-120"/>
                <a:ea typeface="微軟正黑體" panose="020B0604030504040204" pitchFamily="34" charset="-120"/>
              </a:rPr>
              <a:t>自然科學</a:t>
            </a:r>
            <a:r>
              <a:rPr lang="zh-TW" altLang="en-US" sz="3599" b="1" dirty="0">
                <a:latin typeface="微軟正黑體" panose="020B0604030504040204" pitchFamily="34" charset="-120"/>
                <a:ea typeface="微軟正黑體" panose="020B0604030504040204" pitchFamily="34" charset="-120"/>
              </a:rPr>
              <a:t>資優鑑定因特質相近</a:t>
            </a:r>
            <a:r>
              <a:rPr lang="zh-TW" altLang="en-US" sz="44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僅可擇一</a:t>
            </a:r>
            <a:r>
              <a:rPr lang="zh-TW" altLang="en-US" sz="3599" b="1" dirty="0">
                <a:latin typeface="微軟正黑體" panose="020B0604030504040204" pitchFamily="34" charset="-120"/>
                <a:ea typeface="微軟正黑體" panose="020B0604030504040204" pitchFamily="34" charset="-120"/>
              </a:rPr>
              <a:t>報名，但可同時報名</a:t>
            </a:r>
            <a:r>
              <a:rPr lang="zh-TW" altLang="en-US" sz="3599" b="1" dirty="0">
                <a:solidFill>
                  <a:srgbClr val="FF0000"/>
                </a:solidFill>
                <a:latin typeface="微軟正黑體" panose="020B0604030504040204" pitchFamily="34" charset="-120"/>
                <a:ea typeface="微軟正黑體" panose="020B0604030504040204" pitchFamily="34" charset="-120"/>
              </a:rPr>
              <a:t>英語</a:t>
            </a:r>
            <a:r>
              <a:rPr lang="zh-TW" altLang="en-US" sz="3599" b="1" dirty="0">
                <a:latin typeface="微軟正黑體" panose="020B0604030504040204" pitchFamily="34" charset="-120"/>
                <a:ea typeface="微軟正黑體" panose="020B0604030504040204" pitchFamily="34" charset="-120"/>
              </a:rPr>
              <a:t>資優鑑定。</a:t>
            </a:r>
            <a:endParaRPr lang="en-US" altLang="zh-TW" sz="3599" b="1"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14</a:t>
            </a:fld>
            <a:endParaRPr lang="zh-TW" altLang="en-US" noProof="0" dirty="0"/>
          </a:p>
        </p:txBody>
      </p:sp>
    </p:spTree>
    <p:extLst>
      <p:ext uri="{BB962C8B-B14F-4D97-AF65-F5344CB8AC3E}">
        <p14:creationId xmlns:p14="http://schemas.microsoft.com/office/powerpoint/2010/main" val="79336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手繪多邊形 5"/>
          <p:cNvSpPr/>
          <p:nvPr/>
        </p:nvSpPr>
        <p:spPr>
          <a:xfrm>
            <a:off x="2056668" y="1996125"/>
            <a:ext cx="2721128" cy="1224658"/>
          </a:xfrm>
          <a:custGeom>
            <a:avLst/>
            <a:gdLst>
              <a:gd name="connsiteX0" fmla="*/ 0 w 2957005"/>
              <a:gd name="connsiteY0" fmla="*/ 102971 h 1029714"/>
              <a:gd name="connsiteX1" fmla="*/ 102971 w 2957005"/>
              <a:gd name="connsiteY1" fmla="*/ 0 h 1029714"/>
              <a:gd name="connsiteX2" fmla="*/ 2854034 w 2957005"/>
              <a:gd name="connsiteY2" fmla="*/ 0 h 1029714"/>
              <a:gd name="connsiteX3" fmla="*/ 2957005 w 2957005"/>
              <a:gd name="connsiteY3" fmla="*/ 102971 h 1029714"/>
              <a:gd name="connsiteX4" fmla="*/ 2957005 w 2957005"/>
              <a:gd name="connsiteY4" fmla="*/ 926743 h 1029714"/>
              <a:gd name="connsiteX5" fmla="*/ 2854034 w 2957005"/>
              <a:gd name="connsiteY5" fmla="*/ 1029714 h 1029714"/>
              <a:gd name="connsiteX6" fmla="*/ 102971 w 2957005"/>
              <a:gd name="connsiteY6" fmla="*/ 1029714 h 1029714"/>
              <a:gd name="connsiteX7" fmla="*/ 0 w 2957005"/>
              <a:gd name="connsiteY7" fmla="*/ 926743 h 1029714"/>
              <a:gd name="connsiteX8" fmla="*/ 0 w 2957005"/>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005" h="1029714">
                <a:moveTo>
                  <a:pt x="0" y="102971"/>
                </a:moveTo>
                <a:cubicBezTo>
                  <a:pt x="0" y="46102"/>
                  <a:pt x="46102" y="0"/>
                  <a:pt x="102971" y="0"/>
                </a:cubicBezTo>
                <a:lnTo>
                  <a:pt x="2854034" y="0"/>
                </a:lnTo>
                <a:cubicBezTo>
                  <a:pt x="2910903" y="0"/>
                  <a:pt x="2957005" y="46102"/>
                  <a:pt x="2957005" y="102971"/>
                </a:cubicBezTo>
                <a:lnTo>
                  <a:pt x="2957005" y="926743"/>
                </a:lnTo>
                <a:cubicBezTo>
                  <a:pt x="2957005" y="983612"/>
                  <a:pt x="2910903" y="1029714"/>
                  <a:pt x="2854034" y="1029714"/>
                </a:cubicBezTo>
                <a:lnTo>
                  <a:pt x="102971" y="1029714"/>
                </a:lnTo>
                <a:cubicBezTo>
                  <a:pt x="46102" y="1029714"/>
                  <a:pt x="0" y="983612"/>
                  <a:pt x="0" y="926743"/>
                </a:cubicBezTo>
                <a:lnTo>
                  <a:pt x="0" y="102971"/>
                </a:lnTo>
                <a:close/>
              </a:path>
            </a:pathLst>
          </a:custGeom>
          <a:solidFill>
            <a:schemeClr val="tx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6803" tIns="136803" rIns="745045" bIns="136803" numCol="1" spcCol="1270" anchor="ctr" anchorCtr="0">
            <a:noAutofit/>
          </a:bodyPr>
          <a:lstStyle/>
          <a:p>
            <a:pPr algn="r" defTabSz="1244227">
              <a:lnSpc>
                <a:spcPct val="90000"/>
              </a:lnSpc>
              <a:spcBef>
                <a:spcPct val="0"/>
              </a:spcBef>
              <a:spcAft>
                <a:spcPct val="35000"/>
              </a:spcAft>
            </a:pPr>
            <a:r>
              <a:rPr lang="zh-TW" altLang="en-US" sz="31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管道一</a:t>
            </a:r>
            <a:r>
              <a:rPr lang="zh-TW" altLang="en-US" sz="3199" b="1" dirty="0">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a:t>
            </a:r>
            <a:r>
              <a:rPr lang="zh-TW" altLang="en-US" sz="3199" b="1" dirty="0">
                <a:latin typeface="微軟正黑體" panose="020B0604030504040204" pitchFamily="34" charset="-120"/>
                <a:ea typeface="微軟正黑體" panose="020B0604030504040204" pitchFamily="34" charset="-120"/>
              </a:rPr>
              <a:t> </a:t>
            </a:r>
            <a:endParaRPr lang="en-US" altLang="zh-TW" sz="3199" b="1" dirty="0">
              <a:latin typeface="微軟正黑體" panose="020B0604030504040204" pitchFamily="34" charset="-120"/>
              <a:ea typeface="微軟正黑體" panose="020B0604030504040204" pitchFamily="34" charset="-120"/>
            </a:endParaRPr>
          </a:p>
          <a:p>
            <a:pPr algn="r" defTabSz="1244227">
              <a:lnSpc>
                <a:spcPct val="90000"/>
              </a:lnSpc>
              <a:spcBef>
                <a:spcPct val="0"/>
              </a:spcBef>
              <a:spcAft>
                <a:spcPct val="35000"/>
              </a:spcAft>
            </a:pPr>
            <a:r>
              <a:rPr lang="zh-TW" altLang="en-US" sz="3199"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書面審查</a:t>
            </a:r>
          </a:p>
        </p:txBody>
      </p:sp>
      <p:sp>
        <p:nvSpPr>
          <p:cNvPr id="10" name="手繪多邊形 9"/>
          <p:cNvSpPr/>
          <p:nvPr/>
        </p:nvSpPr>
        <p:spPr>
          <a:xfrm>
            <a:off x="6682920" y="2025603"/>
            <a:ext cx="2992642" cy="827597"/>
          </a:xfrm>
          <a:custGeom>
            <a:avLst/>
            <a:gdLst>
              <a:gd name="connsiteX0" fmla="*/ 0 w 3078780"/>
              <a:gd name="connsiteY0" fmla="*/ 102971 h 1029714"/>
              <a:gd name="connsiteX1" fmla="*/ 102971 w 3078780"/>
              <a:gd name="connsiteY1" fmla="*/ 0 h 1029714"/>
              <a:gd name="connsiteX2" fmla="*/ 2975809 w 3078780"/>
              <a:gd name="connsiteY2" fmla="*/ 0 h 1029714"/>
              <a:gd name="connsiteX3" fmla="*/ 3078780 w 3078780"/>
              <a:gd name="connsiteY3" fmla="*/ 102971 h 1029714"/>
              <a:gd name="connsiteX4" fmla="*/ 3078780 w 3078780"/>
              <a:gd name="connsiteY4" fmla="*/ 926743 h 1029714"/>
              <a:gd name="connsiteX5" fmla="*/ 2975809 w 3078780"/>
              <a:gd name="connsiteY5" fmla="*/ 1029714 h 1029714"/>
              <a:gd name="connsiteX6" fmla="*/ 102971 w 3078780"/>
              <a:gd name="connsiteY6" fmla="*/ 1029714 h 1029714"/>
              <a:gd name="connsiteX7" fmla="*/ 0 w 3078780"/>
              <a:gd name="connsiteY7" fmla="*/ 926743 h 1029714"/>
              <a:gd name="connsiteX8" fmla="*/ 0 w 3078780"/>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780" h="1029714">
                <a:moveTo>
                  <a:pt x="0" y="102971"/>
                </a:moveTo>
                <a:cubicBezTo>
                  <a:pt x="0" y="46102"/>
                  <a:pt x="46102" y="0"/>
                  <a:pt x="102971" y="0"/>
                </a:cubicBezTo>
                <a:lnTo>
                  <a:pt x="2975809" y="0"/>
                </a:lnTo>
                <a:cubicBezTo>
                  <a:pt x="3032678" y="0"/>
                  <a:pt x="3078780" y="46102"/>
                  <a:pt x="3078780" y="102971"/>
                </a:cubicBezTo>
                <a:lnTo>
                  <a:pt x="3078780" y="926743"/>
                </a:lnTo>
                <a:cubicBezTo>
                  <a:pt x="3078780" y="983612"/>
                  <a:pt x="3032678" y="1029714"/>
                  <a:pt x="2975809" y="1029714"/>
                </a:cubicBezTo>
                <a:lnTo>
                  <a:pt x="102971" y="1029714"/>
                </a:lnTo>
                <a:cubicBezTo>
                  <a:pt x="46102" y="1029714"/>
                  <a:pt x="0" y="983612"/>
                  <a:pt x="0" y="926743"/>
                </a:cubicBezTo>
                <a:lnTo>
                  <a:pt x="0" y="102971"/>
                </a:lnTo>
                <a:close/>
              </a:path>
            </a:pathLst>
          </a:custGeom>
          <a:solidFill>
            <a:schemeClr val="accent4"/>
          </a:solidFill>
          <a:ln>
            <a:solidFill>
              <a:schemeClr val="accent4"/>
            </a:solidFill>
          </a:ln>
        </p:spPr>
        <p:style>
          <a:lnRef idx="2">
            <a:schemeClr val="lt1">
              <a:hueOff val="0"/>
              <a:satOff val="0"/>
              <a:lumOff val="0"/>
              <a:alphaOff val="0"/>
            </a:schemeClr>
          </a:lnRef>
          <a:fillRef idx="1">
            <a:schemeClr val="accent4">
              <a:hueOff val="-492612"/>
              <a:satOff val="14709"/>
              <a:lumOff val="5686"/>
              <a:alphaOff val="0"/>
            </a:schemeClr>
          </a:fillRef>
          <a:effectRef idx="0">
            <a:schemeClr val="accent4">
              <a:hueOff val="-492612"/>
              <a:satOff val="14709"/>
              <a:lumOff val="5686"/>
              <a:alphaOff val="0"/>
            </a:schemeClr>
          </a:effectRef>
          <a:fontRef idx="minor">
            <a:schemeClr val="lt1"/>
          </a:fontRef>
        </p:style>
        <p:txBody>
          <a:bodyPr spcFirstLastPara="0" vert="horz" wrap="square" lIns="136803" tIns="136803" rIns="767107" bIns="136803" numCol="1" spcCol="1270" anchor="ctr" anchorCtr="0">
            <a:noAutofit/>
          </a:bodyPr>
          <a:lstStyle/>
          <a:p>
            <a:pPr marL="1019175" indent="-1080000" algn="r" defTabSz="1619250">
              <a:spcBef>
                <a:spcPct val="0"/>
              </a:spcBef>
            </a:pP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管道二</a:t>
            </a:r>
            <a:r>
              <a:rPr lang="zh-TW" altLang="en-US" b="1" dirty="0">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初選</a:t>
            </a:r>
            <a:endPar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457325" indent="-1457325" algn="r" defTabSz="1619250">
              <a:spcBef>
                <a:spcPct val="0"/>
              </a:spcBef>
              <a:tabLst>
                <a:tab pos="1619250" algn="l"/>
              </a:tabLst>
            </a:pP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性向測驗</a:t>
            </a:r>
          </a:p>
        </p:txBody>
      </p:sp>
      <p:sp>
        <p:nvSpPr>
          <p:cNvPr id="15" name="手繪多邊形 14"/>
          <p:cNvSpPr/>
          <p:nvPr/>
        </p:nvSpPr>
        <p:spPr>
          <a:xfrm>
            <a:off x="1989956" y="755894"/>
            <a:ext cx="7617672" cy="667351"/>
          </a:xfrm>
          <a:custGeom>
            <a:avLst/>
            <a:gdLst>
              <a:gd name="connsiteX0" fmla="*/ 0 w 2957005"/>
              <a:gd name="connsiteY0" fmla="*/ 102971 h 1029714"/>
              <a:gd name="connsiteX1" fmla="*/ 102971 w 2957005"/>
              <a:gd name="connsiteY1" fmla="*/ 0 h 1029714"/>
              <a:gd name="connsiteX2" fmla="*/ 2854034 w 2957005"/>
              <a:gd name="connsiteY2" fmla="*/ 0 h 1029714"/>
              <a:gd name="connsiteX3" fmla="*/ 2957005 w 2957005"/>
              <a:gd name="connsiteY3" fmla="*/ 102971 h 1029714"/>
              <a:gd name="connsiteX4" fmla="*/ 2957005 w 2957005"/>
              <a:gd name="connsiteY4" fmla="*/ 926743 h 1029714"/>
              <a:gd name="connsiteX5" fmla="*/ 2854034 w 2957005"/>
              <a:gd name="connsiteY5" fmla="*/ 1029714 h 1029714"/>
              <a:gd name="connsiteX6" fmla="*/ 102971 w 2957005"/>
              <a:gd name="connsiteY6" fmla="*/ 1029714 h 1029714"/>
              <a:gd name="connsiteX7" fmla="*/ 0 w 2957005"/>
              <a:gd name="connsiteY7" fmla="*/ 926743 h 1029714"/>
              <a:gd name="connsiteX8" fmla="*/ 0 w 2957005"/>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005" h="1029714">
                <a:moveTo>
                  <a:pt x="0" y="102971"/>
                </a:moveTo>
                <a:cubicBezTo>
                  <a:pt x="0" y="46102"/>
                  <a:pt x="46102" y="0"/>
                  <a:pt x="102971" y="0"/>
                </a:cubicBezTo>
                <a:lnTo>
                  <a:pt x="2854034" y="0"/>
                </a:lnTo>
                <a:cubicBezTo>
                  <a:pt x="2910903" y="0"/>
                  <a:pt x="2957005" y="46102"/>
                  <a:pt x="2957005" y="102971"/>
                </a:cubicBezTo>
                <a:lnTo>
                  <a:pt x="2957005" y="926743"/>
                </a:lnTo>
                <a:cubicBezTo>
                  <a:pt x="2957005" y="983612"/>
                  <a:pt x="2910903" y="1029714"/>
                  <a:pt x="2854034" y="1029714"/>
                </a:cubicBezTo>
                <a:lnTo>
                  <a:pt x="102971" y="1029714"/>
                </a:lnTo>
                <a:cubicBezTo>
                  <a:pt x="46102" y="1029714"/>
                  <a:pt x="0" y="983612"/>
                  <a:pt x="0" y="926743"/>
                </a:cubicBezTo>
                <a:lnTo>
                  <a:pt x="0" y="102971"/>
                </a:lnTo>
                <a:close/>
              </a:path>
            </a:pathLst>
          </a:custGeom>
          <a:solidFill>
            <a:schemeClr val="tx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6803" tIns="136803" rIns="745045" bIns="136803" numCol="1" spcCol="1270" anchor="ctr" anchorCtr="0">
            <a:noAutofit/>
          </a:bodyPr>
          <a:lstStyle/>
          <a:p>
            <a:pPr algn="ctr" defTabSz="1244227">
              <a:lnSpc>
                <a:spcPct val="90000"/>
              </a:lnSpc>
              <a:spcBef>
                <a:spcPct val="0"/>
              </a:spcBef>
              <a:spcAft>
                <a:spcPct val="35000"/>
              </a:spcAft>
            </a:pPr>
            <a:r>
              <a:rPr lang="zh-TW" altLang="en-US" sz="3600" b="1" dirty="0">
                <a:latin typeface="微軟正黑體" panose="020B0604030504040204" pitchFamily="34" charset="-120"/>
                <a:ea typeface="微軟正黑體" panose="020B0604030504040204" pitchFamily="34" charset="-120"/>
              </a:rPr>
              <a:t> 觀察及推薦</a:t>
            </a:r>
          </a:p>
        </p:txBody>
      </p:sp>
      <p:sp>
        <p:nvSpPr>
          <p:cNvPr id="18" name="手繪多邊形 17"/>
          <p:cNvSpPr/>
          <p:nvPr/>
        </p:nvSpPr>
        <p:spPr>
          <a:xfrm>
            <a:off x="3058925" y="1409872"/>
            <a:ext cx="716614" cy="560884"/>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a:ln>
            <a:solidFill>
              <a:srgbClr val="002060">
                <a:alpha val="90000"/>
              </a:srgb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19" name="標題 1"/>
          <p:cNvSpPr txBox="1">
            <a:spLocks/>
          </p:cNvSpPr>
          <p:nvPr/>
        </p:nvSpPr>
        <p:spPr>
          <a:xfrm>
            <a:off x="276149" y="-171400"/>
            <a:ext cx="11722919" cy="970978"/>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400" b="1" dirty="0"/>
              <a:t>鑑定流程：</a:t>
            </a:r>
            <a:r>
              <a:rPr lang="zh-TW" altLang="en-US" b="1" dirty="0">
                <a:solidFill>
                  <a:schemeClr val="accent6">
                    <a:lumMod val="50000"/>
                  </a:schemeClr>
                </a:solidFill>
              </a:rPr>
              <a:t>管道一</a:t>
            </a:r>
            <a:r>
              <a:rPr lang="en-US" altLang="zh-TW" b="1" dirty="0">
                <a:solidFill>
                  <a:schemeClr val="accent6">
                    <a:lumMod val="50000"/>
                  </a:schemeClr>
                </a:solidFill>
              </a:rPr>
              <a:t>(</a:t>
            </a:r>
            <a:r>
              <a:rPr lang="zh-TW" altLang="en-US" b="1" dirty="0">
                <a:solidFill>
                  <a:schemeClr val="accent6">
                    <a:lumMod val="50000"/>
                  </a:schemeClr>
                </a:solidFill>
              </a:rPr>
              <a:t>書面審查</a:t>
            </a:r>
            <a:r>
              <a:rPr lang="en-US" altLang="zh-TW" b="1" dirty="0">
                <a:solidFill>
                  <a:schemeClr val="accent6">
                    <a:lumMod val="50000"/>
                  </a:schemeClr>
                </a:solidFill>
              </a:rPr>
              <a:t>)</a:t>
            </a:r>
            <a:r>
              <a:rPr lang="zh-TW" altLang="en-US" b="1" dirty="0">
                <a:solidFill>
                  <a:schemeClr val="accent6">
                    <a:lumMod val="50000"/>
                  </a:schemeClr>
                </a:solidFill>
              </a:rPr>
              <a:t>及管道二</a:t>
            </a:r>
            <a:r>
              <a:rPr lang="en-US" altLang="zh-TW" b="1" dirty="0">
                <a:solidFill>
                  <a:schemeClr val="accent6">
                    <a:lumMod val="50000"/>
                  </a:schemeClr>
                </a:solidFill>
              </a:rPr>
              <a:t>(</a:t>
            </a:r>
            <a:r>
              <a:rPr lang="zh-TW" altLang="en-US" b="1" dirty="0">
                <a:solidFill>
                  <a:schemeClr val="accent6">
                    <a:lumMod val="50000"/>
                  </a:schemeClr>
                </a:solidFill>
              </a:rPr>
              <a:t>測驗方式</a:t>
            </a:r>
            <a:r>
              <a:rPr lang="en-US" altLang="zh-TW" b="1" dirty="0">
                <a:solidFill>
                  <a:schemeClr val="accent6">
                    <a:lumMod val="50000"/>
                  </a:schemeClr>
                </a:solidFill>
              </a:rPr>
              <a:t>)</a:t>
            </a:r>
            <a:endParaRPr lang="zh-TW" altLang="en-US" b="1" dirty="0">
              <a:solidFill>
                <a:schemeClr val="accent6">
                  <a:lumMod val="50000"/>
                </a:schemeClr>
              </a:solidFill>
            </a:endParaRPr>
          </a:p>
        </p:txBody>
      </p:sp>
      <p:sp>
        <p:nvSpPr>
          <p:cNvPr id="23" name="手繪多邊形 22"/>
          <p:cNvSpPr/>
          <p:nvPr/>
        </p:nvSpPr>
        <p:spPr>
          <a:xfrm>
            <a:off x="6705679" y="3668268"/>
            <a:ext cx="2899352" cy="802360"/>
          </a:xfrm>
          <a:custGeom>
            <a:avLst/>
            <a:gdLst>
              <a:gd name="connsiteX0" fmla="*/ 0 w 3078780"/>
              <a:gd name="connsiteY0" fmla="*/ 102971 h 1029714"/>
              <a:gd name="connsiteX1" fmla="*/ 102971 w 3078780"/>
              <a:gd name="connsiteY1" fmla="*/ 0 h 1029714"/>
              <a:gd name="connsiteX2" fmla="*/ 2975809 w 3078780"/>
              <a:gd name="connsiteY2" fmla="*/ 0 h 1029714"/>
              <a:gd name="connsiteX3" fmla="*/ 3078780 w 3078780"/>
              <a:gd name="connsiteY3" fmla="*/ 102971 h 1029714"/>
              <a:gd name="connsiteX4" fmla="*/ 3078780 w 3078780"/>
              <a:gd name="connsiteY4" fmla="*/ 926743 h 1029714"/>
              <a:gd name="connsiteX5" fmla="*/ 2975809 w 3078780"/>
              <a:gd name="connsiteY5" fmla="*/ 1029714 h 1029714"/>
              <a:gd name="connsiteX6" fmla="*/ 102971 w 3078780"/>
              <a:gd name="connsiteY6" fmla="*/ 1029714 h 1029714"/>
              <a:gd name="connsiteX7" fmla="*/ 0 w 3078780"/>
              <a:gd name="connsiteY7" fmla="*/ 926743 h 1029714"/>
              <a:gd name="connsiteX8" fmla="*/ 0 w 3078780"/>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780" h="1029714">
                <a:moveTo>
                  <a:pt x="0" y="102971"/>
                </a:moveTo>
                <a:cubicBezTo>
                  <a:pt x="0" y="46102"/>
                  <a:pt x="46102" y="0"/>
                  <a:pt x="102971" y="0"/>
                </a:cubicBezTo>
                <a:lnTo>
                  <a:pt x="2975809" y="0"/>
                </a:lnTo>
                <a:cubicBezTo>
                  <a:pt x="3032678" y="0"/>
                  <a:pt x="3078780" y="46102"/>
                  <a:pt x="3078780" y="102971"/>
                </a:cubicBezTo>
                <a:lnTo>
                  <a:pt x="3078780" y="926743"/>
                </a:lnTo>
                <a:cubicBezTo>
                  <a:pt x="3078780" y="983612"/>
                  <a:pt x="3032678" y="1029714"/>
                  <a:pt x="2975809" y="1029714"/>
                </a:cubicBezTo>
                <a:lnTo>
                  <a:pt x="102971" y="1029714"/>
                </a:lnTo>
                <a:cubicBezTo>
                  <a:pt x="46102" y="1029714"/>
                  <a:pt x="0" y="983612"/>
                  <a:pt x="0" y="926743"/>
                </a:cubicBezTo>
                <a:lnTo>
                  <a:pt x="0" y="102971"/>
                </a:lnTo>
                <a:close/>
              </a:path>
            </a:pathLst>
          </a:custGeom>
          <a:solidFill>
            <a:schemeClr val="accent4"/>
          </a:solidFill>
          <a:ln>
            <a:solidFill>
              <a:schemeClr val="accent4"/>
            </a:solidFill>
          </a:ln>
        </p:spPr>
        <p:style>
          <a:lnRef idx="2">
            <a:schemeClr val="lt1">
              <a:hueOff val="0"/>
              <a:satOff val="0"/>
              <a:lumOff val="0"/>
              <a:alphaOff val="0"/>
            </a:schemeClr>
          </a:lnRef>
          <a:fillRef idx="1">
            <a:schemeClr val="accent4">
              <a:hueOff val="-492612"/>
              <a:satOff val="14709"/>
              <a:lumOff val="5686"/>
              <a:alphaOff val="0"/>
            </a:schemeClr>
          </a:fillRef>
          <a:effectRef idx="0">
            <a:schemeClr val="accent4">
              <a:hueOff val="-492612"/>
              <a:satOff val="14709"/>
              <a:lumOff val="5686"/>
              <a:alphaOff val="0"/>
            </a:schemeClr>
          </a:effectRef>
          <a:fontRef idx="minor">
            <a:schemeClr val="lt1"/>
          </a:fontRef>
        </p:style>
        <p:txBody>
          <a:bodyPr spcFirstLastPara="0" vert="horz" wrap="square" lIns="136803" tIns="136803" rIns="767107" bIns="136803" numCol="1" spcCol="1270" anchor="ctr" anchorCtr="0">
            <a:noAutofit/>
          </a:bodyPr>
          <a:lstStyle/>
          <a:p>
            <a:pPr marL="895081" indent="-895081" algn="r" defTabSz="1619250">
              <a:spcBef>
                <a:spcPct val="0"/>
              </a:spcBef>
            </a:pP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管道二</a:t>
            </a:r>
            <a:r>
              <a:rPr lang="zh-TW" altLang="en-US" b="1" dirty="0">
                <a:effectLst>
                  <a:outerShdw blurRad="38100" dist="38100" dir="2700000" algn="tl">
                    <a:srgbClr val="000000">
                      <a:alpha val="43137"/>
                    </a:srgbClr>
                  </a:outerShdw>
                </a:effectLst>
                <a:latin typeface="新細明體" panose="02020500000000000000" pitchFamily="18" charset="-120"/>
                <a:ea typeface="新細明體" panose="02020500000000000000" pitchFamily="18" charset="-120"/>
              </a:rPr>
              <a:t>：</a:t>
            </a: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複選</a:t>
            </a:r>
            <a:endPar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457325" indent="-1457325" algn="r" defTabSz="1619250">
              <a:spcBef>
                <a:spcPct val="0"/>
              </a:spcBef>
              <a:tabLst>
                <a:tab pos="1619250" algn="l"/>
              </a:tabLst>
            </a:pPr>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實作評量</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15</a:t>
            </a:fld>
            <a:endParaRPr lang="zh-TW" altLang="en-US" noProof="0" dirty="0"/>
          </a:p>
        </p:txBody>
      </p:sp>
      <p:sp>
        <p:nvSpPr>
          <p:cNvPr id="20" name="手繪多邊形 19"/>
          <p:cNvSpPr/>
          <p:nvPr/>
        </p:nvSpPr>
        <p:spPr>
          <a:xfrm rot="16200000">
            <a:off x="5236032" y="1737817"/>
            <a:ext cx="842171" cy="1758645"/>
          </a:xfrm>
          <a:custGeom>
            <a:avLst/>
            <a:gdLst>
              <a:gd name="connsiteX0" fmla="*/ 0 w 781524"/>
              <a:gd name="connsiteY0" fmla="*/ 491917 h 843603"/>
              <a:gd name="connsiteX1" fmla="*/ 175843 w 781524"/>
              <a:gd name="connsiteY1" fmla="*/ 491917 h 843603"/>
              <a:gd name="connsiteX2" fmla="*/ 175843 w 781524"/>
              <a:gd name="connsiteY2" fmla="*/ 0 h 843603"/>
              <a:gd name="connsiteX3" fmla="*/ 605681 w 781524"/>
              <a:gd name="connsiteY3" fmla="*/ 0 h 843603"/>
              <a:gd name="connsiteX4" fmla="*/ 605681 w 781524"/>
              <a:gd name="connsiteY4" fmla="*/ 491917 h 843603"/>
              <a:gd name="connsiteX5" fmla="*/ 781524 w 781524"/>
              <a:gd name="connsiteY5" fmla="*/ 491917 h 843603"/>
              <a:gd name="connsiteX6" fmla="*/ 390762 w 781524"/>
              <a:gd name="connsiteY6" fmla="*/ 843603 h 843603"/>
              <a:gd name="connsiteX7" fmla="*/ 0 w 781524"/>
              <a:gd name="connsiteY7" fmla="*/ 491917 h 843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524" h="843603">
                <a:moveTo>
                  <a:pt x="0" y="491917"/>
                </a:moveTo>
                <a:lnTo>
                  <a:pt x="175843" y="491917"/>
                </a:lnTo>
                <a:lnTo>
                  <a:pt x="175843" y="0"/>
                </a:lnTo>
                <a:lnTo>
                  <a:pt x="605681" y="0"/>
                </a:lnTo>
                <a:lnTo>
                  <a:pt x="605681" y="491917"/>
                </a:lnTo>
                <a:lnTo>
                  <a:pt x="781524" y="491917"/>
                </a:lnTo>
                <a:lnTo>
                  <a:pt x="390762" y="843603"/>
                </a:lnTo>
                <a:lnTo>
                  <a:pt x="0" y="491917"/>
                </a:lnTo>
                <a:close/>
              </a:path>
            </a:pathLst>
          </a:custGeom>
          <a:solidFill>
            <a:schemeClr val="accent2">
              <a:lumMod val="60000"/>
              <a:lumOff val="40000"/>
              <a:alpha val="90000"/>
            </a:schemeClr>
          </a:solidFill>
          <a:ln>
            <a:solidFill>
              <a:schemeClr val="tx1">
                <a:alpha val="90000"/>
              </a:schemeClr>
            </a:solidFill>
          </a:ln>
        </p:spPr>
        <p:style>
          <a:lnRef idx="2">
            <a:schemeClr val="accent4">
              <a:tint val="40000"/>
              <a:alpha val="90000"/>
              <a:hueOff val="-432218"/>
              <a:satOff val="13750"/>
              <a:lumOff val="1568"/>
              <a:alphaOff val="0"/>
            </a:schemeClr>
          </a:lnRef>
          <a:fillRef idx="1">
            <a:schemeClr val="accent4">
              <a:tint val="40000"/>
              <a:alpha val="90000"/>
              <a:hueOff val="-432218"/>
              <a:satOff val="13750"/>
              <a:lumOff val="1568"/>
              <a:alphaOff val="0"/>
            </a:schemeClr>
          </a:fillRef>
          <a:effectRef idx="0">
            <a:schemeClr val="accent4">
              <a:tint val="40000"/>
              <a:alpha val="90000"/>
              <a:hueOff val="-432218"/>
              <a:satOff val="13750"/>
              <a:lumOff val="1568"/>
              <a:alphaOff val="0"/>
            </a:schemeClr>
          </a:effectRef>
          <a:fontRef idx="minor">
            <a:schemeClr val="dk1">
              <a:hueOff val="0"/>
              <a:satOff val="0"/>
              <a:lumOff val="0"/>
              <a:alphaOff val="0"/>
            </a:schemeClr>
          </a:fontRef>
        </p:style>
        <p:txBody>
          <a:bodyPr spcFirstLastPara="0" vert="horz" wrap="square" lIns="211347" tIns="35550" rIns="211348" bIns="228927"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11" name="上彎箭號 10"/>
          <p:cNvSpPr/>
          <p:nvPr/>
        </p:nvSpPr>
        <p:spPr>
          <a:xfrm rot="5400000">
            <a:off x="4556083" y="2825957"/>
            <a:ext cx="1528924" cy="2340698"/>
          </a:xfrm>
          <a:prstGeom prst="bentUp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30" name="文字方塊 29"/>
          <p:cNvSpPr txBox="1"/>
          <p:nvPr/>
        </p:nvSpPr>
        <p:spPr>
          <a:xfrm>
            <a:off x="4498256" y="4197466"/>
            <a:ext cx="1596156" cy="400110"/>
          </a:xfrm>
          <a:prstGeom prst="rect">
            <a:avLst/>
          </a:prstGeom>
          <a:noFill/>
        </p:spPr>
        <p:txBody>
          <a:bodyPr wrap="square" rtlCol="0">
            <a:spAutoFit/>
          </a:bodyPr>
          <a:lstStyle/>
          <a:p>
            <a:r>
              <a:rPr lang="zh-TW" altLang="en-US" sz="2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進一步評估</a:t>
            </a:r>
          </a:p>
        </p:txBody>
      </p:sp>
      <p:sp>
        <p:nvSpPr>
          <p:cNvPr id="39" name="手繪多邊形 38"/>
          <p:cNvSpPr/>
          <p:nvPr/>
        </p:nvSpPr>
        <p:spPr>
          <a:xfrm>
            <a:off x="7723162" y="1435319"/>
            <a:ext cx="716614" cy="560884"/>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a:ln>
            <a:solidFill>
              <a:srgbClr val="002060">
                <a:alpha val="90000"/>
              </a:srgb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25" name="Text Box 8"/>
          <p:cNvSpPr txBox="1">
            <a:spLocks noChangeArrowheads="1"/>
          </p:cNvSpPr>
          <p:nvPr/>
        </p:nvSpPr>
        <p:spPr bwMode="auto">
          <a:xfrm>
            <a:off x="263211" y="5320483"/>
            <a:ext cx="11662402" cy="1528923"/>
          </a:xfrm>
          <a:prstGeom prst="rect">
            <a:avLst/>
          </a:prstGeom>
          <a:solidFill>
            <a:schemeClr val="tx1"/>
          </a:solidFill>
          <a:ln>
            <a:headEnd/>
            <a:tailEnd/>
          </a:ln>
        </p:spPr>
        <p:style>
          <a:lnRef idx="1">
            <a:schemeClr val="accent6"/>
          </a:lnRef>
          <a:fillRef idx="2">
            <a:schemeClr val="accent6"/>
          </a:fillRef>
          <a:effectRef idx="1">
            <a:schemeClr val="accent6"/>
          </a:effectRef>
          <a:fontRef idx="minor">
            <a:schemeClr val="dk1"/>
          </a:fontRef>
        </p:style>
        <p:txBody>
          <a:bodyPr/>
          <a:lstStyle/>
          <a:p>
            <a:pPr algn="ctr" eaLnBrk="1" hangingPunct="1">
              <a:defRPr/>
            </a:pPr>
            <a:r>
              <a:rPr lang="zh-TW" altLang="en-US" sz="2000" b="1" dirty="0">
                <a:solidFill>
                  <a:srgbClr val="FFFF00"/>
                </a:solidFill>
                <a:latin typeface="+mn-ea"/>
              </a:rPr>
              <a:t>公布鑑定通過名單 </a:t>
            </a:r>
            <a:endParaRPr lang="en-US" altLang="zh-TW" sz="2000" b="1" dirty="0">
              <a:solidFill>
                <a:srgbClr val="FFFF00"/>
              </a:solidFill>
              <a:latin typeface="+mn-ea"/>
            </a:endParaRPr>
          </a:p>
          <a:p>
            <a:pPr>
              <a:defRPr/>
            </a:pPr>
            <a:r>
              <a:rPr lang="en-US" altLang="zh-TW" sz="1600" b="1" dirty="0">
                <a:solidFill>
                  <a:srgbClr val="FF0000"/>
                </a:solidFill>
                <a:latin typeface="+mn-ea"/>
              </a:rPr>
              <a:t>【</a:t>
            </a:r>
            <a:r>
              <a:rPr lang="zh-TW" altLang="en-US" sz="1600" b="1" dirty="0">
                <a:solidFill>
                  <a:srgbClr val="FF0000"/>
                </a:solidFill>
                <a:latin typeface="+mn-ea"/>
              </a:rPr>
              <a:t>管道一</a:t>
            </a:r>
            <a:r>
              <a:rPr lang="en-US" altLang="zh-TW" sz="1600" b="1" dirty="0">
                <a:solidFill>
                  <a:srgbClr val="FF0000"/>
                </a:solidFill>
                <a:latin typeface="+mn-ea"/>
              </a:rPr>
              <a:t>】114</a:t>
            </a:r>
            <a:r>
              <a:rPr lang="zh-TW" altLang="en-US" sz="1600" b="1" dirty="0">
                <a:solidFill>
                  <a:srgbClr val="FF0000"/>
                </a:solidFill>
                <a:latin typeface="+mn-ea"/>
              </a:rPr>
              <a:t>年</a:t>
            </a:r>
            <a:r>
              <a:rPr lang="en-US" altLang="zh-TW" sz="1600" b="1" dirty="0">
                <a:solidFill>
                  <a:srgbClr val="FF0000"/>
                </a:solidFill>
                <a:latin typeface="+mn-ea"/>
              </a:rPr>
              <a:t>3</a:t>
            </a:r>
            <a:r>
              <a:rPr lang="zh-TW" altLang="en-US" sz="1600" b="1" dirty="0">
                <a:solidFill>
                  <a:srgbClr val="FF0000"/>
                </a:solidFill>
                <a:latin typeface="+mn-ea"/>
              </a:rPr>
              <a:t>月</a:t>
            </a:r>
            <a:r>
              <a:rPr lang="en-US" altLang="zh-TW" sz="1600" b="1" dirty="0">
                <a:solidFill>
                  <a:srgbClr val="FF0000"/>
                </a:solidFill>
                <a:latin typeface="+mn-ea"/>
              </a:rPr>
              <a:t>5</a:t>
            </a:r>
            <a:r>
              <a:rPr lang="zh-TW" altLang="en-US" sz="1600" b="1" dirty="0">
                <a:solidFill>
                  <a:srgbClr val="FF0000"/>
                </a:solidFill>
                <a:latin typeface="+mn-ea"/>
              </a:rPr>
              <a:t>日</a:t>
            </a:r>
            <a:r>
              <a:rPr lang="en-US" altLang="zh-TW" sz="1600" b="1" dirty="0">
                <a:solidFill>
                  <a:srgbClr val="FF0000"/>
                </a:solidFill>
                <a:latin typeface="+mn-ea"/>
              </a:rPr>
              <a:t>(</a:t>
            </a:r>
            <a:r>
              <a:rPr lang="zh-TW" altLang="en-US" sz="1600" b="1" dirty="0">
                <a:solidFill>
                  <a:srgbClr val="FF0000"/>
                </a:solidFill>
                <a:latin typeface="+mn-ea"/>
              </a:rPr>
              <a:t>三</a:t>
            </a:r>
            <a:r>
              <a:rPr lang="en-US" altLang="zh-TW" sz="1600" b="1" dirty="0">
                <a:solidFill>
                  <a:srgbClr val="FF0000"/>
                </a:solidFill>
                <a:latin typeface="+mn-ea"/>
              </a:rPr>
              <a:t>)【</a:t>
            </a:r>
            <a:r>
              <a:rPr lang="zh-TW" altLang="en-US" sz="1600" b="1" dirty="0">
                <a:solidFill>
                  <a:srgbClr val="FF0000"/>
                </a:solidFill>
                <a:latin typeface="+mn-ea"/>
              </a:rPr>
              <a:t>管道二</a:t>
            </a:r>
            <a:r>
              <a:rPr lang="en-US" altLang="zh-TW" sz="1600" b="1" dirty="0">
                <a:solidFill>
                  <a:srgbClr val="FF0000"/>
                </a:solidFill>
                <a:latin typeface="+mn-ea"/>
              </a:rPr>
              <a:t>】114</a:t>
            </a:r>
            <a:r>
              <a:rPr lang="zh-TW" altLang="en-US" sz="1600" b="1" dirty="0">
                <a:solidFill>
                  <a:srgbClr val="FF0000"/>
                </a:solidFill>
                <a:latin typeface="+mn-ea"/>
              </a:rPr>
              <a:t>年</a:t>
            </a:r>
            <a:r>
              <a:rPr lang="en-US" altLang="zh-TW" sz="1600" b="1" dirty="0">
                <a:solidFill>
                  <a:srgbClr val="FF0000"/>
                </a:solidFill>
                <a:latin typeface="+mn-ea"/>
              </a:rPr>
              <a:t>5</a:t>
            </a:r>
            <a:r>
              <a:rPr lang="zh-TW" altLang="en-US" sz="1600" b="1" dirty="0">
                <a:solidFill>
                  <a:srgbClr val="FF0000"/>
                </a:solidFill>
                <a:latin typeface="+mn-ea"/>
              </a:rPr>
              <a:t>月</a:t>
            </a:r>
            <a:r>
              <a:rPr lang="en-US" altLang="zh-TW" sz="1600" b="1" dirty="0">
                <a:solidFill>
                  <a:srgbClr val="FF0000"/>
                </a:solidFill>
                <a:latin typeface="+mn-ea"/>
              </a:rPr>
              <a:t>21</a:t>
            </a:r>
            <a:r>
              <a:rPr lang="zh-TW" altLang="en-US" sz="1600" b="1" dirty="0">
                <a:solidFill>
                  <a:srgbClr val="FF0000"/>
                </a:solidFill>
                <a:latin typeface="+mn-ea"/>
              </a:rPr>
              <a:t>日</a:t>
            </a:r>
            <a:r>
              <a:rPr lang="en-US" altLang="zh-TW" sz="1600" b="1" dirty="0">
                <a:solidFill>
                  <a:srgbClr val="FF0000"/>
                </a:solidFill>
                <a:latin typeface="+mn-ea"/>
              </a:rPr>
              <a:t>(</a:t>
            </a:r>
            <a:r>
              <a:rPr lang="zh-TW" altLang="en-US" sz="1600" b="1" dirty="0">
                <a:solidFill>
                  <a:srgbClr val="FF0000"/>
                </a:solidFill>
                <a:latin typeface="+mn-ea"/>
              </a:rPr>
              <a:t>三</a:t>
            </a:r>
            <a:r>
              <a:rPr lang="en-US" altLang="zh-TW" sz="1600" b="1" dirty="0">
                <a:solidFill>
                  <a:srgbClr val="FF0000"/>
                </a:solidFill>
                <a:latin typeface="+mn-ea"/>
              </a:rPr>
              <a:t>) </a:t>
            </a:r>
            <a:r>
              <a:rPr lang="zh-TW" altLang="en-US" sz="1600" b="1" dirty="0">
                <a:solidFill>
                  <a:schemeClr val="bg1"/>
                </a:solidFill>
                <a:latin typeface="+mn-ea"/>
              </a:rPr>
              <a:t>通過鑑定之學生選擇就公立國民中學普通班者</a:t>
            </a:r>
            <a:r>
              <a:rPr lang="en-US" altLang="zh-TW" sz="1600" b="1" dirty="0">
                <a:solidFill>
                  <a:schemeClr val="bg1"/>
                </a:solidFill>
                <a:latin typeface="+mn-ea"/>
              </a:rPr>
              <a:t>,</a:t>
            </a:r>
            <a:r>
              <a:rPr lang="zh-TW" altLang="en-US" sz="1600" b="1" dirty="0">
                <a:solidFill>
                  <a:schemeClr val="bg1"/>
                </a:solidFill>
                <a:latin typeface="+mn-ea"/>
              </a:rPr>
              <a:t>請於</a:t>
            </a:r>
            <a:r>
              <a:rPr lang="en-US" altLang="zh-TW" sz="1600" b="1" dirty="0">
                <a:solidFill>
                  <a:srgbClr val="FF0000"/>
                </a:solidFill>
                <a:latin typeface="+mn-ea"/>
              </a:rPr>
              <a:t>114</a:t>
            </a:r>
            <a:r>
              <a:rPr lang="zh-TW" altLang="en-US" sz="1600" b="1" dirty="0">
                <a:solidFill>
                  <a:srgbClr val="FF0000"/>
                </a:solidFill>
                <a:latin typeface="+mn-ea"/>
              </a:rPr>
              <a:t>年</a:t>
            </a:r>
            <a:r>
              <a:rPr lang="en-US" altLang="zh-TW" sz="1600" b="1" dirty="0">
                <a:solidFill>
                  <a:srgbClr val="FF0000"/>
                </a:solidFill>
                <a:latin typeface="+mn-ea"/>
              </a:rPr>
              <a:t>6</a:t>
            </a:r>
            <a:r>
              <a:rPr lang="zh-TW" altLang="en-US" sz="1600" b="1" dirty="0">
                <a:solidFill>
                  <a:srgbClr val="FF0000"/>
                </a:solidFill>
                <a:latin typeface="+mn-ea"/>
              </a:rPr>
              <a:t>月</a:t>
            </a:r>
            <a:r>
              <a:rPr lang="en-US" altLang="zh-TW" sz="1600" b="1" dirty="0">
                <a:solidFill>
                  <a:srgbClr val="FF0000"/>
                </a:solidFill>
                <a:latin typeface="+mn-ea"/>
              </a:rPr>
              <a:t>13</a:t>
            </a:r>
            <a:r>
              <a:rPr lang="zh-TW" altLang="en-US" sz="1600" b="1" dirty="0">
                <a:solidFill>
                  <a:srgbClr val="FF0000"/>
                </a:solidFill>
                <a:latin typeface="+mn-ea"/>
              </a:rPr>
              <a:t>日</a:t>
            </a:r>
            <a:r>
              <a:rPr lang="en-US" altLang="zh-TW" sz="1600" b="1" dirty="0">
                <a:solidFill>
                  <a:srgbClr val="FF0000"/>
                </a:solidFill>
                <a:latin typeface="+mn-ea"/>
              </a:rPr>
              <a:t>(</a:t>
            </a:r>
            <a:r>
              <a:rPr lang="zh-TW" altLang="en-US" sz="1600" b="1" dirty="0">
                <a:solidFill>
                  <a:srgbClr val="FF0000"/>
                </a:solidFill>
                <a:latin typeface="+mn-ea"/>
              </a:rPr>
              <a:t>五</a:t>
            </a:r>
            <a:r>
              <a:rPr lang="en-US" altLang="zh-TW" sz="1600" b="1" dirty="0">
                <a:solidFill>
                  <a:srgbClr val="FF0000"/>
                </a:solidFill>
                <a:latin typeface="+mn-ea"/>
              </a:rPr>
              <a:t>)</a:t>
            </a:r>
            <a:r>
              <a:rPr lang="zh-TW" altLang="en-US" sz="1600" b="1" dirty="0">
                <a:solidFill>
                  <a:schemeClr val="bg1"/>
                </a:solidFill>
                <a:latin typeface="+mn-ea"/>
              </a:rPr>
              <a:t>前繳驗鑑定結果通知書正本</a:t>
            </a:r>
            <a:r>
              <a:rPr lang="zh-TW" altLang="en-US" sz="1600" dirty="0">
                <a:solidFill>
                  <a:srgbClr val="FF0000"/>
                </a:solidFill>
                <a:latin typeface="微軟正黑體" pitchFamily="34" charset="-120"/>
              </a:rPr>
              <a:t>及最近三個月內設籍於桃園市之有效戶籍謄本</a:t>
            </a:r>
            <a:r>
              <a:rPr lang="zh-TW" altLang="en-US" sz="1600" b="1" dirty="0">
                <a:solidFill>
                  <a:schemeClr val="bg1"/>
                </a:solidFill>
                <a:latin typeface="+mn-ea"/>
              </a:rPr>
              <a:t>予就讀學校</a:t>
            </a:r>
            <a:r>
              <a:rPr lang="en-US" altLang="zh-TW" sz="1600" b="1" dirty="0">
                <a:solidFill>
                  <a:schemeClr val="bg1"/>
                </a:solidFill>
                <a:latin typeface="+mn-ea"/>
              </a:rPr>
              <a:t>,</a:t>
            </a:r>
            <a:r>
              <a:rPr lang="zh-TW" altLang="en-US" sz="1600" b="1" dirty="0">
                <a:solidFill>
                  <a:schemeClr val="bg1"/>
                </a:solidFill>
                <a:latin typeface="+mn-ea"/>
              </a:rPr>
              <a:t>由學校依既有之資源給予該資賦優異類別</a:t>
            </a:r>
            <a:r>
              <a:rPr lang="en-US" altLang="zh-TW" sz="1600" b="1" dirty="0">
                <a:solidFill>
                  <a:schemeClr val="bg1"/>
                </a:solidFill>
                <a:latin typeface="+mn-ea"/>
              </a:rPr>
              <a:t>(</a:t>
            </a:r>
            <a:r>
              <a:rPr lang="zh-TW" altLang="en-US" sz="1600" b="1" dirty="0">
                <a:solidFill>
                  <a:schemeClr val="bg1"/>
                </a:solidFill>
                <a:latin typeface="+mn-ea"/>
              </a:rPr>
              <a:t>數理暨自然科學或英語</a:t>
            </a:r>
            <a:r>
              <a:rPr lang="en-US" altLang="zh-TW" sz="1600" b="1" dirty="0">
                <a:solidFill>
                  <a:schemeClr val="bg1"/>
                </a:solidFill>
                <a:latin typeface="+mn-ea"/>
              </a:rPr>
              <a:t>)</a:t>
            </a:r>
            <a:r>
              <a:rPr lang="zh-TW" altLang="en-US" sz="1600" b="1" dirty="0">
                <a:solidFill>
                  <a:schemeClr val="bg1"/>
                </a:solidFill>
                <a:latin typeface="+mn-ea"/>
              </a:rPr>
              <a:t>資優資源班或資優教育方案等 之特殊教育服務。另通過鑑定學生倘因故轉入學</a:t>
            </a:r>
            <a:r>
              <a:rPr lang="en-US" altLang="zh-TW" sz="1600" b="1" dirty="0">
                <a:solidFill>
                  <a:schemeClr val="bg1"/>
                </a:solidFill>
                <a:latin typeface="+mn-ea"/>
              </a:rPr>
              <a:t>,</a:t>
            </a:r>
            <a:r>
              <a:rPr lang="zh-TW" altLang="en-US" sz="1600" b="1" dirty="0">
                <a:solidFill>
                  <a:schemeClr val="bg1"/>
                </a:solidFill>
                <a:latin typeface="+mn-ea"/>
              </a:rPr>
              <a:t>應提具鑑定結果通知書予轉入學校</a:t>
            </a:r>
            <a:r>
              <a:rPr lang="en-US" altLang="zh-TW" sz="1600" b="1" dirty="0">
                <a:solidFill>
                  <a:schemeClr val="bg1"/>
                </a:solidFill>
                <a:latin typeface="+mn-ea"/>
              </a:rPr>
              <a:t>,</a:t>
            </a:r>
            <a:r>
              <a:rPr lang="zh-TW" altLang="en-US" sz="1600" b="1" dirty="0">
                <a:solidFill>
                  <a:schemeClr val="bg1"/>
                </a:solidFill>
                <a:latin typeface="+mn-ea"/>
              </a:rPr>
              <a:t>俾利轉入就讀學校依既有資源給予該資賦優異類 別之特殊教育服務。</a:t>
            </a:r>
            <a:endParaRPr lang="zh-TW" altLang="en-US" sz="1600" b="1" dirty="0">
              <a:solidFill>
                <a:schemeClr val="bg1"/>
              </a:solidFill>
              <a:latin typeface="+mn-ea"/>
              <a:cs typeface="新細明體" pitchFamily="18" charset="-120"/>
            </a:endParaRPr>
          </a:p>
        </p:txBody>
      </p:sp>
      <p:sp>
        <p:nvSpPr>
          <p:cNvPr id="26" name="手繪多邊形 38">
            <a:extLst>
              <a:ext uri="{FF2B5EF4-FFF2-40B4-BE49-F238E27FC236}">
                <a16:creationId xmlns:a16="http://schemas.microsoft.com/office/drawing/2014/main" id="{4392A5AD-D225-4F62-B553-5932A0E4E69E}"/>
              </a:ext>
            </a:extLst>
          </p:cNvPr>
          <p:cNvSpPr/>
          <p:nvPr/>
        </p:nvSpPr>
        <p:spPr>
          <a:xfrm>
            <a:off x="7723162" y="2868115"/>
            <a:ext cx="716614" cy="740773"/>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a:ln>
            <a:solidFill>
              <a:srgbClr val="002060">
                <a:alpha val="90000"/>
              </a:srgb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4" name="文字方塊 3">
            <a:extLst>
              <a:ext uri="{FF2B5EF4-FFF2-40B4-BE49-F238E27FC236}">
                <a16:creationId xmlns:a16="http://schemas.microsoft.com/office/drawing/2014/main" id="{D85E2FEC-9FD7-4F05-BC05-7301D07BC120}"/>
              </a:ext>
            </a:extLst>
          </p:cNvPr>
          <p:cNvSpPr txBox="1"/>
          <p:nvPr/>
        </p:nvSpPr>
        <p:spPr>
          <a:xfrm>
            <a:off x="7857320" y="2889398"/>
            <a:ext cx="448297" cy="707886"/>
          </a:xfrm>
          <a:prstGeom prst="rect">
            <a:avLst/>
          </a:prstGeom>
          <a:noFill/>
        </p:spPr>
        <p:txBody>
          <a:bodyPr wrap="square" rtlCol="0">
            <a:spAutoFit/>
          </a:bodyPr>
          <a:lstStyle/>
          <a:p>
            <a:r>
              <a:rPr lang="zh-TW" altLang="en-US" sz="2000" b="1" dirty="0">
                <a:solidFill>
                  <a:srgbClr val="002060"/>
                </a:solidFill>
                <a:effectLst>
                  <a:outerShdw blurRad="38100" dist="38100" dir="2700000" algn="tl">
                    <a:srgbClr val="000000">
                      <a:alpha val="43137"/>
                    </a:srgbClr>
                  </a:outerShdw>
                </a:effectLst>
              </a:rPr>
              <a:t>通過</a:t>
            </a:r>
          </a:p>
        </p:txBody>
      </p:sp>
      <p:sp>
        <p:nvSpPr>
          <p:cNvPr id="28" name="手繪多邊形 17">
            <a:extLst>
              <a:ext uri="{FF2B5EF4-FFF2-40B4-BE49-F238E27FC236}">
                <a16:creationId xmlns:a16="http://schemas.microsoft.com/office/drawing/2014/main" id="{46B367E7-396D-4B35-B2C8-B4E17E3438AF}"/>
              </a:ext>
            </a:extLst>
          </p:cNvPr>
          <p:cNvSpPr/>
          <p:nvPr/>
        </p:nvSpPr>
        <p:spPr>
          <a:xfrm>
            <a:off x="2958669" y="3220783"/>
            <a:ext cx="868031" cy="2099696"/>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a:ln>
            <a:solidFill>
              <a:srgbClr val="002060">
                <a:alpha val="90000"/>
              </a:srgb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29" name="文字方塊 28">
            <a:extLst>
              <a:ext uri="{FF2B5EF4-FFF2-40B4-BE49-F238E27FC236}">
                <a16:creationId xmlns:a16="http://schemas.microsoft.com/office/drawing/2014/main" id="{D3E740ED-CBA8-4459-B578-A4FA00BC6E6E}"/>
              </a:ext>
            </a:extLst>
          </p:cNvPr>
          <p:cNvSpPr txBox="1"/>
          <p:nvPr/>
        </p:nvSpPr>
        <p:spPr>
          <a:xfrm>
            <a:off x="3179867" y="3581913"/>
            <a:ext cx="432048" cy="1015663"/>
          </a:xfrm>
          <a:prstGeom prst="rect">
            <a:avLst/>
          </a:prstGeom>
          <a:noFill/>
        </p:spPr>
        <p:txBody>
          <a:bodyPr wrap="square" rtlCol="0">
            <a:spAutoFit/>
          </a:bodyPr>
          <a:lstStyle/>
          <a:p>
            <a:r>
              <a:rPr lang="zh-TW" altLang="en-US" sz="2000" b="1" dirty="0">
                <a:solidFill>
                  <a:srgbClr val="002060"/>
                </a:solidFill>
                <a:effectLst>
                  <a:outerShdw blurRad="38100" dist="38100" dir="2700000" algn="tl">
                    <a:srgbClr val="000000">
                      <a:alpha val="43137"/>
                    </a:srgbClr>
                  </a:outerShdw>
                </a:effectLst>
              </a:rPr>
              <a:t>通</a:t>
            </a:r>
            <a:endParaRPr lang="en-US" altLang="zh-TW" sz="2000" b="1" dirty="0">
              <a:solidFill>
                <a:srgbClr val="002060"/>
              </a:solidFill>
              <a:effectLst>
                <a:outerShdw blurRad="38100" dist="38100" dir="2700000" algn="tl">
                  <a:srgbClr val="000000">
                    <a:alpha val="43137"/>
                  </a:srgbClr>
                </a:outerShdw>
              </a:effectLst>
            </a:endParaRPr>
          </a:p>
          <a:p>
            <a:endParaRPr lang="en-US" altLang="zh-TW" sz="2000" b="1" dirty="0">
              <a:solidFill>
                <a:srgbClr val="002060"/>
              </a:solidFill>
              <a:effectLst>
                <a:outerShdw blurRad="38100" dist="38100" dir="2700000" algn="tl">
                  <a:srgbClr val="000000">
                    <a:alpha val="43137"/>
                  </a:srgbClr>
                </a:outerShdw>
              </a:effectLst>
            </a:endParaRPr>
          </a:p>
          <a:p>
            <a:r>
              <a:rPr lang="zh-TW" altLang="en-US" sz="2000" b="1" dirty="0">
                <a:solidFill>
                  <a:srgbClr val="002060"/>
                </a:solidFill>
                <a:effectLst>
                  <a:outerShdw blurRad="38100" dist="38100" dir="2700000" algn="tl">
                    <a:srgbClr val="000000">
                      <a:alpha val="43137"/>
                    </a:srgbClr>
                  </a:outerShdw>
                </a:effectLst>
              </a:rPr>
              <a:t>過</a:t>
            </a:r>
          </a:p>
        </p:txBody>
      </p:sp>
      <p:sp>
        <p:nvSpPr>
          <p:cNvPr id="32" name="手繪多邊形 38">
            <a:extLst>
              <a:ext uri="{FF2B5EF4-FFF2-40B4-BE49-F238E27FC236}">
                <a16:creationId xmlns:a16="http://schemas.microsoft.com/office/drawing/2014/main" id="{E9BF8811-F73C-400A-9C55-739778589ABD}"/>
              </a:ext>
            </a:extLst>
          </p:cNvPr>
          <p:cNvSpPr/>
          <p:nvPr/>
        </p:nvSpPr>
        <p:spPr>
          <a:xfrm>
            <a:off x="7723162" y="4458743"/>
            <a:ext cx="716614" cy="856255"/>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a:ln>
            <a:solidFill>
              <a:srgbClr val="002060">
                <a:alpha val="90000"/>
              </a:srgb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31" name="文字方塊 30">
            <a:extLst>
              <a:ext uri="{FF2B5EF4-FFF2-40B4-BE49-F238E27FC236}">
                <a16:creationId xmlns:a16="http://schemas.microsoft.com/office/drawing/2014/main" id="{3901B889-3CF6-4333-8C35-2A75494FDADB}"/>
              </a:ext>
            </a:extLst>
          </p:cNvPr>
          <p:cNvSpPr txBox="1"/>
          <p:nvPr/>
        </p:nvSpPr>
        <p:spPr>
          <a:xfrm>
            <a:off x="7881694" y="4530008"/>
            <a:ext cx="432048" cy="707886"/>
          </a:xfrm>
          <a:prstGeom prst="rect">
            <a:avLst/>
          </a:prstGeom>
          <a:noFill/>
        </p:spPr>
        <p:txBody>
          <a:bodyPr wrap="square" rtlCol="0">
            <a:spAutoFit/>
          </a:bodyPr>
          <a:lstStyle/>
          <a:p>
            <a:r>
              <a:rPr lang="zh-TW" altLang="en-US" sz="2000" b="1" dirty="0">
                <a:solidFill>
                  <a:srgbClr val="002060"/>
                </a:solidFill>
                <a:effectLst>
                  <a:outerShdw blurRad="38100" dist="38100" dir="2700000" algn="tl">
                    <a:srgbClr val="000000">
                      <a:alpha val="43137"/>
                    </a:srgbClr>
                  </a:outerShdw>
                </a:effectLst>
              </a:rPr>
              <a:t>通過</a:t>
            </a:r>
          </a:p>
        </p:txBody>
      </p:sp>
      <p:sp>
        <p:nvSpPr>
          <p:cNvPr id="5" name="文字方塊 4">
            <a:extLst>
              <a:ext uri="{FF2B5EF4-FFF2-40B4-BE49-F238E27FC236}">
                <a16:creationId xmlns:a16="http://schemas.microsoft.com/office/drawing/2014/main" id="{F425AC31-4103-46F6-A58B-C038D357AC1C}"/>
              </a:ext>
            </a:extLst>
          </p:cNvPr>
          <p:cNvSpPr txBox="1"/>
          <p:nvPr/>
        </p:nvSpPr>
        <p:spPr>
          <a:xfrm>
            <a:off x="4942284" y="2408032"/>
            <a:ext cx="1306433" cy="400110"/>
          </a:xfrm>
          <a:prstGeom prst="rect">
            <a:avLst/>
          </a:prstGeom>
          <a:noFill/>
        </p:spPr>
        <p:txBody>
          <a:bodyPr wrap="square" rtlCol="0">
            <a:spAutoFit/>
          </a:bodyPr>
          <a:lstStyle/>
          <a:p>
            <a:r>
              <a:rPr lang="zh-TW" altLang="en-US" sz="2000" b="1" dirty="0">
                <a:solidFill>
                  <a:srgbClr val="FF0000"/>
                </a:solidFill>
                <a:effectLst>
                  <a:outerShdw blurRad="38100" dist="38100" dir="2700000" algn="tl">
                    <a:srgbClr val="000000">
                      <a:alpha val="43137"/>
                    </a:srgbClr>
                  </a:outerShdw>
                </a:effectLst>
              </a:rPr>
              <a:t>未通過</a:t>
            </a:r>
          </a:p>
        </p:txBody>
      </p:sp>
      <p:sp>
        <p:nvSpPr>
          <p:cNvPr id="21" name="手繪多邊形 38">
            <a:extLst>
              <a:ext uri="{FF2B5EF4-FFF2-40B4-BE49-F238E27FC236}">
                <a16:creationId xmlns:a16="http://schemas.microsoft.com/office/drawing/2014/main" id="{37619E7B-05B0-4FA5-931A-21932AE1EF82}"/>
              </a:ext>
            </a:extLst>
          </p:cNvPr>
          <p:cNvSpPr/>
          <p:nvPr/>
        </p:nvSpPr>
        <p:spPr>
          <a:xfrm rot="16200000">
            <a:off x="9877942" y="3602689"/>
            <a:ext cx="716614" cy="894654"/>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a:ln>
            <a:solidFill>
              <a:srgbClr val="002060">
                <a:alpha val="90000"/>
              </a:srgb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22" name="手繪多邊形 38">
            <a:extLst>
              <a:ext uri="{FF2B5EF4-FFF2-40B4-BE49-F238E27FC236}">
                <a16:creationId xmlns:a16="http://schemas.microsoft.com/office/drawing/2014/main" id="{F4885692-118A-46A4-AE38-D1B854CCFA1A}"/>
              </a:ext>
            </a:extLst>
          </p:cNvPr>
          <p:cNvSpPr/>
          <p:nvPr/>
        </p:nvSpPr>
        <p:spPr>
          <a:xfrm rot="16200000">
            <a:off x="9855842" y="2018236"/>
            <a:ext cx="716614" cy="894654"/>
          </a:xfrm>
          <a:custGeom>
            <a:avLst/>
            <a:gdLst>
              <a:gd name="connsiteX0" fmla="*/ 0 w 890864"/>
              <a:gd name="connsiteY0" fmla="*/ 2168521 h 2569410"/>
              <a:gd name="connsiteX1" fmla="*/ 200444 w 890864"/>
              <a:gd name="connsiteY1" fmla="*/ 2168521 h 2569410"/>
              <a:gd name="connsiteX2" fmla="*/ 200444 w 890864"/>
              <a:gd name="connsiteY2" fmla="*/ 0 h 2569410"/>
              <a:gd name="connsiteX3" fmla="*/ 690420 w 890864"/>
              <a:gd name="connsiteY3" fmla="*/ 0 h 2569410"/>
              <a:gd name="connsiteX4" fmla="*/ 690420 w 890864"/>
              <a:gd name="connsiteY4" fmla="*/ 2168521 h 2569410"/>
              <a:gd name="connsiteX5" fmla="*/ 890864 w 890864"/>
              <a:gd name="connsiteY5" fmla="*/ 2168521 h 2569410"/>
              <a:gd name="connsiteX6" fmla="*/ 445432 w 890864"/>
              <a:gd name="connsiteY6" fmla="*/ 2569410 h 2569410"/>
              <a:gd name="connsiteX7" fmla="*/ 0 w 890864"/>
              <a:gd name="connsiteY7" fmla="*/ 2168521 h 256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864" h="2569410">
                <a:moveTo>
                  <a:pt x="0" y="2168521"/>
                </a:moveTo>
                <a:lnTo>
                  <a:pt x="200444" y="2168521"/>
                </a:lnTo>
                <a:lnTo>
                  <a:pt x="200444" y="0"/>
                </a:lnTo>
                <a:lnTo>
                  <a:pt x="690420" y="0"/>
                </a:lnTo>
                <a:lnTo>
                  <a:pt x="690420" y="2168521"/>
                </a:lnTo>
                <a:lnTo>
                  <a:pt x="890864" y="2168521"/>
                </a:lnTo>
                <a:lnTo>
                  <a:pt x="445432" y="2569410"/>
                </a:lnTo>
                <a:lnTo>
                  <a:pt x="0" y="2168521"/>
                </a:lnTo>
                <a:close/>
              </a:path>
            </a:pathLst>
          </a:custGeom>
          <a:solidFill>
            <a:schemeClr val="accent2">
              <a:lumMod val="60000"/>
              <a:lumOff val="40000"/>
              <a:alpha val="90000"/>
            </a:schemeClr>
          </a:solidFill>
          <a:ln>
            <a:solidFill>
              <a:srgbClr val="002060">
                <a:alpha val="90000"/>
              </a:srgbClr>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5943" tIns="35551" rIns="235943" bIns="255982" numCol="1" spcCol="1270" anchor="ctr" anchorCtr="0">
            <a:noAutofit/>
          </a:bodyPr>
          <a:lstStyle/>
          <a:p>
            <a:pPr algn="ctr" defTabSz="1244227">
              <a:lnSpc>
                <a:spcPct val="90000"/>
              </a:lnSpc>
              <a:spcBef>
                <a:spcPct val="0"/>
              </a:spcBef>
              <a:spcAft>
                <a:spcPct val="35000"/>
              </a:spcAft>
            </a:pPr>
            <a:endParaRPr lang="zh-TW" altLang="en-US" sz="2799" b="1">
              <a:latin typeface="微軟正黑體" pitchFamily="34" charset="-120"/>
              <a:ea typeface="微軟正黑體" pitchFamily="34" charset="-120"/>
            </a:endParaRPr>
          </a:p>
        </p:txBody>
      </p:sp>
      <p:sp>
        <p:nvSpPr>
          <p:cNvPr id="27" name="文字方塊 26">
            <a:extLst>
              <a:ext uri="{FF2B5EF4-FFF2-40B4-BE49-F238E27FC236}">
                <a16:creationId xmlns:a16="http://schemas.microsoft.com/office/drawing/2014/main" id="{9BD531E7-AEFF-4AF5-B136-789DA1AF646C}"/>
              </a:ext>
            </a:extLst>
          </p:cNvPr>
          <p:cNvSpPr txBox="1"/>
          <p:nvPr/>
        </p:nvSpPr>
        <p:spPr>
          <a:xfrm>
            <a:off x="6361399" y="3308795"/>
            <a:ext cx="448297" cy="707886"/>
          </a:xfrm>
          <a:prstGeom prst="rect">
            <a:avLst/>
          </a:prstGeom>
          <a:noFill/>
        </p:spPr>
        <p:txBody>
          <a:bodyPr wrap="square" rtlCol="0">
            <a:spAutoFit/>
          </a:bodyPr>
          <a:lstStyle/>
          <a:p>
            <a:r>
              <a:rPr lang="zh-TW" altLang="en-US" sz="2000" b="1" dirty="0">
                <a:solidFill>
                  <a:srgbClr val="002060"/>
                </a:solidFill>
                <a:effectLst>
                  <a:outerShdw blurRad="38100" dist="38100" dir="2700000" algn="tl">
                    <a:srgbClr val="000000">
                      <a:alpha val="43137"/>
                    </a:srgbClr>
                  </a:outerShdw>
                </a:effectLst>
              </a:rPr>
              <a:t>通過</a:t>
            </a:r>
          </a:p>
        </p:txBody>
      </p:sp>
      <p:sp>
        <p:nvSpPr>
          <p:cNvPr id="3" name="文字方塊 2">
            <a:extLst>
              <a:ext uri="{FF2B5EF4-FFF2-40B4-BE49-F238E27FC236}">
                <a16:creationId xmlns:a16="http://schemas.microsoft.com/office/drawing/2014/main" id="{473DA3EA-CA69-4EAC-BEA9-2776E405F8DA}"/>
              </a:ext>
            </a:extLst>
          </p:cNvPr>
          <p:cNvSpPr txBox="1"/>
          <p:nvPr/>
        </p:nvSpPr>
        <p:spPr>
          <a:xfrm>
            <a:off x="9703920" y="2293734"/>
            <a:ext cx="957918" cy="400110"/>
          </a:xfrm>
          <a:prstGeom prst="rect">
            <a:avLst/>
          </a:prstGeom>
          <a:noFill/>
        </p:spPr>
        <p:txBody>
          <a:bodyPr wrap="square" rtlCol="0">
            <a:spAutoFit/>
          </a:bodyPr>
          <a:lstStyle/>
          <a:p>
            <a:r>
              <a:rPr lang="zh-TW" altLang="en-US" sz="2000" b="1" dirty="0">
                <a:solidFill>
                  <a:srgbClr val="002060"/>
                </a:solidFill>
                <a:effectLst>
                  <a:outerShdw blurRad="38100" dist="38100" dir="2700000" algn="tl">
                    <a:srgbClr val="000000">
                      <a:alpha val="43137"/>
                    </a:srgbClr>
                  </a:outerShdw>
                </a:effectLst>
              </a:rPr>
              <a:t>不通過</a:t>
            </a:r>
          </a:p>
        </p:txBody>
      </p:sp>
      <p:sp>
        <p:nvSpPr>
          <p:cNvPr id="33" name="文字方塊 32">
            <a:extLst>
              <a:ext uri="{FF2B5EF4-FFF2-40B4-BE49-F238E27FC236}">
                <a16:creationId xmlns:a16="http://schemas.microsoft.com/office/drawing/2014/main" id="{DFD0AA2D-7A58-46BB-A471-FE00F9AA114B}"/>
              </a:ext>
            </a:extLst>
          </p:cNvPr>
          <p:cNvSpPr txBox="1"/>
          <p:nvPr/>
        </p:nvSpPr>
        <p:spPr>
          <a:xfrm>
            <a:off x="9735190" y="3889689"/>
            <a:ext cx="957918" cy="400110"/>
          </a:xfrm>
          <a:prstGeom prst="rect">
            <a:avLst/>
          </a:prstGeom>
          <a:noFill/>
        </p:spPr>
        <p:txBody>
          <a:bodyPr wrap="square" rtlCol="0">
            <a:spAutoFit/>
          </a:bodyPr>
          <a:lstStyle/>
          <a:p>
            <a:r>
              <a:rPr lang="zh-TW" altLang="en-US" sz="2000" b="1" dirty="0">
                <a:solidFill>
                  <a:srgbClr val="002060"/>
                </a:solidFill>
                <a:effectLst>
                  <a:outerShdw blurRad="38100" dist="38100" dir="2700000" algn="tl">
                    <a:srgbClr val="000000">
                      <a:alpha val="43137"/>
                    </a:srgbClr>
                  </a:outerShdw>
                </a:effectLst>
              </a:rPr>
              <a:t>不通過</a:t>
            </a:r>
          </a:p>
        </p:txBody>
      </p:sp>
      <p:sp>
        <p:nvSpPr>
          <p:cNvPr id="34" name="手繪多邊形 9">
            <a:extLst>
              <a:ext uri="{FF2B5EF4-FFF2-40B4-BE49-F238E27FC236}">
                <a16:creationId xmlns:a16="http://schemas.microsoft.com/office/drawing/2014/main" id="{CAC10622-9316-49EF-8B82-657329020837}"/>
              </a:ext>
            </a:extLst>
          </p:cNvPr>
          <p:cNvSpPr/>
          <p:nvPr/>
        </p:nvSpPr>
        <p:spPr>
          <a:xfrm>
            <a:off x="10907830" y="620688"/>
            <a:ext cx="698770" cy="4464495"/>
          </a:xfrm>
          <a:custGeom>
            <a:avLst/>
            <a:gdLst>
              <a:gd name="connsiteX0" fmla="*/ 0 w 3078780"/>
              <a:gd name="connsiteY0" fmla="*/ 102971 h 1029714"/>
              <a:gd name="connsiteX1" fmla="*/ 102971 w 3078780"/>
              <a:gd name="connsiteY1" fmla="*/ 0 h 1029714"/>
              <a:gd name="connsiteX2" fmla="*/ 2975809 w 3078780"/>
              <a:gd name="connsiteY2" fmla="*/ 0 h 1029714"/>
              <a:gd name="connsiteX3" fmla="*/ 3078780 w 3078780"/>
              <a:gd name="connsiteY3" fmla="*/ 102971 h 1029714"/>
              <a:gd name="connsiteX4" fmla="*/ 3078780 w 3078780"/>
              <a:gd name="connsiteY4" fmla="*/ 926743 h 1029714"/>
              <a:gd name="connsiteX5" fmla="*/ 2975809 w 3078780"/>
              <a:gd name="connsiteY5" fmla="*/ 1029714 h 1029714"/>
              <a:gd name="connsiteX6" fmla="*/ 102971 w 3078780"/>
              <a:gd name="connsiteY6" fmla="*/ 1029714 h 1029714"/>
              <a:gd name="connsiteX7" fmla="*/ 0 w 3078780"/>
              <a:gd name="connsiteY7" fmla="*/ 926743 h 1029714"/>
              <a:gd name="connsiteX8" fmla="*/ 0 w 3078780"/>
              <a:gd name="connsiteY8" fmla="*/ 102971 h 10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8780" h="1029714">
                <a:moveTo>
                  <a:pt x="0" y="102971"/>
                </a:moveTo>
                <a:cubicBezTo>
                  <a:pt x="0" y="46102"/>
                  <a:pt x="46102" y="0"/>
                  <a:pt x="102971" y="0"/>
                </a:cubicBezTo>
                <a:lnTo>
                  <a:pt x="2975809" y="0"/>
                </a:lnTo>
                <a:cubicBezTo>
                  <a:pt x="3032678" y="0"/>
                  <a:pt x="3078780" y="46102"/>
                  <a:pt x="3078780" y="102971"/>
                </a:cubicBezTo>
                <a:lnTo>
                  <a:pt x="3078780" y="926743"/>
                </a:lnTo>
                <a:cubicBezTo>
                  <a:pt x="3078780" y="983612"/>
                  <a:pt x="3032678" y="1029714"/>
                  <a:pt x="2975809" y="1029714"/>
                </a:cubicBezTo>
                <a:lnTo>
                  <a:pt x="102971" y="1029714"/>
                </a:lnTo>
                <a:cubicBezTo>
                  <a:pt x="46102" y="1029714"/>
                  <a:pt x="0" y="983612"/>
                  <a:pt x="0" y="926743"/>
                </a:cubicBezTo>
                <a:lnTo>
                  <a:pt x="0" y="102971"/>
                </a:lnTo>
                <a:close/>
              </a:path>
            </a:pathLst>
          </a:custGeom>
          <a:solidFill>
            <a:schemeClr val="accent4"/>
          </a:solidFill>
          <a:ln>
            <a:solidFill>
              <a:schemeClr val="accent4"/>
            </a:solidFill>
          </a:ln>
        </p:spPr>
        <p:style>
          <a:lnRef idx="2">
            <a:schemeClr val="lt1">
              <a:hueOff val="0"/>
              <a:satOff val="0"/>
              <a:lumOff val="0"/>
              <a:alphaOff val="0"/>
            </a:schemeClr>
          </a:lnRef>
          <a:fillRef idx="1">
            <a:schemeClr val="accent4">
              <a:hueOff val="-492612"/>
              <a:satOff val="14709"/>
              <a:lumOff val="5686"/>
              <a:alphaOff val="0"/>
            </a:schemeClr>
          </a:fillRef>
          <a:effectRef idx="0">
            <a:schemeClr val="accent4">
              <a:hueOff val="-492612"/>
              <a:satOff val="14709"/>
              <a:lumOff val="5686"/>
              <a:alphaOff val="0"/>
            </a:schemeClr>
          </a:effectRef>
          <a:fontRef idx="minor">
            <a:schemeClr val="lt1"/>
          </a:fontRef>
        </p:style>
        <p:txBody>
          <a:bodyPr spcFirstLastPara="0" vert="horz" wrap="square" lIns="136803" tIns="136803" rIns="767107" bIns="136803" numCol="1" spcCol="1270" anchor="ctr" anchorCtr="0">
            <a:noAutofit/>
          </a:bodyPr>
          <a:lstStyle/>
          <a:p>
            <a:pPr marL="1019175" algn="ctr" defTabSz="1619250">
              <a:spcBef>
                <a:spcPct val="0"/>
              </a:spcBef>
            </a:pPr>
            <a:r>
              <a:rPr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非學術性向</a:t>
            </a:r>
            <a:endParaRPr lang="en-US" altLang="zh-TW"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1019175" algn="ctr" defTabSz="1619250">
              <a:spcBef>
                <a:spcPct val="0"/>
              </a:spcBef>
            </a:pPr>
            <a:r>
              <a:rPr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資賦優異學生，無須安置。</a:t>
            </a:r>
          </a:p>
        </p:txBody>
      </p:sp>
    </p:spTree>
    <p:extLst>
      <p:ext uri="{BB962C8B-B14F-4D97-AF65-F5344CB8AC3E}">
        <p14:creationId xmlns:p14="http://schemas.microsoft.com/office/powerpoint/2010/main" val="255377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extLst>
              <p:ext uri="{D42A27DB-BD31-4B8C-83A1-F6EECF244321}">
                <p14:modId xmlns:p14="http://schemas.microsoft.com/office/powerpoint/2010/main" val="42160319"/>
              </p:ext>
            </p:extLst>
          </p:nvPr>
        </p:nvGraphicFramePr>
        <p:xfrm>
          <a:off x="117748" y="1209729"/>
          <a:ext cx="11904190" cy="5373216"/>
        </p:xfrm>
        <a:graphic>
          <a:graphicData uri="http://schemas.openxmlformats.org/drawingml/2006/table">
            <a:tbl>
              <a:tblPr firstRow="1" bandRow="1">
                <a:tableStyleId>{21E4AEA4-8DFA-4A89-87EB-49C32662AFE0}</a:tableStyleId>
              </a:tblPr>
              <a:tblGrid>
                <a:gridCol w="2230811">
                  <a:extLst>
                    <a:ext uri="{9D8B030D-6E8A-4147-A177-3AD203B41FA5}">
                      <a16:colId xmlns:a16="http://schemas.microsoft.com/office/drawing/2014/main" val="20000"/>
                    </a:ext>
                  </a:extLst>
                </a:gridCol>
                <a:gridCol w="2449709">
                  <a:extLst>
                    <a:ext uri="{9D8B030D-6E8A-4147-A177-3AD203B41FA5}">
                      <a16:colId xmlns:a16="http://schemas.microsoft.com/office/drawing/2014/main" val="20001"/>
                    </a:ext>
                  </a:extLst>
                </a:gridCol>
                <a:gridCol w="7223670">
                  <a:extLst>
                    <a:ext uri="{9D8B030D-6E8A-4147-A177-3AD203B41FA5}">
                      <a16:colId xmlns:a16="http://schemas.microsoft.com/office/drawing/2014/main" val="20002"/>
                    </a:ext>
                  </a:extLst>
                </a:gridCol>
              </a:tblGrid>
              <a:tr h="340625">
                <a:tc>
                  <a:txBody>
                    <a:bodyPr/>
                    <a:lstStyle/>
                    <a:p>
                      <a:pPr algn="ctr"/>
                      <a:r>
                        <a:rPr lang="zh-TW" altLang="en-US" sz="1600" b="1"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1600" b="1"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1600" b="1"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10000"/>
                  </a:ext>
                </a:extLst>
              </a:tr>
              <a:tr h="411845">
                <a:tc>
                  <a:txBody>
                    <a:bodyPr/>
                    <a:lstStyle/>
                    <a:p>
                      <a:pPr algn="ctr"/>
                      <a:r>
                        <a:rPr lang="zh-TW" altLang="en-US" sz="1400" b="1" kern="1200" dirty="0">
                          <a:solidFill>
                            <a:schemeClr val="accent4">
                              <a:lumMod val="50000"/>
                            </a:schemeClr>
                          </a:solidFill>
                          <a:latin typeface="+mn-ea"/>
                          <a:ea typeface="+mn-ea"/>
                          <a:cs typeface="+mn-cs"/>
                        </a:rPr>
                        <a:t>簡章公告</a:t>
                      </a:r>
                    </a:p>
                  </a:txBody>
                  <a:tcPr marL="68580" marR="68580" marT="34290" marB="34290" anchor="ctr"/>
                </a:tc>
                <a:tc>
                  <a:txBody>
                    <a:bodyPr/>
                    <a:lstStyle/>
                    <a:p>
                      <a:pPr algn="ctr"/>
                      <a:r>
                        <a:rPr lang="en-US" altLang="zh-TW" sz="1400" b="1" dirty="0">
                          <a:solidFill>
                            <a:schemeClr val="accent4">
                              <a:lumMod val="50000"/>
                            </a:schemeClr>
                          </a:solidFill>
                          <a:latin typeface="微軟正黑體" panose="020B0604030504040204" pitchFamily="34" charset="-120"/>
                          <a:ea typeface="微軟正黑體" panose="020B0604030504040204" pitchFamily="34" charset="-120"/>
                        </a:rPr>
                        <a:t>113/12/20(</a:t>
                      </a:r>
                      <a:r>
                        <a:rPr lang="zh-TW" altLang="en-US" sz="1400" b="1" dirty="0">
                          <a:solidFill>
                            <a:schemeClr val="accent4">
                              <a:lumMod val="50000"/>
                            </a:schemeClr>
                          </a:solidFill>
                          <a:latin typeface="微軟正黑體" panose="020B0604030504040204" pitchFamily="34" charset="-120"/>
                          <a:ea typeface="微軟正黑體" panose="020B0604030504040204" pitchFamily="34" charset="-120"/>
                        </a:rPr>
                        <a:t>五</a:t>
                      </a:r>
                      <a:r>
                        <a:rPr lang="en-US" altLang="zh-TW" sz="1400" b="1" dirty="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1400" b="1" dirty="0">
                          <a:solidFill>
                            <a:schemeClr val="accent4">
                              <a:lumMod val="50000"/>
                            </a:schemeClr>
                          </a:solidFill>
                          <a:latin typeface="微軟正黑體" panose="020B0604030504040204" pitchFamily="34" charset="-120"/>
                          <a:ea typeface="微軟正黑體" panose="020B0604030504040204" pitchFamily="34" charset="-120"/>
                        </a:rPr>
                        <a:t>前</a:t>
                      </a:r>
                      <a:endParaRPr lang="zh-TW" altLang="en-US" sz="14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just"/>
                      <a:r>
                        <a:rPr lang="zh-TW" altLang="en-US" sz="1400" b="1" dirty="0">
                          <a:solidFill>
                            <a:schemeClr val="accent4">
                              <a:lumMod val="50000"/>
                            </a:schemeClr>
                          </a:solidFill>
                          <a:latin typeface="微軟正黑體" panose="020B0604030504040204" pitchFamily="34" charset="-120"/>
                          <a:ea typeface="微軟正黑體" panose="020B0604030504040204" pitchFamily="34" charset="-120"/>
                        </a:rPr>
                        <a:t>公告於本市教育局、本市資賦優異學生鑑定報名系統、資優中心及各國中小學校網站</a:t>
                      </a:r>
                    </a:p>
                  </a:txBody>
                  <a:tcPr marL="68580" marR="68580" marT="34290" marB="34290" anchor="ctr"/>
                </a:tc>
                <a:extLst>
                  <a:ext uri="{0D108BD9-81ED-4DB2-BD59-A6C34878D82A}">
                    <a16:rowId xmlns:a16="http://schemas.microsoft.com/office/drawing/2014/main" val="10001"/>
                  </a:ext>
                </a:extLst>
              </a:tr>
              <a:tr h="605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kern="1200" dirty="0">
                          <a:solidFill>
                            <a:schemeClr val="accent4">
                              <a:lumMod val="50000"/>
                            </a:schemeClr>
                          </a:solidFill>
                          <a:latin typeface="+mn-ea"/>
                          <a:ea typeface="+mn-ea"/>
                          <a:cs typeface="+mn-cs"/>
                        </a:rPr>
                        <a:t>家長說明會</a:t>
                      </a:r>
                    </a:p>
                  </a:txBody>
                  <a:tcPr marL="68580" marR="68580" marT="34290" marB="34290" anchor="ctr">
                    <a:solidFill>
                      <a:schemeClr val="accent2">
                        <a:lumMod val="40000"/>
                        <a:lumOff val="60000"/>
                      </a:schemeClr>
                    </a:solidFill>
                  </a:tcPr>
                </a:tc>
                <a:tc>
                  <a:txBody>
                    <a:bodyPr/>
                    <a:lstStyle/>
                    <a:p>
                      <a:pPr algn="ctr"/>
                      <a:r>
                        <a:rPr lang="zh-TW" altLang="en-US" sz="1400" b="1" dirty="0">
                          <a:solidFill>
                            <a:schemeClr val="accent4">
                              <a:lumMod val="50000"/>
                            </a:schemeClr>
                          </a:solidFill>
                          <a:latin typeface="微軟正黑體" panose="020B0604030504040204" pitchFamily="34" charset="-120"/>
                          <a:ea typeface="微軟正黑體" panose="020B0604030504040204" pitchFamily="34" charset="-120"/>
                        </a:rPr>
                        <a:t> </a:t>
                      </a:r>
                      <a:r>
                        <a:rPr lang="en-US" altLang="zh-TW" sz="1400" b="1" dirty="0">
                          <a:solidFill>
                            <a:schemeClr val="accent4">
                              <a:lumMod val="50000"/>
                            </a:schemeClr>
                          </a:solidFill>
                          <a:latin typeface="微軟正黑體" panose="020B0604030504040204" pitchFamily="34" charset="-120"/>
                          <a:ea typeface="微軟正黑體" panose="020B0604030504040204" pitchFamily="34" charset="-120"/>
                        </a:rPr>
                        <a:t>11</a:t>
                      </a:r>
                      <a:r>
                        <a:rPr lang="zh-TW" altLang="en-US" sz="1400" b="1" dirty="0">
                          <a:solidFill>
                            <a:schemeClr val="accent4">
                              <a:lumMod val="50000"/>
                            </a:schemeClr>
                          </a:solidFill>
                          <a:latin typeface="微軟正黑體" panose="020B0604030504040204" pitchFamily="34" charset="-120"/>
                          <a:ea typeface="微軟正黑體" panose="020B0604030504040204" pitchFamily="34" charset="-120"/>
                        </a:rPr>
                        <a:t>３</a:t>
                      </a:r>
                      <a:r>
                        <a:rPr lang="en-US" altLang="zh-TW" sz="1400" b="1" dirty="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1400" b="1" dirty="0">
                          <a:solidFill>
                            <a:schemeClr val="accent4">
                              <a:lumMod val="50000"/>
                            </a:schemeClr>
                          </a:solidFill>
                          <a:latin typeface="微軟正黑體" panose="020B0604030504040204" pitchFamily="34" charset="-120"/>
                          <a:ea typeface="微軟正黑體" panose="020B0604030504040204" pitchFamily="34" charset="-120"/>
                        </a:rPr>
                        <a:t> </a:t>
                      </a:r>
                      <a:r>
                        <a:rPr lang="en-US" altLang="zh-TW" sz="1400" b="1" dirty="0">
                          <a:solidFill>
                            <a:schemeClr val="accent4">
                              <a:lumMod val="50000"/>
                            </a:schemeClr>
                          </a:solidFill>
                          <a:latin typeface="微軟正黑體" panose="020B0604030504040204" pitchFamily="34" charset="-120"/>
                          <a:ea typeface="微軟正黑體" panose="020B0604030504040204" pitchFamily="34" charset="-120"/>
                        </a:rPr>
                        <a:t>12/</a:t>
                      </a:r>
                      <a:r>
                        <a:rPr lang="zh-TW" altLang="en-US" sz="1400" b="1" dirty="0">
                          <a:solidFill>
                            <a:schemeClr val="accent4">
                              <a:lumMod val="50000"/>
                            </a:schemeClr>
                          </a:solidFill>
                          <a:latin typeface="微軟正黑體" panose="020B0604030504040204" pitchFamily="34" charset="-120"/>
                          <a:ea typeface="微軟正黑體" panose="020B0604030504040204" pitchFamily="34" charset="-120"/>
                        </a:rPr>
                        <a:t>２３</a:t>
                      </a:r>
                      <a:r>
                        <a:rPr lang="en-US" altLang="zh-TW" sz="1400" b="1" dirty="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1400" b="1" dirty="0">
                          <a:solidFill>
                            <a:schemeClr val="accent4">
                              <a:lumMod val="50000"/>
                            </a:schemeClr>
                          </a:solidFill>
                          <a:latin typeface="微軟正黑體" panose="020B0604030504040204" pitchFamily="34" charset="-120"/>
                          <a:ea typeface="微軟正黑體" panose="020B0604030504040204" pitchFamily="34" charset="-120"/>
                        </a:rPr>
                        <a:t>一</a:t>
                      </a:r>
                      <a:r>
                        <a:rPr lang="en-US" altLang="zh-TW" sz="1400" b="1" dirty="0">
                          <a:solidFill>
                            <a:schemeClr val="accent4">
                              <a:lumMod val="50000"/>
                            </a:schemeClr>
                          </a:solidFill>
                          <a:latin typeface="微軟正黑體" panose="020B0604030504040204" pitchFamily="34" charset="-120"/>
                          <a:ea typeface="微軟正黑體" panose="020B0604030504040204" pitchFamily="34" charset="-120"/>
                        </a:rPr>
                        <a:t>)~</a:t>
                      </a:r>
                    </a:p>
                    <a:p>
                      <a:pPr algn="ctr"/>
                      <a:r>
                        <a:rPr lang="en-US" altLang="zh-TW" sz="1400" b="1" dirty="0">
                          <a:solidFill>
                            <a:schemeClr val="accent4">
                              <a:lumMod val="50000"/>
                            </a:schemeClr>
                          </a:solidFill>
                          <a:latin typeface="微軟正黑體" panose="020B0604030504040204" pitchFamily="34" charset="-120"/>
                          <a:ea typeface="微軟正黑體" panose="020B0604030504040204" pitchFamily="34" charset="-120"/>
                        </a:rPr>
                        <a:t>113/</a:t>
                      </a:r>
                      <a:r>
                        <a:rPr lang="zh-TW" altLang="en-US" sz="1400" b="1" dirty="0">
                          <a:solidFill>
                            <a:schemeClr val="accent4">
                              <a:lumMod val="50000"/>
                            </a:schemeClr>
                          </a:solidFill>
                          <a:latin typeface="微軟正黑體" panose="020B0604030504040204" pitchFamily="34" charset="-120"/>
                          <a:ea typeface="微軟正黑體" panose="020B0604030504040204" pitchFamily="34" charset="-120"/>
                        </a:rPr>
                        <a:t>１２</a:t>
                      </a:r>
                      <a:r>
                        <a:rPr lang="en-US" altLang="zh-TW" sz="1400" b="1" dirty="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1400" b="1" dirty="0">
                          <a:solidFill>
                            <a:schemeClr val="accent4">
                              <a:lumMod val="50000"/>
                            </a:schemeClr>
                          </a:solidFill>
                          <a:latin typeface="微軟正黑體" panose="020B0604030504040204" pitchFamily="34" charset="-120"/>
                          <a:ea typeface="微軟正黑體" panose="020B0604030504040204" pitchFamily="34" charset="-120"/>
                        </a:rPr>
                        <a:t>３１</a:t>
                      </a:r>
                      <a:r>
                        <a:rPr lang="en-US" altLang="zh-TW" sz="1400" b="1" dirty="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1400" b="1" dirty="0">
                          <a:solidFill>
                            <a:schemeClr val="accent4">
                              <a:lumMod val="50000"/>
                            </a:schemeClr>
                          </a:solidFill>
                          <a:latin typeface="微軟正黑體" panose="020B0604030504040204" pitchFamily="34" charset="-120"/>
                          <a:ea typeface="微軟正黑體" panose="020B0604030504040204" pitchFamily="34" charset="-120"/>
                        </a:rPr>
                        <a:t>二</a:t>
                      </a:r>
                      <a:r>
                        <a:rPr lang="en-US" altLang="zh-TW" sz="1400" b="1" dirty="0">
                          <a:solidFill>
                            <a:schemeClr val="accent4">
                              <a:lumMod val="50000"/>
                            </a:schemeClr>
                          </a:solidFill>
                          <a:latin typeface="微軟正黑體" panose="020B0604030504040204" pitchFamily="34" charset="-120"/>
                          <a:ea typeface="微軟正黑體" panose="020B0604030504040204" pitchFamily="34" charset="-120"/>
                        </a:rPr>
                        <a:t>)</a:t>
                      </a:r>
                      <a:endParaRPr lang="zh-TW" altLang="en-US" sz="14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辦理</a:t>
                      </a:r>
                      <a:r>
                        <a:rPr lang="en-US" altLang="zh-TW" sz="1400" b="1" i="0" u="none" kern="1200"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29</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場次</a:t>
                      </a:r>
                      <a:endParaRPr lang="zh-TW" altLang="en-US" sz="1400" b="1" u="sng"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40000"/>
                        <a:lumOff val="60000"/>
                      </a:schemeClr>
                    </a:solidFill>
                  </a:tcPr>
                </a:tc>
                <a:extLst>
                  <a:ext uri="{0D108BD9-81ED-4DB2-BD59-A6C34878D82A}">
                    <a16:rowId xmlns:a16="http://schemas.microsoft.com/office/drawing/2014/main" val="890391762"/>
                  </a:ext>
                </a:extLst>
              </a:tr>
              <a:tr h="1983276">
                <a:tc>
                  <a:txBody>
                    <a:bodyPr/>
                    <a:lstStyle/>
                    <a:p>
                      <a:pPr algn="ctr"/>
                      <a:r>
                        <a:rPr lang="zh-TW" altLang="en-US" sz="1400" b="1" kern="1200" dirty="0">
                          <a:solidFill>
                            <a:schemeClr val="accent4">
                              <a:lumMod val="50000"/>
                            </a:schemeClr>
                          </a:solidFill>
                          <a:latin typeface="+mn-ea"/>
                          <a:ea typeface="+mn-ea"/>
                          <a:cs typeface="+mn-cs"/>
                        </a:rPr>
                        <a:t>初選報名</a:t>
                      </a:r>
                      <a:endParaRPr lang="en-US" altLang="zh-TW" sz="1400" b="1" kern="1200" dirty="0">
                        <a:solidFill>
                          <a:schemeClr val="accent4">
                            <a:lumMod val="50000"/>
                          </a:schemeClr>
                        </a:solidFill>
                        <a:latin typeface="+mn-ea"/>
                        <a:ea typeface="+mn-ea"/>
                        <a:cs typeface="+mn-cs"/>
                      </a:endParaRPr>
                    </a:p>
                  </a:txBody>
                  <a:tcPr marL="68580" marR="68580" marT="34290" marB="34290" anchor="ctr">
                    <a:solidFill>
                      <a:schemeClr val="accent2">
                        <a:lumMod val="40000"/>
                        <a:lumOff val="60000"/>
                      </a:schemeClr>
                    </a:solidFill>
                  </a:tcPr>
                </a:tc>
                <a:tc>
                  <a:txBody>
                    <a:bodyPr/>
                    <a:lstStyle/>
                    <a:p>
                      <a:pPr algn="l"/>
                      <a:r>
                        <a:rPr lang="zh-TW" altLang="en-US" sz="1400" b="1" dirty="0">
                          <a:solidFill>
                            <a:schemeClr val="accent4">
                              <a:lumMod val="50000"/>
                            </a:schemeClr>
                          </a:solidFill>
                          <a:latin typeface="微軟正黑體" panose="020B0604030504040204" pitchFamily="34" charset="-120"/>
                          <a:ea typeface="微軟正黑體" panose="020B0604030504040204" pitchFamily="34" charset="-120"/>
                        </a:rPr>
                        <a:t>  </a:t>
                      </a:r>
                      <a:r>
                        <a:rPr lang="en-US" altLang="zh-TW" sz="1400" b="1" cap="small" dirty="0">
                          <a:solidFill>
                            <a:srgbClr val="FF0000"/>
                          </a:solidFill>
                          <a:latin typeface="微軟正黑體" panose="020B0604030504040204" pitchFamily="34" charset="-120"/>
                          <a:ea typeface="微軟正黑體" panose="020B0604030504040204" pitchFamily="34" charset="-120"/>
                        </a:rPr>
                        <a:t>11</a:t>
                      </a:r>
                      <a:r>
                        <a:rPr lang="zh-TW" altLang="en-US" sz="1400" b="1" cap="small" dirty="0">
                          <a:solidFill>
                            <a:srgbClr val="FF0000"/>
                          </a:solidFill>
                          <a:latin typeface="微軟正黑體" panose="020B0604030504040204" pitchFamily="34" charset="-120"/>
                          <a:ea typeface="微軟正黑體" panose="020B0604030504040204" pitchFamily="34" charset="-120"/>
                        </a:rPr>
                        <a:t>４</a:t>
                      </a:r>
                      <a:r>
                        <a:rPr lang="en-US" altLang="zh-TW" sz="1400" b="1" cap="small" dirty="0">
                          <a:solidFill>
                            <a:srgbClr val="FF0000"/>
                          </a:solidFill>
                          <a:latin typeface="微軟正黑體" panose="020B0604030504040204" pitchFamily="34" charset="-120"/>
                          <a:ea typeface="微軟正黑體" panose="020B0604030504040204" pitchFamily="34" charset="-120"/>
                        </a:rPr>
                        <a:t>/1/</a:t>
                      </a:r>
                      <a:r>
                        <a:rPr lang="zh-TW" altLang="en-US" sz="1400" b="1" cap="small" dirty="0">
                          <a:solidFill>
                            <a:srgbClr val="FF0000"/>
                          </a:solidFill>
                          <a:latin typeface="微軟正黑體" panose="020B0604030504040204" pitchFamily="34" charset="-120"/>
                          <a:ea typeface="微軟正黑體" panose="020B0604030504040204" pitchFamily="34" charset="-120"/>
                        </a:rPr>
                        <a:t>１３（</a:t>
                      </a:r>
                      <a:r>
                        <a:rPr lang="zh-TW" altLang="en-US" sz="1400" b="1" cap="small" baseline="0" dirty="0">
                          <a:solidFill>
                            <a:srgbClr val="FF0000"/>
                          </a:solidFill>
                          <a:latin typeface="微軟正黑體" panose="020B0604030504040204" pitchFamily="34" charset="-120"/>
                          <a:ea typeface="微軟正黑體" panose="020B0604030504040204" pitchFamily="34" charset="-120"/>
                        </a:rPr>
                        <a:t>一</a:t>
                      </a:r>
                      <a:r>
                        <a:rPr lang="en-US" altLang="zh-TW" sz="1400" b="1" cap="small" dirty="0">
                          <a:solidFill>
                            <a:srgbClr val="FF0000"/>
                          </a:solidFill>
                          <a:latin typeface="微軟正黑體" panose="020B0604030504040204" pitchFamily="34" charset="-120"/>
                          <a:ea typeface="微軟正黑體" panose="020B0604030504040204" pitchFamily="34" charset="-120"/>
                        </a:rPr>
                        <a:t>)</a:t>
                      </a:r>
                      <a:r>
                        <a:rPr lang="zh-TW" altLang="en-US" sz="1400" b="1" cap="small" dirty="0">
                          <a:solidFill>
                            <a:srgbClr val="FF0000"/>
                          </a:solidFill>
                          <a:latin typeface="微軟正黑體" panose="020B0604030504040204" pitchFamily="34" charset="-120"/>
                          <a:ea typeface="微軟正黑體" panose="020B0604030504040204" pitchFamily="34" charset="-120"/>
                        </a:rPr>
                        <a:t>０</a:t>
                      </a:r>
                      <a:r>
                        <a:rPr lang="en-US" altLang="zh-TW" sz="1400" b="1" cap="small" dirty="0">
                          <a:solidFill>
                            <a:srgbClr val="FF0000"/>
                          </a:solidFill>
                          <a:latin typeface="微軟正黑體" panose="020B0604030504040204" pitchFamily="34" charset="-120"/>
                          <a:ea typeface="微軟正黑體" panose="020B0604030504040204" pitchFamily="34" charset="-120"/>
                        </a:rPr>
                        <a:t>8:</a:t>
                      </a:r>
                      <a:r>
                        <a:rPr lang="zh-TW" altLang="en-US" sz="1400" b="1" cap="small" dirty="0">
                          <a:solidFill>
                            <a:srgbClr val="FF0000"/>
                          </a:solidFill>
                          <a:latin typeface="微軟正黑體" panose="020B0604030504040204" pitchFamily="34" charset="-120"/>
                          <a:ea typeface="微軟正黑體" panose="020B0604030504040204" pitchFamily="34" charset="-120"/>
                        </a:rPr>
                        <a:t>００</a:t>
                      </a:r>
                      <a:endParaRPr lang="en-US" altLang="zh-TW" sz="1400" b="1" cap="small" dirty="0">
                        <a:solidFill>
                          <a:srgbClr val="FF0000"/>
                        </a:solidFill>
                        <a:latin typeface="微軟正黑體" panose="020B0604030504040204" pitchFamily="34" charset="-120"/>
                        <a:ea typeface="微軟正黑體" panose="020B0604030504040204" pitchFamily="34" charset="-120"/>
                      </a:endParaRPr>
                    </a:p>
                    <a:p>
                      <a:pPr algn="ctr"/>
                      <a:r>
                        <a:rPr lang="zh-TW" altLang="en-US" sz="1400" b="1" cap="small" dirty="0">
                          <a:solidFill>
                            <a:srgbClr val="FF0000"/>
                          </a:solidFill>
                          <a:latin typeface="微軟正黑體" panose="020B0604030504040204" pitchFamily="34" charset="-120"/>
                          <a:ea typeface="微軟正黑體" panose="020B0604030504040204" pitchFamily="34" charset="-120"/>
                        </a:rPr>
                        <a:t>至</a:t>
                      </a:r>
                      <a:endParaRPr lang="en-US" altLang="zh-TW" sz="1400" b="1" cap="small" dirty="0">
                        <a:solidFill>
                          <a:srgbClr val="FF0000"/>
                        </a:solidFill>
                        <a:latin typeface="微軟正黑體" panose="020B0604030504040204" pitchFamily="34" charset="-120"/>
                        <a:ea typeface="微軟正黑體" panose="020B0604030504040204" pitchFamily="34" charset="-120"/>
                      </a:endParaRPr>
                    </a:p>
                    <a:p>
                      <a:pPr algn="ctr"/>
                      <a:r>
                        <a:rPr lang="en-US" altLang="zh-TW" sz="1400" b="1" cap="small" dirty="0">
                          <a:solidFill>
                            <a:srgbClr val="FF0000"/>
                          </a:solidFill>
                          <a:latin typeface="微軟正黑體" panose="020B0604030504040204" pitchFamily="34" charset="-120"/>
                          <a:ea typeface="微軟正黑體" panose="020B0604030504040204" pitchFamily="34" charset="-120"/>
                        </a:rPr>
                        <a:t>11</a:t>
                      </a:r>
                      <a:r>
                        <a:rPr lang="zh-TW" altLang="en-US" sz="1400" b="1" cap="small" dirty="0">
                          <a:solidFill>
                            <a:srgbClr val="FF0000"/>
                          </a:solidFill>
                          <a:latin typeface="微軟正黑體" panose="020B0604030504040204" pitchFamily="34" charset="-120"/>
                          <a:ea typeface="微軟正黑體" panose="020B0604030504040204" pitchFamily="34" charset="-120"/>
                        </a:rPr>
                        <a:t>４</a:t>
                      </a:r>
                      <a:r>
                        <a:rPr lang="en-US" altLang="zh-TW" sz="1400" b="1" cap="small" dirty="0">
                          <a:solidFill>
                            <a:srgbClr val="FF0000"/>
                          </a:solidFill>
                          <a:latin typeface="微軟正黑體" panose="020B0604030504040204" pitchFamily="34" charset="-120"/>
                          <a:ea typeface="微軟正黑體" panose="020B0604030504040204" pitchFamily="34" charset="-120"/>
                        </a:rPr>
                        <a:t>/1/2</a:t>
                      </a:r>
                      <a:r>
                        <a:rPr lang="zh-TW" altLang="en-US" sz="1400" b="1" cap="small" dirty="0">
                          <a:solidFill>
                            <a:srgbClr val="FF0000"/>
                          </a:solidFill>
                          <a:latin typeface="微軟正黑體" panose="020B0604030504040204" pitchFamily="34" charset="-120"/>
                          <a:ea typeface="微軟正黑體" panose="020B0604030504040204" pitchFamily="34" charset="-120"/>
                        </a:rPr>
                        <a:t>０</a:t>
                      </a:r>
                      <a:r>
                        <a:rPr lang="en-US" altLang="zh-TW" sz="1400" b="1" cap="small" dirty="0">
                          <a:solidFill>
                            <a:srgbClr val="FF0000"/>
                          </a:solidFill>
                          <a:latin typeface="微軟正黑體" panose="020B0604030504040204" pitchFamily="34" charset="-120"/>
                          <a:ea typeface="微軟正黑體" panose="020B0604030504040204" pitchFamily="34" charset="-120"/>
                        </a:rPr>
                        <a:t>(</a:t>
                      </a:r>
                      <a:r>
                        <a:rPr lang="zh-TW" altLang="en-US" sz="1400" b="1" cap="small" dirty="0">
                          <a:solidFill>
                            <a:srgbClr val="FF0000"/>
                          </a:solidFill>
                          <a:latin typeface="微軟正黑體" panose="020B0604030504040204" pitchFamily="34" charset="-120"/>
                          <a:ea typeface="微軟正黑體" panose="020B0604030504040204" pitchFamily="34" charset="-120"/>
                        </a:rPr>
                        <a:t>一</a:t>
                      </a:r>
                      <a:r>
                        <a:rPr lang="en-US" altLang="zh-TW" sz="1400" b="1" cap="small" dirty="0">
                          <a:solidFill>
                            <a:srgbClr val="FF0000"/>
                          </a:solidFill>
                          <a:latin typeface="微軟正黑體" panose="020B0604030504040204" pitchFamily="34" charset="-120"/>
                          <a:ea typeface="微軟正黑體" panose="020B0604030504040204" pitchFamily="34" charset="-120"/>
                        </a:rPr>
                        <a:t>)</a:t>
                      </a:r>
                      <a:r>
                        <a:rPr lang="zh-TW" altLang="en-US" sz="1400" b="1" cap="small" dirty="0">
                          <a:solidFill>
                            <a:srgbClr val="FF0000"/>
                          </a:solidFill>
                          <a:latin typeface="微軟正黑體" panose="020B0604030504040204" pitchFamily="34" charset="-120"/>
                          <a:ea typeface="微軟正黑體" panose="020B0604030504040204" pitchFamily="34" charset="-120"/>
                        </a:rPr>
                        <a:t>２３</a:t>
                      </a:r>
                      <a:r>
                        <a:rPr lang="en-US" altLang="zh-TW" sz="1400" b="1" cap="small" dirty="0">
                          <a:solidFill>
                            <a:srgbClr val="FF0000"/>
                          </a:solidFill>
                          <a:latin typeface="微軟正黑體" panose="020B0604030504040204" pitchFamily="34" charset="-120"/>
                          <a:ea typeface="微軟正黑體" panose="020B0604030504040204" pitchFamily="34" charset="-120"/>
                        </a:rPr>
                        <a:t>:</a:t>
                      </a:r>
                      <a:r>
                        <a:rPr lang="zh-TW" altLang="en-US" sz="1400" b="1" cap="small" dirty="0">
                          <a:solidFill>
                            <a:srgbClr val="FF0000"/>
                          </a:solidFill>
                          <a:latin typeface="微軟正黑體" panose="020B0604030504040204" pitchFamily="34" charset="-120"/>
                          <a:ea typeface="微軟正黑體" panose="020B0604030504040204" pitchFamily="34" charset="-120"/>
                        </a:rPr>
                        <a:t>５９</a:t>
                      </a:r>
                    </a:p>
                  </a:txBody>
                  <a:tcPr marL="68580" marR="68580" marT="34290" marB="34290" anchor="ctr">
                    <a:solidFill>
                      <a:schemeClr val="accent2">
                        <a:lumMod val="40000"/>
                        <a:lumOff val="60000"/>
                      </a:schemeClr>
                    </a:solidFill>
                  </a:tcPr>
                </a:tc>
                <a:tc>
                  <a:txBody>
                    <a:bodyPr/>
                    <a:lstStyle/>
                    <a:p>
                      <a:pPr marL="0" marR="0" indent="0" algn="just" defTabSz="1218987" rtl="0" eaLnBrk="1" fontAlgn="auto" latinLnBrk="0" hangingPunct="1">
                        <a:lnSpc>
                          <a:spcPct val="100000"/>
                        </a:lnSpc>
                        <a:spcBef>
                          <a:spcPts val="0"/>
                        </a:spcBef>
                        <a:spcAft>
                          <a:spcPts val="0"/>
                        </a:spcAft>
                        <a:buClrTx/>
                        <a:buSzTx/>
                        <a:buFontTx/>
                        <a:buNone/>
                        <a:tabLst/>
                        <a:defRPr/>
                      </a:pP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1.</a:t>
                      </a:r>
                      <a:r>
                        <a:rPr lang="zh-TW"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申請方式：一律採線上報名</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，報名網址</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https://www.giftedness.tyc.edu.tw</a:t>
                      </a:r>
                      <a:r>
                        <a:rPr lang="zh-TW"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，逾時不受理。</a:t>
                      </a: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鑑定費用：</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報名管道一書面審查者</a:t>
                      </a:r>
                      <a:r>
                        <a:rPr lang="zh-TW"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每人繳交新臺幣</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1,100</a:t>
                      </a:r>
                      <a:r>
                        <a:rPr lang="zh-TW"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元整</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報名管道一需同時報名管道二，通過書審者，退還管道二</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500</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元整</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；參加管道二測驗方式者</a:t>
                      </a:r>
                      <a:r>
                        <a:rPr lang="zh-TW"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每人繳交新臺幣</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500</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元整。</a:t>
                      </a:r>
                      <a:endPar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3.</a:t>
                      </a:r>
                      <a:r>
                        <a:rPr lang="zh-TW"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繳費方式：請考生家長於</a:t>
                      </a:r>
                      <a:r>
                        <a:rPr lang="en-US" altLang="zh-TW" sz="1400" b="1" kern="1200" dirty="0">
                          <a:solidFill>
                            <a:srgbClr val="FF0000"/>
                          </a:solidFill>
                          <a:latin typeface="微軟正黑體" panose="020B0604030504040204" pitchFamily="34" charset="-120"/>
                          <a:ea typeface="微軟正黑體" panose="020B0604030504040204" pitchFamily="34" charset="-120"/>
                          <a:cs typeface="+mn-cs"/>
                        </a:rPr>
                        <a:t>11</a:t>
                      </a:r>
                      <a:r>
                        <a:rPr lang="zh-TW" altLang="en-US" sz="1400" b="1" kern="1200" dirty="0">
                          <a:solidFill>
                            <a:srgbClr val="FF0000"/>
                          </a:solidFill>
                          <a:latin typeface="微軟正黑體" panose="020B0604030504040204" pitchFamily="34" charset="-120"/>
                          <a:ea typeface="微軟正黑體" panose="020B0604030504040204" pitchFamily="34" charset="-120"/>
                          <a:cs typeface="+mn-cs"/>
                        </a:rPr>
                        <a:t>４</a:t>
                      </a:r>
                      <a:r>
                        <a:rPr lang="en-US" altLang="zh-TW" sz="1400" b="1" kern="1200" dirty="0">
                          <a:solidFill>
                            <a:srgbClr val="FF0000"/>
                          </a:solidFill>
                          <a:latin typeface="微軟正黑體" panose="020B0604030504040204" pitchFamily="34" charset="-120"/>
                          <a:ea typeface="微軟正黑體" panose="020B0604030504040204" pitchFamily="34" charset="-120"/>
                          <a:cs typeface="+mn-cs"/>
                        </a:rPr>
                        <a:t>/1/2</a:t>
                      </a:r>
                      <a:r>
                        <a:rPr lang="zh-TW" altLang="en-US" sz="1400" b="1" kern="1200" dirty="0">
                          <a:solidFill>
                            <a:srgbClr val="FF0000"/>
                          </a:solidFill>
                          <a:latin typeface="微軟正黑體" panose="020B0604030504040204" pitchFamily="34" charset="-120"/>
                          <a:ea typeface="微軟正黑體" panose="020B0604030504040204" pitchFamily="34" charset="-120"/>
                          <a:cs typeface="+mn-cs"/>
                        </a:rPr>
                        <a:t>１</a:t>
                      </a:r>
                      <a:r>
                        <a:rPr lang="en-US" altLang="zh-TW" sz="1400" b="1" kern="1200" dirty="0">
                          <a:solidFill>
                            <a:srgbClr val="FF0000"/>
                          </a:solidFill>
                          <a:latin typeface="微軟正黑體" panose="020B0604030504040204" pitchFamily="34" charset="-120"/>
                          <a:ea typeface="微軟正黑體" panose="020B0604030504040204" pitchFamily="34" charset="-120"/>
                          <a:cs typeface="+mn-cs"/>
                        </a:rPr>
                        <a:t> (</a:t>
                      </a:r>
                      <a:r>
                        <a:rPr lang="zh-TW" altLang="en-US" sz="1400" b="1" kern="1200" dirty="0">
                          <a:solidFill>
                            <a:srgbClr val="FF0000"/>
                          </a:solidFill>
                          <a:latin typeface="微軟正黑體" panose="020B0604030504040204" pitchFamily="34" charset="-120"/>
                          <a:ea typeface="微軟正黑體" panose="020B0604030504040204" pitchFamily="34" charset="-120"/>
                          <a:cs typeface="+mn-cs"/>
                        </a:rPr>
                        <a:t>二</a:t>
                      </a:r>
                      <a:r>
                        <a:rPr lang="en-US" altLang="zh-TW" sz="1400" b="1" kern="1200" dirty="0">
                          <a:solidFill>
                            <a:srgbClr val="FF0000"/>
                          </a:solidFill>
                          <a:latin typeface="微軟正黑體" panose="020B0604030504040204" pitchFamily="34" charset="-120"/>
                          <a:ea typeface="微軟正黑體" panose="020B0604030504040204" pitchFamily="34" charset="-120"/>
                          <a:cs typeface="+mn-cs"/>
                        </a:rPr>
                        <a:t>)</a:t>
                      </a:r>
                      <a:r>
                        <a:rPr lang="zh-TW" altLang="en-US" sz="1400" b="1" kern="1200" dirty="0">
                          <a:solidFill>
                            <a:srgbClr val="FF0000"/>
                          </a:solidFill>
                          <a:latin typeface="微軟正黑體" panose="020B0604030504040204" pitchFamily="34" charset="-120"/>
                          <a:ea typeface="微軟正黑體" panose="020B0604030504040204" pitchFamily="34" charset="-120"/>
                          <a:cs typeface="+mn-cs"/>
                        </a:rPr>
                        <a:t>中午１</a:t>
                      </a:r>
                      <a:r>
                        <a:rPr lang="en-US" altLang="zh-TW" sz="1400" b="1" kern="1200" dirty="0">
                          <a:solidFill>
                            <a:srgbClr val="FF0000"/>
                          </a:solidFill>
                          <a:latin typeface="微軟正黑體" panose="020B0604030504040204" pitchFamily="34" charset="-120"/>
                          <a:ea typeface="微軟正黑體" panose="020B0604030504040204" pitchFamily="34" charset="-120"/>
                          <a:cs typeface="+mn-cs"/>
                        </a:rPr>
                        <a:t>2:00 </a:t>
                      </a:r>
                      <a:r>
                        <a:rPr lang="zh-TW" altLang="zh-TW" sz="1400" b="1" kern="1200" dirty="0">
                          <a:solidFill>
                            <a:srgbClr val="FF0000"/>
                          </a:solidFill>
                          <a:latin typeface="微軟正黑體" panose="020B0604030504040204" pitchFamily="34" charset="-120"/>
                          <a:ea typeface="微軟正黑體" panose="020B0604030504040204" pitchFamily="34" charset="-120"/>
                          <a:cs typeface="+mn-cs"/>
                        </a:rPr>
                        <a:t>前</a:t>
                      </a:r>
                      <a:r>
                        <a:rPr lang="zh-TW"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完成繳款。</a:t>
                      </a:r>
                      <a:endPar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p>
                      <a:pPr algn="just"/>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4.</a:t>
                      </a:r>
                      <a:r>
                        <a:rPr lang="zh-TW"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考生填寫報名資料及上傳相關文件資料，繳交報名費後，始完成報名作業。</a:t>
                      </a:r>
                    </a:p>
                  </a:txBody>
                  <a:tcPr marL="0" marR="45720">
                    <a:solidFill>
                      <a:schemeClr val="accent2">
                        <a:lumMod val="40000"/>
                        <a:lumOff val="60000"/>
                      </a:schemeClr>
                    </a:solidFill>
                  </a:tcPr>
                </a:tc>
                <a:extLst>
                  <a:ext uri="{0D108BD9-81ED-4DB2-BD59-A6C34878D82A}">
                    <a16:rowId xmlns:a16="http://schemas.microsoft.com/office/drawing/2014/main" val="10002"/>
                  </a:ext>
                </a:extLst>
              </a:tr>
              <a:tr h="1026699">
                <a:tc>
                  <a:txBody>
                    <a:bodyPr/>
                    <a:lstStyle/>
                    <a:p>
                      <a:pPr algn="ctr">
                        <a:spcAft>
                          <a:spcPts val="0"/>
                        </a:spcAft>
                      </a:pPr>
                      <a:r>
                        <a:rPr lang="zh-TW" sz="1400" b="1" kern="1200" dirty="0">
                          <a:solidFill>
                            <a:schemeClr val="accent4">
                              <a:lumMod val="50000"/>
                            </a:schemeClr>
                          </a:solidFill>
                          <a:latin typeface="+mn-ea"/>
                          <a:ea typeface="+mn-ea"/>
                          <a:cs typeface="+mn-cs"/>
                        </a:rPr>
                        <a:t>查驗申請管道一、特殊需求考場及中低、低收入戶報考者資料</a:t>
                      </a:r>
                    </a:p>
                  </a:txBody>
                  <a:tcPr marL="68580" marR="68580" marT="34290" marB="34290" anchor="ctr">
                    <a:solidFill>
                      <a:schemeClr val="accent2">
                        <a:lumMod val="20000"/>
                        <a:lumOff val="80000"/>
                      </a:schemeClr>
                    </a:solidFill>
                  </a:tcPr>
                </a:tc>
                <a:tc>
                  <a:txBody>
                    <a:bodyPr/>
                    <a:lstStyle/>
                    <a:p>
                      <a:pPr algn="ctr">
                        <a:spcAft>
                          <a:spcPts val="0"/>
                        </a:spcAft>
                      </a:pPr>
                      <a:r>
                        <a:rPr 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11</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４</a:t>
                      </a:r>
                      <a:r>
                        <a:rPr 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３</a:t>
                      </a:r>
                      <a:r>
                        <a:rPr 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一</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８：３０</a:t>
                      </a:r>
                      <a:endPar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p>
                      <a:pPr algn="ctr">
                        <a:spcAft>
                          <a:spcPts val="0"/>
                        </a:spcAft>
                      </a:pP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至</a:t>
                      </a:r>
                      <a:endPar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p>
                      <a:pPr algn="ctr">
                        <a:spcAft>
                          <a:spcPts val="0"/>
                        </a:spcAft>
                      </a:pP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１１４／</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４</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二</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１６：００</a:t>
                      </a:r>
                      <a:endPar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p>
                      <a:pPr algn="ctr">
                        <a:spcAft>
                          <a:spcPts val="0"/>
                        </a:spcAft>
                      </a:pPr>
                      <a:endParaRPr 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20000"/>
                        <a:lumOff val="80000"/>
                      </a:schemeClr>
                    </a:solidFill>
                  </a:tcPr>
                </a:tc>
                <a:tc>
                  <a:txBody>
                    <a:bodyPr/>
                    <a:lstStyle/>
                    <a:p>
                      <a:pPr algn="just">
                        <a:spcAft>
                          <a:spcPts val="0"/>
                        </a:spcAft>
                      </a:pP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1.</a:t>
                      </a:r>
                      <a:r>
                        <a:rPr 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地點：</a:t>
                      </a:r>
                      <a:r>
                        <a:rPr lang="zh-TW" altLang="en-US" sz="1400" b="1" u="sng" kern="1200" dirty="0">
                          <a:solidFill>
                            <a:srgbClr val="FF0000"/>
                          </a:solidFill>
                          <a:latin typeface="微軟正黑體" panose="020B0604030504040204" pitchFamily="34" charset="-120"/>
                          <a:ea typeface="微軟正黑體" panose="020B0604030504040204" pitchFamily="34" charset="-120"/>
                          <a:cs typeface="+mn-cs"/>
                        </a:rPr>
                        <a:t>南崁國中</a:t>
                      </a:r>
                      <a:r>
                        <a:rPr 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p>
                    <a:p>
                      <a:pPr algn="just">
                        <a:spcAft>
                          <a:spcPts val="0"/>
                        </a:spcAft>
                      </a:pPr>
                      <a:r>
                        <a:rPr 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得親自或委託繳驗相關資料，請備齊審查資料正本。</a:t>
                      </a: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3"/>
                  </a:ext>
                </a:extLst>
              </a:tr>
              <a:tr h="1005258">
                <a:tc>
                  <a:txBody>
                    <a:bodyPr/>
                    <a:lstStyle/>
                    <a:p>
                      <a:pPr algn="ctr" eaLnBrk="0">
                        <a:spcAft>
                          <a:spcPts val="0"/>
                        </a:spcAft>
                      </a:pPr>
                      <a:r>
                        <a:rPr lang="zh-TW" sz="1400" b="1" kern="1200" dirty="0">
                          <a:solidFill>
                            <a:schemeClr val="tx2"/>
                          </a:solidFill>
                          <a:latin typeface="+mn-ea"/>
                          <a:ea typeface="+mn-ea"/>
                          <a:cs typeface="+mn-cs"/>
                        </a:rPr>
                        <a:t>開放查詢鑑定證號碼、初選鑑定場</a:t>
                      </a:r>
                      <a:r>
                        <a:rPr lang="zh-TW" altLang="en-US" sz="1400" b="1" kern="1200" dirty="0">
                          <a:solidFill>
                            <a:schemeClr val="tx2"/>
                          </a:solidFill>
                          <a:latin typeface="+mn-ea"/>
                          <a:ea typeface="+mn-ea"/>
                          <a:cs typeface="+mn-cs"/>
                        </a:rPr>
                        <a:t>、</a:t>
                      </a:r>
                      <a:r>
                        <a:rPr lang="zh-TW" altLang="zh-TW" sz="1400" b="1" kern="1200" dirty="0">
                          <a:solidFill>
                            <a:schemeClr val="tx2"/>
                          </a:solidFill>
                          <a:latin typeface="+mn-ea"/>
                          <a:ea typeface="+mn-ea"/>
                          <a:cs typeface="+mn-cs"/>
                        </a:rPr>
                        <a:t>初選鑑定場</a:t>
                      </a:r>
                      <a:endParaRPr lang="en-US" altLang="zh-TW" sz="1400" b="1" kern="1200" dirty="0">
                        <a:solidFill>
                          <a:schemeClr val="tx2"/>
                        </a:solidFill>
                        <a:latin typeface="+mn-ea"/>
                        <a:ea typeface="+mn-ea"/>
                        <a:cs typeface="+mn-cs"/>
                      </a:endParaRPr>
                    </a:p>
                    <a:p>
                      <a:pPr algn="ctr" eaLnBrk="0">
                        <a:spcAft>
                          <a:spcPts val="0"/>
                        </a:spcAft>
                      </a:pPr>
                      <a:r>
                        <a:rPr lang="zh-TW" altLang="zh-TW" sz="1400" b="1" kern="1200" dirty="0">
                          <a:solidFill>
                            <a:schemeClr val="tx2"/>
                          </a:solidFill>
                          <a:latin typeface="+mn-ea"/>
                          <a:ea typeface="+mn-ea"/>
                          <a:cs typeface="+mn-cs"/>
                        </a:rPr>
                        <a:t>位置圖</a:t>
                      </a:r>
                      <a:r>
                        <a:rPr lang="zh-TW" sz="1400" b="1" kern="1200" dirty="0">
                          <a:solidFill>
                            <a:schemeClr val="tx2"/>
                          </a:solidFill>
                          <a:latin typeface="+mn-ea"/>
                          <a:ea typeface="+mn-ea"/>
                          <a:cs typeface="+mn-cs"/>
                        </a:rPr>
                        <a:t>及鑑定證下載列印</a:t>
                      </a:r>
                    </a:p>
                  </a:txBody>
                  <a:tcPr marL="68580" marR="68580" marT="34290" marB="34290" anchor="ctr">
                    <a:solidFill>
                      <a:schemeClr val="accent2">
                        <a:lumMod val="20000"/>
                        <a:lumOff val="80000"/>
                      </a:schemeClr>
                    </a:solidFill>
                  </a:tcPr>
                </a:tc>
                <a:tc>
                  <a:txBody>
                    <a:bodyPr/>
                    <a:lstStyle/>
                    <a:p>
                      <a:pPr algn="ctr" eaLnBrk="0">
                        <a:lnSpc>
                          <a:spcPct val="115000"/>
                        </a:lnSpc>
                        <a:spcAft>
                          <a:spcPts val="0"/>
                        </a:spcAft>
                      </a:pPr>
                      <a:r>
                        <a:rPr lang="en-US" altLang="zh-TW" sz="1400" b="1" dirty="0"/>
                        <a:t>11</a:t>
                      </a:r>
                      <a:r>
                        <a:rPr lang="zh-TW" altLang="en-US" sz="1400" b="1" dirty="0"/>
                        <a:t>４</a:t>
                      </a:r>
                      <a:r>
                        <a:rPr lang="en-US" altLang="zh-TW" sz="1400" b="1" dirty="0"/>
                        <a:t>/3/</a:t>
                      </a:r>
                      <a:r>
                        <a:rPr lang="zh-TW" altLang="en-US" sz="1400" b="1" dirty="0"/>
                        <a:t>５</a:t>
                      </a:r>
                      <a:r>
                        <a:rPr lang="en-US" altLang="zh-TW" sz="1400" b="1" dirty="0"/>
                        <a:t>(</a:t>
                      </a:r>
                      <a:r>
                        <a:rPr lang="zh-TW" altLang="en-US" sz="1400" b="1" dirty="0"/>
                        <a:t>三</a:t>
                      </a:r>
                      <a:r>
                        <a:rPr lang="en-US" altLang="zh-TW" sz="1400" b="1" dirty="0"/>
                        <a:t>)17:00</a:t>
                      </a:r>
                    </a:p>
                    <a:p>
                      <a:pPr algn="ctr" eaLnBrk="0">
                        <a:lnSpc>
                          <a:spcPct val="115000"/>
                        </a:lnSpc>
                        <a:spcAft>
                          <a:spcPts val="0"/>
                        </a:spcAft>
                      </a:pPr>
                      <a:r>
                        <a:rPr lang="zh-TW" altLang="en-US" sz="1400" b="1" dirty="0"/>
                        <a:t>至</a:t>
                      </a:r>
                      <a:r>
                        <a:rPr lang="en-US" altLang="zh-TW" sz="1400" b="1" dirty="0"/>
                        <a:t> </a:t>
                      </a:r>
                    </a:p>
                    <a:p>
                      <a:pPr algn="ctr" eaLnBrk="0">
                        <a:lnSpc>
                          <a:spcPct val="115000"/>
                        </a:lnSpc>
                        <a:spcAft>
                          <a:spcPts val="0"/>
                        </a:spcAft>
                      </a:pPr>
                      <a:r>
                        <a:rPr lang="zh-TW" altLang="en-US" sz="1400" b="1" dirty="0"/>
                        <a:t>測驗當日</a:t>
                      </a:r>
                      <a:r>
                        <a:rPr lang="en-US" altLang="zh-TW" sz="1400" b="1" dirty="0"/>
                        <a:t>08:30</a:t>
                      </a:r>
                      <a:r>
                        <a:rPr lang="zh-TW" altLang="en-US" sz="1400" b="1" dirty="0"/>
                        <a:t>止</a:t>
                      </a:r>
                      <a:endParaRPr lang="zh-TW" sz="1400" b="1"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20000"/>
                        <a:lumOff val="80000"/>
                      </a:schemeClr>
                    </a:solidFill>
                  </a:tcPr>
                </a:tc>
                <a:tc>
                  <a:txBody>
                    <a:bodyPr/>
                    <a:lstStyle/>
                    <a:p>
                      <a:pPr marL="0" algn="just" defTabSz="1218987" rtl="0" eaLnBrk="1" latinLnBrk="0" hangingPunct="1">
                        <a:spcAft>
                          <a:spcPts val="0"/>
                        </a:spcAft>
                      </a:pP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1.3/</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５</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三</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17</a:t>
                      </a:r>
                      <a:r>
                        <a:rPr 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00</a:t>
                      </a:r>
                      <a:r>
                        <a:rPr 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公告於桃園市資賦優異學生鑑定報名系統 </a:t>
                      </a:r>
                    </a:p>
                    <a:p>
                      <a:pPr marL="0" algn="just" defTabSz="1218987" rtl="0" eaLnBrk="1" latinLnBrk="0" hangingPunct="1">
                        <a:spcAft>
                          <a:spcPts val="0"/>
                        </a:spcAft>
                      </a:pPr>
                      <a:r>
                        <a:rPr 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 (</a:t>
                      </a:r>
                      <a:r>
                        <a:rPr 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http</a:t>
                      </a: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s</a:t>
                      </a:r>
                      <a:r>
                        <a:rPr 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://www.giftedness.tyc.edu.tw</a:t>
                      </a:r>
                      <a:r>
                        <a:rPr 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r>
                        <a:rPr 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endPar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endParaRPr>
                    </a:p>
                    <a:p>
                      <a:pPr marL="0" algn="just" defTabSz="1218987" rtl="0" eaLnBrk="1" latinLnBrk="0" hangingPunct="1">
                        <a:spcAft>
                          <a:spcPts val="0"/>
                        </a:spcAft>
                      </a:pPr>
                      <a:r>
                        <a:rPr lang="en-US"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altLang="zh-TW"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鑑定當日攜帶鑑定證及身分證、健保卡或桃樂卡等足資證明之身分證件應試，以利承辦學校查驗身分。</a:t>
                      </a:r>
                      <a:r>
                        <a:rPr lang="zh-TW" altLang="en-US" sz="1400" b="1" kern="1200" dirty="0">
                          <a:solidFill>
                            <a:schemeClr val="accent4">
                              <a:lumMod val="50000"/>
                            </a:schemeClr>
                          </a:solidFill>
                          <a:latin typeface="微軟正黑體" panose="020B0604030504040204" pitchFamily="34" charset="-120"/>
                          <a:ea typeface="微軟正黑體" panose="020B0604030504040204" pitchFamily="34" charset="-120"/>
                          <a:cs typeface="+mn-cs"/>
                        </a:rPr>
                        <a:t> </a:t>
                      </a: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grpSp>
        <p:nvGrpSpPr>
          <p:cNvPr id="13" name="群組 12"/>
          <p:cNvGrpSpPr/>
          <p:nvPr/>
        </p:nvGrpSpPr>
        <p:grpSpPr>
          <a:xfrm>
            <a:off x="9334772" y="4221088"/>
            <a:ext cx="2522129" cy="694129"/>
            <a:chOff x="7545676" y="4610241"/>
            <a:chExt cx="2697288" cy="720079"/>
          </a:xfrm>
        </p:grpSpPr>
        <p:sp>
          <p:nvSpPr>
            <p:cNvPr id="7" name="圓角矩形圖說文字 6"/>
            <p:cNvSpPr/>
            <p:nvPr/>
          </p:nvSpPr>
          <p:spPr>
            <a:xfrm>
              <a:off x="7545676" y="4610241"/>
              <a:ext cx="2435421" cy="720079"/>
            </a:xfrm>
            <a:prstGeom prst="wedgeRoundRectCallout">
              <a:avLst>
                <a:gd name="adj1" fmla="val -36489"/>
                <a:gd name="adj2" fmla="val 184626"/>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文字方塊 7"/>
            <p:cNvSpPr txBox="1"/>
            <p:nvPr/>
          </p:nvSpPr>
          <p:spPr>
            <a:xfrm>
              <a:off x="7545676" y="4723683"/>
              <a:ext cx="2697288" cy="606637"/>
            </a:xfrm>
            <a:prstGeom prst="rect">
              <a:avLst/>
            </a:prstGeom>
            <a:noFill/>
          </p:spPr>
          <p:txBody>
            <a:bodyPr wrap="square" rtlCol="0">
              <a:spAutoFit/>
            </a:bodyPr>
            <a:lstStyle/>
            <a:p>
              <a:r>
                <a:rPr lang="zh-TW" altLang="en-US" sz="1400" b="1" dirty="0">
                  <a:solidFill>
                    <a:srgbClr val="FF0000"/>
                  </a:solidFill>
                  <a:latin typeface="微軟正黑體" panose="020B0604030504040204" pitchFamily="34" charset="-120"/>
                  <a:ea typeface="微軟正黑體" panose="020B0604030504040204" pitchFamily="34" charset="-120"/>
                </a:rPr>
                <a:t>管道一</a:t>
              </a:r>
              <a:r>
                <a:rPr lang="zh-TW" altLang="en-US" sz="1600" b="1" dirty="0">
                  <a:latin typeface="微軟正黑體" panose="020B0604030504040204" pitchFamily="34" charset="-120"/>
                  <a:ea typeface="微軟正黑體" panose="020B0604030504040204" pitchFamily="34" charset="-120"/>
                </a:rPr>
                <a:t>書面審查結果</a:t>
              </a:r>
              <a:r>
                <a:rPr lang="en-US" altLang="zh-TW" sz="1600" b="1" dirty="0">
                  <a:latin typeface="微軟正黑體" panose="020B0604030504040204" pitchFamily="34" charset="-120"/>
                  <a:ea typeface="微軟正黑體" panose="020B0604030504040204" pitchFamily="34" charset="-120"/>
                </a:rPr>
                <a:t>3/</a:t>
              </a:r>
              <a:r>
                <a:rPr lang="zh-TW" altLang="en-US" sz="1600" b="1" dirty="0">
                  <a:latin typeface="微軟正黑體" panose="020B0604030504040204" pitchFamily="34" charset="-120"/>
                  <a:ea typeface="微軟正黑體" panose="020B0604030504040204" pitchFamily="34" charset="-120"/>
                </a:rPr>
                <a:t>５</a:t>
              </a:r>
              <a:r>
                <a:rPr lang="en-US" altLang="zh-TW" sz="1600" b="1" u="sng" dirty="0">
                  <a:latin typeface="微軟正黑體" panose="020B0604030504040204" pitchFamily="34" charset="-120"/>
                  <a:ea typeface="微軟正黑體" panose="020B0604030504040204" pitchFamily="34" charset="-120"/>
                </a:rPr>
                <a:t>(</a:t>
              </a:r>
              <a:r>
                <a:rPr lang="zh-TW" altLang="en-US" sz="1600" b="1" u="sng" dirty="0">
                  <a:latin typeface="微軟正黑體" panose="020B0604030504040204" pitchFamily="34" charset="-120"/>
                  <a:ea typeface="微軟正黑體" panose="020B0604030504040204" pitchFamily="34" charset="-120"/>
                </a:rPr>
                <a:t>三</a:t>
              </a:r>
              <a:r>
                <a:rPr lang="en-US" altLang="zh-TW" sz="1600" b="1" u="sng" dirty="0">
                  <a:latin typeface="微軟正黑體" panose="020B0604030504040204" pitchFamily="34" charset="-120"/>
                  <a:ea typeface="微軟正黑體" panose="020B0604030504040204" pitchFamily="34" charset="-120"/>
                </a:rPr>
                <a:t>)17:00</a:t>
              </a:r>
              <a:r>
                <a:rPr lang="zh-TW" altLang="en-US" sz="1600" b="1" dirty="0">
                  <a:latin typeface="微軟正黑體" panose="020B0604030504040204" pitchFamily="34" charset="-120"/>
                  <a:ea typeface="微軟正黑體" panose="020B0604030504040204" pitchFamily="34" charset="-120"/>
                </a:rPr>
                <a:t>公告</a:t>
              </a:r>
            </a:p>
          </p:txBody>
        </p:sp>
      </p:grpSp>
      <p:sp>
        <p:nvSpPr>
          <p:cNvPr id="16" name="標題 1"/>
          <p:cNvSpPr txBox="1">
            <a:spLocks/>
          </p:cNvSpPr>
          <p:nvPr/>
        </p:nvSpPr>
        <p:spPr>
          <a:xfrm>
            <a:off x="2349996" y="260648"/>
            <a:ext cx="7104828" cy="624893"/>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dist"/>
            <a:r>
              <a:rPr lang="zh-TW" altLang="en-US" sz="2400" b="1" dirty="0">
                <a:solidFill>
                  <a:srgbClr val="002060"/>
                </a:solidFill>
                <a:latin typeface="+mj-ea"/>
                <a:ea typeface="+mj-ea"/>
              </a:rPr>
              <a:t>學術性向資優鑑定重要日程</a:t>
            </a:r>
          </a:p>
        </p:txBody>
      </p:sp>
    </p:spTree>
    <p:extLst>
      <p:ext uri="{BB962C8B-B14F-4D97-AF65-F5344CB8AC3E}">
        <p14:creationId xmlns:p14="http://schemas.microsoft.com/office/powerpoint/2010/main" val="189776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E67FAF7-E52F-4F94-96AB-313D1DAC1680}"/>
              </a:ext>
            </a:extLst>
          </p:cNvPr>
          <p:cNvSpPr>
            <a:spLocks noGrp="1"/>
          </p:cNvSpPr>
          <p:nvPr>
            <p:ph type="sldNum" sz="quarter" idx="12"/>
          </p:nvPr>
        </p:nvSpPr>
        <p:spPr/>
        <p:txBody>
          <a:bodyPr/>
          <a:lstStyle/>
          <a:p>
            <a:fld id="{DA60BA0E-20D0-4E7C-B286-26C960A6788F}" type="slidenum">
              <a:rPr lang="en-US" altLang="zh-TW" noProof="0" smtClean="0"/>
              <a:pPr/>
              <a:t>17</a:t>
            </a:fld>
            <a:endParaRPr lang="zh-TW" altLang="en-US" noProof="0" dirty="0"/>
          </a:p>
        </p:txBody>
      </p:sp>
      <p:sp>
        <p:nvSpPr>
          <p:cNvPr id="5" name="標題 1">
            <a:extLst>
              <a:ext uri="{FF2B5EF4-FFF2-40B4-BE49-F238E27FC236}">
                <a16:creationId xmlns:a16="http://schemas.microsoft.com/office/drawing/2014/main" id="{9658AB28-4B98-487A-8DFC-1B6AC9031136}"/>
              </a:ext>
            </a:extLst>
          </p:cNvPr>
          <p:cNvSpPr txBox="1">
            <a:spLocks/>
          </p:cNvSpPr>
          <p:nvPr/>
        </p:nvSpPr>
        <p:spPr>
          <a:xfrm>
            <a:off x="2349996" y="260648"/>
            <a:ext cx="7104828" cy="624893"/>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dist"/>
            <a:r>
              <a:rPr lang="zh-TW" altLang="en-US" sz="2400" b="1" dirty="0">
                <a:solidFill>
                  <a:srgbClr val="002060"/>
                </a:solidFill>
                <a:latin typeface="+mj-ea"/>
                <a:ea typeface="+mj-ea"/>
              </a:rPr>
              <a:t>學術性向資優鑑定重要日程</a:t>
            </a:r>
          </a:p>
        </p:txBody>
      </p:sp>
      <p:graphicFrame>
        <p:nvGraphicFramePr>
          <p:cNvPr id="6" name="表格 5">
            <a:extLst>
              <a:ext uri="{FF2B5EF4-FFF2-40B4-BE49-F238E27FC236}">
                <a16:creationId xmlns:a16="http://schemas.microsoft.com/office/drawing/2014/main" id="{479E22DC-416C-42DC-9D4E-0C8FFABF69E5}"/>
              </a:ext>
            </a:extLst>
          </p:cNvPr>
          <p:cNvGraphicFramePr>
            <a:graphicFrameLocks noGrp="1"/>
          </p:cNvGraphicFramePr>
          <p:nvPr>
            <p:extLst>
              <p:ext uri="{D42A27DB-BD31-4B8C-83A1-F6EECF244321}">
                <p14:modId xmlns:p14="http://schemas.microsoft.com/office/powerpoint/2010/main" val="782284190"/>
              </p:ext>
            </p:extLst>
          </p:nvPr>
        </p:nvGraphicFramePr>
        <p:xfrm>
          <a:off x="477788" y="1196752"/>
          <a:ext cx="11472142" cy="2761163"/>
        </p:xfrm>
        <a:graphic>
          <a:graphicData uri="http://schemas.openxmlformats.org/drawingml/2006/table">
            <a:tbl>
              <a:tblPr firstRow="1" bandRow="1">
                <a:tableStyleId>{21E4AEA4-8DFA-4A89-87EB-49C32662AFE0}</a:tableStyleId>
              </a:tblPr>
              <a:tblGrid>
                <a:gridCol w="2111206">
                  <a:extLst>
                    <a:ext uri="{9D8B030D-6E8A-4147-A177-3AD203B41FA5}">
                      <a16:colId xmlns:a16="http://schemas.microsoft.com/office/drawing/2014/main" val="2891817244"/>
                    </a:ext>
                  </a:extLst>
                </a:gridCol>
                <a:gridCol w="2370585">
                  <a:extLst>
                    <a:ext uri="{9D8B030D-6E8A-4147-A177-3AD203B41FA5}">
                      <a16:colId xmlns:a16="http://schemas.microsoft.com/office/drawing/2014/main" val="4167051078"/>
                    </a:ext>
                  </a:extLst>
                </a:gridCol>
                <a:gridCol w="6990351">
                  <a:extLst>
                    <a:ext uri="{9D8B030D-6E8A-4147-A177-3AD203B41FA5}">
                      <a16:colId xmlns:a16="http://schemas.microsoft.com/office/drawing/2014/main" val="2483569448"/>
                    </a:ext>
                  </a:extLst>
                </a:gridCol>
              </a:tblGrid>
              <a:tr h="106638">
                <a:tc>
                  <a:txBody>
                    <a:bodyPr/>
                    <a:lstStyle/>
                    <a:p>
                      <a:pPr algn="ctr"/>
                      <a:r>
                        <a:rPr lang="zh-TW" altLang="en-US" sz="1600" b="1"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1600" b="1"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1600" b="1"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2856847354"/>
                  </a:ext>
                </a:extLst>
              </a:tr>
              <a:tr h="483496">
                <a:tc rowSpan="3">
                  <a:txBody>
                    <a:bodyPr/>
                    <a:lstStyle/>
                    <a:p>
                      <a:pPr algn="ctr">
                        <a:lnSpc>
                          <a:spcPts val="3000"/>
                        </a:lnSpc>
                      </a:pPr>
                      <a:r>
                        <a:rPr lang="zh-TW" altLang="en-US" sz="1800" b="1" u="sng" dirty="0">
                          <a:solidFill>
                            <a:schemeClr val="tx2"/>
                          </a:solidFill>
                          <a:latin typeface="微軟正黑體" panose="020B0604030504040204" pitchFamily="34" charset="-120"/>
                          <a:ea typeface="微軟正黑體" panose="020B0604030504040204" pitchFamily="34" charset="-120"/>
                        </a:rPr>
                        <a:t>初選測驗</a:t>
                      </a:r>
                      <a:r>
                        <a:rPr lang="en-US" altLang="zh-TW" sz="1800" b="1" u="sng" dirty="0">
                          <a:solidFill>
                            <a:schemeClr val="tx2"/>
                          </a:solidFill>
                          <a:latin typeface="微軟正黑體" panose="020B0604030504040204" pitchFamily="34" charset="-120"/>
                          <a:ea typeface="微軟正黑體" panose="020B0604030504040204" pitchFamily="34" charset="-120"/>
                        </a:rPr>
                        <a:t> </a:t>
                      </a:r>
                      <a:endParaRPr lang="zh-TW" altLang="en-US" sz="1800" b="1" u="sng" dirty="0">
                        <a:solidFill>
                          <a:schemeClr val="tx2"/>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i="0" dirty="0">
                          <a:solidFill>
                            <a:srgbClr val="162824"/>
                          </a:solidFill>
                          <a:latin typeface="微軟正黑體" panose="020B0604030504040204" pitchFamily="34" charset="-120"/>
                          <a:ea typeface="微軟正黑體" panose="020B0604030504040204" pitchFamily="34" charset="-120"/>
                        </a:rPr>
                        <a:t>114/3/8(</a:t>
                      </a:r>
                      <a:r>
                        <a:rPr lang="zh-TW" altLang="en-US" sz="1800" b="1" i="0" dirty="0">
                          <a:solidFill>
                            <a:srgbClr val="162824"/>
                          </a:solidFill>
                          <a:latin typeface="微軟正黑體" panose="020B0604030504040204" pitchFamily="34" charset="-120"/>
                          <a:ea typeface="微軟正黑體" panose="020B0604030504040204" pitchFamily="34" charset="-120"/>
                        </a:rPr>
                        <a:t>六</a:t>
                      </a:r>
                      <a:r>
                        <a:rPr lang="en-US" altLang="zh-TW" sz="1800" b="1" i="0" dirty="0">
                          <a:solidFill>
                            <a:srgbClr val="162824"/>
                          </a:solidFill>
                          <a:latin typeface="微軟正黑體" panose="020B0604030504040204" pitchFamily="34" charset="-120"/>
                          <a:ea typeface="微軟正黑體" panose="020B0604030504040204" pitchFamily="34" charset="-120"/>
                        </a:rPr>
                        <a:t>)</a:t>
                      </a:r>
                      <a:r>
                        <a:rPr lang="zh-TW" altLang="en-US" sz="1800" b="1" i="0" dirty="0">
                          <a:solidFill>
                            <a:srgbClr val="162824"/>
                          </a:solidFill>
                          <a:latin typeface="微軟正黑體" panose="020B0604030504040204" pitchFamily="34" charset="-120"/>
                          <a:ea typeface="微軟正黑體" panose="020B0604030504040204" pitchFamily="34" charset="-120"/>
                        </a:rPr>
                        <a:t>上午</a:t>
                      </a:r>
                      <a:endParaRPr lang="zh-TW" altLang="en-US" sz="1800" b="1" dirty="0">
                        <a:solidFill>
                          <a:srgbClr val="162824"/>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rgbClr val="162824"/>
                          </a:solidFill>
                          <a:latin typeface="微軟正黑體" panose="020B0604030504040204" pitchFamily="34" charset="-120"/>
                          <a:ea typeface="+mn-ea"/>
                        </a:rPr>
                        <a:t>數理資優</a:t>
                      </a:r>
                      <a:r>
                        <a:rPr lang="en-US" altLang="zh-TW" sz="1800" b="1" dirty="0">
                          <a:solidFill>
                            <a:srgbClr val="162824"/>
                          </a:solidFill>
                          <a:latin typeface="微軟正黑體" panose="020B0604030504040204" pitchFamily="34" charset="-120"/>
                          <a:ea typeface="+mn-ea"/>
                        </a:rPr>
                        <a:t>:</a:t>
                      </a:r>
                      <a:r>
                        <a:rPr lang="zh-TW" altLang="en-US" sz="1800" b="1" dirty="0">
                          <a:solidFill>
                            <a:srgbClr val="162824"/>
                          </a:solidFill>
                          <a:latin typeface="微軟正黑體" panose="020B0604030504040204" pitchFamily="34" charset="-120"/>
                          <a:ea typeface="+mn-ea"/>
                        </a:rPr>
                        <a:t> 數學性向測驗</a:t>
                      </a:r>
                      <a:r>
                        <a:rPr lang="zh-TW" altLang="en-US" sz="1800" b="1" i="0" dirty="0">
                          <a:solidFill>
                            <a:srgbClr val="162824"/>
                          </a:solidFill>
                          <a:latin typeface="微軟正黑體" panose="020B0604030504040204" pitchFamily="34" charset="-120"/>
                          <a:ea typeface="+mn-ea"/>
                        </a:rPr>
                        <a:t> </a:t>
                      </a:r>
                      <a:r>
                        <a:rPr lang="zh-TW" altLang="en-US" sz="1800" b="1" dirty="0">
                          <a:solidFill>
                            <a:srgbClr val="162824"/>
                          </a:solidFill>
                          <a:latin typeface="微軟正黑體" panose="020B0604030504040204" pitchFamily="34" charset="-120"/>
                          <a:ea typeface="+mn-ea"/>
                        </a:rPr>
                        <a:t>、自然性向測驗</a:t>
                      </a:r>
                      <a:endParaRPr lang="zh-TW" altLang="en-US" sz="1800" b="1" i="0" dirty="0">
                        <a:solidFill>
                          <a:srgbClr val="162824"/>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3185275536"/>
                  </a:ext>
                </a:extLst>
              </a:tr>
              <a:tr h="336865">
                <a:tc vMerge="1">
                  <a:txBody>
                    <a:bodyPr/>
                    <a:lstStyle/>
                    <a:p>
                      <a:pPr algn="ctr">
                        <a:lnSpc>
                          <a:spcPts val="3000"/>
                        </a:lnSpc>
                      </a:pPr>
                      <a:endParaRPr lang="zh-TW" altLang="en-US" sz="2400" b="1" u="sng"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i="0" dirty="0">
                          <a:solidFill>
                            <a:srgbClr val="162824"/>
                          </a:solidFill>
                          <a:latin typeface="微軟正黑體" panose="020B0604030504040204" pitchFamily="34" charset="-120"/>
                          <a:ea typeface="+mn-ea"/>
                        </a:rPr>
                        <a:t>114/3/8(</a:t>
                      </a:r>
                      <a:r>
                        <a:rPr lang="zh-TW" altLang="en-US" sz="1800" b="1" i="0" dirty="0">
                          <a:solidFill>
                            <a:srgbClr val="162824"/>
                          </a:solidFill>
                          <a:latin typeface="微軟正黑體" panose="020B0604030504040204" pitchFamily="34" charset="-120"/>
                          <a:ea typeface="+mn-ea"/>
                        </a:rPr>
                        <a:t>六</a:t>
                      </a:r>
                      <a:r>
                        <a:rPr lang="en-US" altLang="zh-TW" sz="1800" b="1" i="0" dirty="0">
                          <a:solidFill>
                            <a:srgbClr val="162824"/>
                          </a:solidFill>
                          <a:latin typeface="微軟正黑體" panose="020B0604030504040204" pitchFamily="34" charset="-120"/>
                          <a:ea typeface="+mn-ea"/>
                        </a:rPr>
                        <a:t>)</a:t>
                      </a:r>
                      <a:r>
                        <a:rPr lang="zh-TW" altLang="en-US" sz="1800" b="1" i="0" dirty="0">
                          <a:solidFill>
                            <a:srgbClr val="162824"/>
                          </a:solidFill>
                          <a:latin typeface="微軟正黑體" panose="020B0604030504040204" pitchFamily="34" charset="-120"/>
                          <a:ea typeface="+mn-ea"/>
                        </a:rPr>
                        <a:t>上午</a:t>
                      </a:r>
                      <a:endParaRPr lang="zh-TW" altLang="en-US" sz="1800" b="1" dirty="0">
                        <a:solidFill>
                          <a:srgbClr val="162824"/>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i="0" dirty="0">
                          <a:solidFill>
                            <a:srgbClr val="162824"/>
                          </a:solidFill>
                          <a:latin typeface="微軟正黑體" panose="020B0604030504040204" pitchFamily="34" charset="-120"/>
                          <a:ea typeface="微軟正黑體" panose="020B0604030504040204" pitchFamily="34" charset="-120"/>
                        </a:rPr>
                        <a:t>自然科學</a:t>
                      </a:r>
                      <a:r>
                        <a:rPr lang="zh-TW" altLang="en-US" sz="1800" b="1" dirty="0">
                          <a:solidFill>
                            <a:srgbClr val="162824"/>
                          </a:solidFill>
                          <a:latin typeface="微軟正黑體" panose="020B0604030504040204" pitchFamily="34" charset="-120"/>
                          <a:ea typeface="+mn-ea"/>
                        </a:rPr>
                        <a:t>資優</a:t>
                      </a:r>
                      <a:r>
                        <a:rPr lang="en-US" altLang="zh-TW" sz="1800" b="1" i="0" dirty="0">
                          <a:solidFill>
                            <a:srgbClr val="162824"/>
                          </a:solidFill>
                          <a:latin typeface="微軟正黑體" panose="020B0604030504040204" pitchFamily="34" charset="-120"/>
                          <a:ea typeface="微軟正黑體" panose="020B0604030504040204" pitchFamily="34" charset="-120"/>
                        </a:rPr>
                        <a:t>:</a:t>
                      </a:r>
                      <a:r>
                        <a:rPr lang="zh-TW" altLang="en-US" sz="1800" b="1" i="0" dirty="0">
                          <a:solidFill>
                            <a:srgbClr val="162824"/>
                          </a:solidFill>
                          <a:latin typeface="微軟正黑體" panose="020B0604030504040204" pitchFamily="34" charset="-120"/>
                          <a:ea typeface="微軟正黑體" panose="020B0604030504040204" pitchFamily="34" charset="-120"/>
                        </a:rPr>
                        <a:t> </a:t>
                      </a:r>
                      <a:r>
                        <a:rPr lang="zh-TW" altLang="en-US" sz="1800" b="1" dirty="0">
                          <a:solidFill>
                            <a:srgbClr val="162824"/>
                          </a:solidFill>
                          <a:latin typeface="微軟正黑體" panose="020B0604030504040204" pitchFamily="34" charset="-120"/>
                          <a:ea typeface="+mn-ea"/>
                        </a:rPr>
                        <a:t>自然性向測驗</a:t>
                      </a:r>
                      <a:endParaRPr lang="zh-TW" altLang="en-US" sz="1800" b="1" i="0" dirty="0">
                        <a:solidFill>
                          <a:srgbClr val="162824"/>
                        </a:solidFill>
                        <a:latin typeface="微軟正黑體" panose="020B0604030504040204" pitchFamily="34" charset="-120"/>
                        <a:ea typeface="+mn-ea"/>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296162583"/>
                  </a:ext>
                </a:extLst>
              </a:tr>
              <a:tr h="825803">
                <a:tc vMerge="1">
                  <a:txBody>
                    <a:bodyPr/>
                    <a:lstStyle/>
                    <a:p>
                      <a:pPr algn="ctr">
                        <a:lnSpc>
                          <a:spcPts val="3000"/>
                        </a:lnSpc>
                      </a:pPr>
                      <a:endParaRPr lang="zh-TW" altLang="en-US" sz="2400" b="1" u="sng"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chemeClr val="accent6">
                              <a:lumMod val="50000"/>
                            </a:schemeClr>
                          </a:solidFill>
                          <a:latin typeface="微軟正黑體" panose="020B0604030504040204" pitchFamily="34" charset="-120"/>
                          <a:ea typeface="微軟正黑體" panose="020B0604030504040204" pitchFamily="34" charset="-120"/>
                        </a:rPr>
                        <a:t>114/3/9(</a:t>
                      </a: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日</a:t>
                      </a:r>
                      <a:r>
                        <a:rPr lang="en-US" altLang="zh-TW" sz="18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上午</a:t>
                      </a: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accent6">
                              <a:lumMod val="50000"/>
                            </a:schemeClr>
                          </a:solidFill>
                          <a:latin typeface="微軟正黑體" panose="020B0604030504040204" pitchFamily="34" charset="-120"/>
                          <a:ea typeface="+mn-ea"/>
                          <a:cs typeface="+mn-cs"/>
                        </a:rPr>
                        <a:t>英語</a:t>
                      </a:r>
                      <a:r>
                        <a:rPr lang="zh-TW" altLang="en-US" sz="1800" b="1" dirty="0">
                          <a:solidFill>
                            <a:schemeClr val="accent6">
                              <a:lumMod val="50000"/>
                            </a:schemeClr>
                          </a:solidFill>
                          <a:latin typeface="微軟正黑體" panose="020B0604030504040204" pitchFamily="34" charset="-120"/>
                          <a:ea typeface="+mn-ea"/>
                        </a:rPr>
                        <a:t>資優</a:t>
                      </a:r>
                      <a:r>
                        <a:rPr lang="en-US" altLang="zh-TW" sz="1800" b="1" kern="1200" dirty="0">
                          <a:solidFill>
                            <a:schemeClr val="accent6">
                              <a:lumMod val="50000"/>
                            </a:schemeClr>
                          </a:solidFill>
                          <a:latin typeface="微軟正黑體" panose="020B0604030504040204" pitchFamily="34" charset="-120"/>
                          <a:ea typeface="+mn-ea"/>
                          <a:cs typeface="+mn-cs"/>
                        </a:rPr>
                        <a:t>:</a:t>
                      </a:r>
                      <a:r>
                        <a:rPr lang="zh-TW" altLang="en-US" sz="1800" b="1" u="sng" kern="1200" dirty="0">
                          <a:solidFill>
                            <a:srgbClr val="FF0000"/>
                          </a:solidFill>
                          <a:latin typeface="微軟正黑體" panose="020B0604030504040204" pitchFamily="34" charset="-120"/>
                          <a:ea typeface="+mn-ea"/>
                          <a:cs typeface="+mn-cs"/>
                        </a:rPr>
                        <a:t>語文性向測驗</a:t>
                      </a: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444412443"/>
                  </a:ext>
                </a:extLst>
              </a:tr>
              <a:tr h="575341">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a:solidFill>
                            <a:schemeClr val="accent4">
                              <a:lumMod val="50000"/>
                            </a:schemeClr>
                          </a:solidFill>
                          <a:latin typeface="微軟正黑體" panose="020B0604030504040204" pitchFamily="34" charset="-120"/>
                          <a:ea typeface="微軟正黑體" panose="020B0604030504040204" pitchFamily="34" charset="-120"/>
                        </a:rPr>
                        <a:t>初選鑑定結果</a:t>
                      </a:r>
                      <a:endParaRPr lang="en-US" altLang="zh-TW" sz="2100" dirty="0">
                        <a:solidFill>
                          <a:schemeClr val="accent4">
                            <a:lumMod val="50000"/>
                          </a:schemeClr>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dirty="0">
                          <a:solidFill>
                            <a:schemeClr val="accent4">
                              <a:lumMod val="50000"/>
                            </a:schemeClr>
                          </a:solidFill>
                          <a:latin typeface="微軟正黑體" panose="020B0604030504040204" pitchFamily="34" charset="-120"/>
                          <a:ea typeface="微軟正黑體" panose="020B0604030504040204" pitchFamily="34" charset="-120"/>
                        </a:rPr>
                        <a:t>公告</a:t>
                      </a:r>
                    </a:p>
                  </a:txBody>
                  <a:tcPr marL="68580" marR="68580" marT="34290" marB="34290" anchor="ctr"/>
                </a:tc>
                <a:tc>
                  <a:txBody>
                    <a:bodyPr/>
                    <a:lstStyle/>
                    <a:p>
                      <a:pPr algn="ctr"/>
                      <a:r>
                        <a:rPr lang="en-US" altLang="zh-TW" sz="1800" dirty="0">
                          <a:solidFill>
                            <a:schemeClr val="accent4">
                              <a:lumMod val="50000"/>
                            </a:schemeClr>
                          </a:solidFill>
                          <a:latin typeface="微軟正黑體" panose="020B0604030504040204" pitchFamily="34" charset="-120"/>
                          <a:ea typeface="微軟正黑體" panose="020B0604030504040204" pitchFamily="34" charset="-120"/>
                        </a:rPr>
                        <a:t>114/3/31 (</a:t>
                      </a:r>
                      <a:r>
                        <a:rPr lang="zh-TW" altLang="en-US" sz="1800" dirty="0">
                          <a:solidFill>
                            <a:schemeClr val="accent4">
                              <a:lumMod val="50000"/>
                            </a:schemeClr>
                          </a:solidFill>
                          <a:latin typeface="微軟正黑體" panose="020B0604030504040204" pitchFamily="34" charset="-120"/>
                          <a:ea typeface="微軟正黑體" panose="020B0604030504040204" pitchFamily="34" charset="-120"/>
                        </a:rPr>
                        <a:t>一</a:t>
                      </a:r>
                      <a:r>
                        <a:rPr lang="en-US" altLang="zh-TW" sz="1800" dirty="0">
                          <a:solidFill>
                            <a:schemeClr val="accent4">
                              <a:lumMod val="50000"/>
                            </a:schemeClr>
                          </a:solidFill>
                          <a:latin typeface="微軟正黑體" panose="020B0604030504040204" pitchFamily="34" charset="-120"/>
                          <a:ea typeface="微軟正黑體" panose="020B0604030504040204" pitchFamily="34" charset="-120"/>
                        </a:rPr>
                        <a:t>)</a:t>
                      </a:r>
                    </a:p>
                    <a:p>
                      <a:pPr algn="ctr"/>
                      <a:r>
                        <a:rPr lang="en-US" altLang="zh-TW" sz="1800" dirty="0">
                          <a:solidFill>
                            <a:schemeClr val="accent4">
                              <a:lumMod val="50000"/>
                            </a:schemeClr>
                          </a:solidFill>
                          <a:latin typeface="微軟正黑體" panose="020B0604030504040204" pitchFamily="34" charset="-120"/>
                          <a:ea typeface="微軟正黑體" panose="020B0604030504040204" pitchFamily="34" charset="-120"/>
                        </a:rPr>
                        <a:t>17:00</a:t>
                      </a:r>
                      <a:endParaRPr lang="zh-TW" altLang="en-US" sz="1800"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r>
                        <a:rPr lang="en-US" altLang="zh-TW" sz="1700" kern="1200" dirty="0">
                          <a:solidFill>
                            <a:schemeClr val="accent4">
                              <a:lumMod val="50000"/>
                            </a:schemeClr>
                          </a:solidFill>
                          <a:latin typeface="微軟正黑體" panose="020B0604030504040204" pitchFamily="34" charset="-120"/>
                          <a:ea typeface="微軟正黑體" panose="020B0604030504040204" pitchFamily="34" charset="-120"/>
                          <a:cs typeface="+mn-cs"/>
                        </a:rPr>
                        <a:t>17:00</a:t>
                      </a:r>
                      <a:r>
                        <a:rPr lang="zh-TW" altLang="en-US" sz="1700" kern="1200" dirty="0">
                          <a:solidFill>
                            <a:schemeClr val="accent4">
                              <a:lumMod val="50000"/>
                            </a:schemeClr>
                          </a:solidFill>
                          <a:latin typeface="微軟正黑體" panose="020B0604030504040204" pitchFamily="34" charset="-120"/>
                          <a:ea typeface="微軟正黑體" panose="020B0604030504040204" pitchFamily="34" charset="-120"/>
                          <a:cs typeface="+mn-cs"/>
                        </a:rPr>
                        <a:t>公告於本市政府教育局、</a:t>
                      </a:r>
                      <a:r>
                        <a:rPr lang="zh-TW" altLang="zh-TW" sz="1700" kern="1200" dirty="0">
                          <a:solidFill>
                            <a:schemeClr val="accent4">
                              <a:lumMod val="50000"/>
                            </a:schemeClr>
                          </a:solidFill>
                          <a:latin typeface="微軟正黑體" panose="020B0604030504040204" pitchFamily="34" charset="-120"/>
                          <a:ea typeface="微軟正黑體" panose="020B0604030504040204" pitchFamily="34" charset="-120"/>
                          <a:cs typeface="+mn-cs"/>
                        </a:rPr>
                        <a:t>資賦優異學生鑑定報名系統</a:t>
                      </a:r>
                      <a:r>
                        <a:rPr lang="zh-TW" altLang="en-US" sz="1700" kern="1200" dirty="0">
                          <a:solidFill>
                            <a:schemeClr val="accent4">
                              <a:lumMod val="50000"/>
                            </a:schemeClr>
                          </a:solidFill>
                          <a:latin typeface="微軟正黑體" panose="020B0604030504040204" pitchFamily="34" charset="-120"/>
                          <a:ea typeface="微軟正黑體" panose="020B0604030504040204" pitchFamily="34" charset="-120"/>
                          <a:cs typeface="+mn-cs"/>
                        </a:rPr>
                        <a:t>、資優中心及各承辦學校網站，</a:t>
                      </a:r>
                      <a:r>
                        <a:rPr lang="zh-TW" altLang="zh-TW" sz="1700" kern="1200" dirty="0">
                          <a:solidFill>
                            <a:schemeClr val="accent4">
                              <a:lumMod val="50000"/>
                            </a:schemeClr>
                          </a:solidFill>
                          <a:latin typeface="微軟正黑體" panose="020B0604030504040204" pitchFamily="34" charset="-120"/>
                          <a:ea typeface="微軟正黑體" panose="020B0604030504040204" pitchFamily="34" charset="-120"/>
                          <a:cs typeface="+mn-cs"/>
                        </a:rPr>
                        <a:t>並開放系統</a:t>
                      </a:r>
                      <a:r>
                        <a:rPr lang="zh-TW" altLang="en-US" sz="1700" kern="1200" dirty="0">
                          <a:solidFill>
                            <a:schemeClr val="accent4">
                              <a:lumMod val="50000"/>
                            </a:schemeClr>
                          </a:solidFill>
                          <a:latin typeface="微軟正黑體" panose="020B0604030504040204" pitchFamily="34" charset="-120"/>
                          <a:ea typeface="微軟正黑體" panose="020B0604030504040204" pitchFamily="34" charset="-120"/>
                          <a:cs typeface="+mn-cs"/>
                        </a:rPr>
                        <a:t>供考生</a:t>
                      </a:r>
                      <a:r>
                        <a:rPr lang="zh-TW" altLang="zh-TW" sz="1700" kern="1200" dirty="0">
                          <a:solidFill>
                            <a:schemeClr val="accent4">
                              <a:lumMod val="50000"/>
                            </a:schemeClr>
                          </a:solidFill>
                          <a:latin typeface="微軟正黑體" panose="020B0604030504040204" pitchFamily="34" charset="-120"/>
                          <a:ea typeface="微軟正黑體" panose="020B0604030504040204" pitchFamily="34" charset="-120"/>
                          <a:cs typeface="+mn-cs"/>
                        </a:rPr>
                        <a:t>查詢及下載鑑定結果通知書</a:t>
                      </a:r>
                      <a:r>
                        <a:rPr lang="zh-TW" altLang="en-US" sz="17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endParaRPr lang="zh-TW" altLang="en-US" sz="1700" u="none"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3386433432"/>
                  </a:ext>
                </a:extLst>
              </a:tr>
            </a:tbl>
          </a:graphicData>
        </a:graphic>
      </p:graphicFrame>
      <p:grpSp>
        <p:nvGrpSpPr>
          <p:cNvPr id="8" name="群組 7">
            <a:extLst>
              <a:ext uri="{FF2B5EF4-FFF2-40B4-BE49-F238E27FC236}">
                <a16:creationId xmlns:a16="http://schemas.microsoft.com/office/drawing/2014/main" id="{12950B20-293B-4A30-98CA-6626D8E85CFF}"/>
              </a:ext>
            </a:extLst>
          </p:cNvPr>
          <p:cNvGrpSpPr/>
          <p:nvPr/>
        </p:nvGrpSpPr>
        <p:grpSpPr>
          <a:xfrm>
            <a:off x="6410135" y="5085184"/>
            <a:ext cx="3252971" cy="793688"/>
            <a:chOff x="5907689" y="7675575"/>
            <a:chExt cx="1851806" cy="768888"/>
          </a:xfrm>
        </p:grpSpPr>
        <p:sp>
          <p:nvSpPr>
            <p:cNvPr id="9" name="圓角矩形圖說文字 10">
              <a:extLst>
                <a:ext uri="{FF2B5EF4-FFF2-40B4-BE49-F238E27FC236}">
                  <a16:creationId xmlns:a16="http://schemas.microsoft.com/office/drawing/2014/main" id="{115A32E4-D732-4DAE-8ED9-5E0F1D8A0103}"/>
                </a:ext>
              </a:extLst>
            </p:cNvPr>
            <p:cNvSpPr/>
            <p:nvPr/>
          </p:nvSpPr>
          <p:spPr>
            <a:xfrm>
              <a:off x="5907689" y="7675575"/>
              <a:ext cx="1851806" cy="768888"/>
            </a:xfrm>
            <a:prstGeom prst="wedgeRoundRectCallout">
              <a:avLst>
                <a:gd name="adj1" fmla="val -63381"/>
                <a:gd name="adj2" fmla="val -192467"/>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F6E9BA18-BB17-4696-817C-ED19233960AF}"/>
                </a:ext>
              </a:extLst>
            </p:cNvPr>
            <p:cNvSpPr txBox="1"/>
            <p:nvPr/>
          </p:nvSpPr>
          <p:spPr>
            <a:xfrm>
              <a:off x="5932917" y="7675575"/>
              <a:ext cx="1826578" cy="715583"/>
            </a:xfrm>
            <a:prstGeom prst="rect">
              <a:avLst/>
            </a:prstGeom>
            <a:noFill/>
          </p:spPr>
          <p:txBody>
            <a:bodyPr wrap="square" rtlCol="0">
              <a:spAutoFit/>
            </a:bodyPr>
            <a:lstStyle/>
            <a:p>
              <a:pPr eaLnBrk="0"/>
              <a:r>
                <a:rPr lang="en-US" altLang="zh-TW" sz="1400" b="1" u="sng" dirty="0">
                  <a:latin typeface="微軟正黑體" panose="020B0604030504040204" pitchFamily="34" charset="-120"/>
                  <a:ea typeface="微軟正黑體" panose="020B0604030504040204" pitchFamily="34" charset="-120"/>
                </a:rPr>
                <a:t>3/31(</a:t>
              </a:r>
              <a:r>
                <a:rPr lang="zh-TW" altLang="en-US" sz="1400" b="1" u="sng" dirty="0">
                  <a:latin typeface="微軟正黑體" panose="020B0604030504040204" pitchFamily="34" charset="-120"/>
                  <a:ea typeface="微軟正黑體" panose="020B0604030504040204" pitchFamily="34" charset="-120"/>
                </a:rPr>
                <a:t>一</a:t>
              </a:r>
              <a:r>
                <a:rPr lang="en-US" altLang="zh-TW" sz="1400" b="1" u="sng" dirty="0">
                  <a:latin typeface="微軟正黑體" panose="020B0604030504040204" pitchFamily="34" charset="-120"/>
                  <a:ea typeface="微軟正黑體" panose="020B0604030504040204" pitchFamily="34" charset="-120"/>
                </a:rPr>
                <a:t>)17:00~4/2(</a:t>
              </a:r>
              <a:r>
                <a:rPr lang="zh-TW" altLang="en-US" sz="1400" b="1" u="sng" dirty="0">
                  <a:latin typeface="微軟正黑體" panose="020B0604030504040204" pitchFamily="34" charset="-120"/>
                  <a:ea typeface="微軟正黑體" panose="020B0604030504040204" pitchFamily="34" charset="-120"/>
                </a:rPr>
                <a:t>三</a:t>
              </a:r>
              <a:r>
                <a:rPr lang="en-US" altLang="zh-TW" sz="1400" b="1" u="sng" dirty="0">
                  <a:latin typeface="微軟正黑體" panose="020B0604030504040204" pitchFamily="34" charset="-120"/>
                  <a:ea typeface="微軟正黑體" panose="020B0604030504040204" pitchFamily="34" charset="-120"/>
                </a:rPr>
                <a:t>)16:00</a:t>
              </a:r>
              <a:r>
                <a:rPr lang="zh-TW" altLang="en-US" sz="1400" b="1" u="sng"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複查申請，於</a:t>
              </a:r>
              <a:r>
                <a:rPr lang="zh-TW" altLang="zh-TW" sz="1400" b="1" dirty="0">
                  <a:latin typeface="微軟正黑體" panose="020B0604030504040204" pitchFamily="34" charset="-120"/>
                  <a:ea typeface="微軟正黑體" panose="020B0604030504040204" pitchFamily="34" charset="-120"/>
                </a:rPr>
                <a:t>鑑定報名系統</a:t>
              </a:r>
              <a:r>
                <a:rPr lang="zh-TW" altLang="en-US" sz="1400" b="1" dirty="0">
                  <a:latin typeface="微軟正黑體" panose="020B0604030504040204" pitchFamily="34" charset="-120"/>
                  <a:ea typeface="微軟正黑體" panose="020B0604030504040204" pitchFamily="34" charset="-120"/>
                </a:rPr>
                <a:t>線上方式辦理申請及繳費。</a:t>
              </a:r>
            </a:p>
          </p:txBody>
        </p:sp>
      </p:grpSp>
    </p:spTree>
    <p:extLst>
      <p:ext uri="{BB962C8B-B14F-4D97-AF65-F5344CB8AC3E}">
        <p14:creationId xmlns:p14="http://schemas.microsoft.com/office/powerpoint/2010/main" val="83583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extLst>
              <p:ext uri="{D42A27DB-BD31-4B8C-83A1-F6EECF244321}">
                <p14:modId xmlns:p14="http://schemas.microsoft.com/office/powerpoint/2010/main" val="996911853"/>
              </p:ext>
            </p:extLst>
          </p:nvPr>
        </p:nvGraphicFramePr>
        <p:xfrm>
          <a:off x="477788" y="886854"/>
          <a:ext cx="11521280" cy="5908131"/>
        </p:xfrm>
        <a:graphic>
          <a:graphicData uri="http://schemas.openxmlformats.org/drawingml/2006/table">
            <a:tbl>
              <a:tblPr firstRow="1" bandRow="1">
                <a:tableStyleId>{21E4AEA4-8DFA-4A89-87EB-49C32662AFE0}</a:tableStyleId>
              </a:tblPr>
              <a:tblGrid>
                <a:gridCol w="2016224">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7272808">
                  <a:extLst>
                    <a:ext uri="{9D8B030D-6E8A-4147-A177-3AD203B41FA5}">
                      <a16:colId xmlns:a16="http://schemas.microsoft.com/office/drawing/2014/main" val="20002"/>
                    </a:ext>
                  </a:extLst>
                </a:gridCol>
              </a:tblGrid>
              <a:tr h="587616">
                <a:tc>
                  <a:txBody>
                    <a:bodyPr/>
                    <a:lstStyle/>
                    <a:p>
                      <a:pPr algn="ctr"/>
                      <a:r>
                        <a:rPr lang="zh-TW" altLang="en-US" sz="2100"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10000"/>
                  </a:ext>
                </a:extLst>
              </a:tr>
              <a:tr h="2518895">
                <a:tc>
                  <a:txBody>
                    <a:bodyPr/>
                    <a:lstStyle/>
                    <a:p>
                      <a:pPr algn="ctr"/>
                      <a:r>
                        <a:rPr lang="zh-TW" altLang="zh-TW" sz="2400" b="1" u="sng" dirty="0"/>
                        <a:t>複選報名</a:t>
                      </a:r>
                    </a:p>
                  </a:txBody>
                  <a:tcPr marL="68580" marR="68580" marT="34290" marB="34290" anchor="ctr"/>
                </a:tc>
                <a:tc>
                  <a:txBody>
                    <a:bodyPr/>
                    <a:lstStyle/>
                    <a:p>
                      <a:pPr algn="ctr" eaLnBrk="0"/>
                      <a:r>
                        <a:rPr lang="en-US" altLang="zh-TW" sz="2000" b="1" kern="1200" dirty="0">
                          <a:solidFill>
                            <a:srgbClr val="FF0000"/>
                          </a:solidFill>
                          <a:effectLst/>
                          <a:latin typeface="+mn-lt"/>
                          <a:ea typeface="+mn-ea"/>
                          <a:cs typeface="+mn-cs"/>
                        </a:rPr>
                        <a:t>114/4/7(</a:t>
                      </a:r>
                      <a:r>
                        <a:rPr lang="zh-TW" altLang="en-US" sz="2000" b="1" kern="1200" dirty="0">
                          <a:solidFill>
                            <a:srgbClr val="FF0000"/>
                          </a:solidFill>
                          <a:effectLst/>
                          <a:latin typeface="+mn-lt"/>
                          <a:ea typeface="+mn-ea"/>
                          <a:cs typeface="+mn-cs"/>
                        </a:rPr>
                        <a:t>一</a:t>
                      </a:r>
                      <a:r>
                        <a:rPr lang="en-US" altLang="zh-TW" sz="2000" b="1" kern="1200" dirty="0">
                          <a:solidFill>
                            <a:srgbClr val="FF0000"/>
                          </a:solidFill>
                          <a:effectLst/>
                          <a:latin typeface="+mn-lt"/>
                          <a:ea typeface="+mn-ea"/>
                          <a:cs typeface="+mn-cs"/>
                        </a:rPr>
                        <a:t>)</a:t>
                      </a:r>
                      <a:endParaRPr lang="zh-TW" altLang="zh-TW" sz="2000" b="1" kern="1200" dirty="0">
                        <a:solidFill>
                          <a:srgbClr val="FF0000"/>
                        </a:solidFill>
                        <a:effectLst/>
                        <a:latin typeface="+mn-lt"/>
                        <a:ea typeface="+mn-ea"/>
                        <a:cs typeface="+mn-cs"/>
                      </a:endParaRPr>
                    </a:p>
                    <a:p>
                      <a:pPr algn="ctr" eaLnBrk="0"/>
                      <a:r>
                        <a:rPr lang="en-US" altLang="zh-TW" sz="2000" b="1" kern="1200" dirty="0">
                          <a:solidFill>
                            <a:srgbClr val="FF0000"/>
                          </a:solidFill>
                          <a:effectLst/>
                          <a:latin typeface="+mn-lt"/>
                          <a:ea typeface="+mn-ea"/>
                          <a:cs typeface="+mn-cs"/>
                        </a:rPr>
                        <a:t>8:00</a:t>
                      </a:r>
                    </a:p>
                    <a:p>
                      <a:pPr algn="ctr" eaLnBrk="0"/>
                      <a:r>
                        <a:rPr lang="zh-TW" altLang="en-US" sz="2000" b="1" kern="1200" dirty="0">
                          <a:solidFill>
                            <a:srgbClr val="FF0000"/>
                          </a:solidFill>
                          <a:effectLst/>
                          <a:latin typeface="+mn-lt"/>
                          <a:ea typeface="+mn-ea"/>
                          <a:cs typeface="+mn-cs"/>
                        </a:rPr>
                        <a:t>至</a:t>
                      </a:r>
                      <a:endParaRPr lang="en-US" altLang="zh-TW" sz="2000" b="1" kern="1200" dirty="0">
                        <a:solidFill>
                          <a:srgbClr val="FF0000"/>
                        </a:solidFill>
                        <a:effectLst/>
                        <a:latin typeface="+mn-lt"/>
                        <a:ea typeface="+mn-ea"/>
                        <a:cs typeface="+mn-cs"/>
                      </a:endParaRPr>
                    </a:p>
                    <a:p>
                      <a:pPr algn="ctr" eaLnBrk="0"/>
                      <a:r>
                        <a:rPr lang="en-US" altLang="zh-TW" sz="2000" b="1" kern="1200" dirty="0">
                          <a:solidFill>
                            <a:srgbClr val="FF0000"/>
                          </a:solidFill>
                          <a:effectLst/>
                          <a:latin typeface="+mn-lt"/>
                          <a:ea typeface="+mn-ea"/>
                          <a:cs typeface="+mn-cs"/>
                        </a:rPr>
                        <a:t>114/4/12(</a:t>
                      </a:r>
                      <a:r>
                        <a:rPr lang="zh-TW" altLang="en-US" sz="2000" b="1" kern="1200" dirty="0">
                          <a:solidFill>
                            <a:srgbClr val="FF0000"/>
                          </a:solidFill>
                          <a:effectLst/>
                          <a:latin typeface="+mn-lt"/>
                          <a:ea typeface="+mn-ea"/>
                          <a:cs typeface="+mn-cs"/>
                        </a:rPr>
                        <a:t>六</a:t>
                      </a:r>
                      <a:r>
                        <a:rPr lang="en-US" altLang="zh-TW" sz="2000" b="1" kern="1200" dirty="0">
                          <a:solidFill>
                            <a:srgbClr val="FF0000"/>
                          </a:solidFill>
                          <a:effectLst/>
                          <a:latin typeface="+mn-lt"/>
                          <a:ea typeface="+mn-ea"/>
                          <a:cs typeface="+mn-cs"/>
                        </a:rPr>
                        <a:t>)</a:t>
                      </a:r>
                    </a:p>
                    <a:p>
                      <a:pPr algn="ctr" eaLnBrk="0"/>
                      <a:r>
                        <a:rPr lang="en-US" altLang="zh-TW" sz="2000" b="1" kern="1200" dirty="0">
                          <a:solidFill>
                            <a:srgbClr val="FF0000"/>
                          </a:solidFill>
                          <a:effectLst/>
                          <a:latin typeface="+mn-lt"/>
                          <a:ea typeface="+mn-ea"/>
                          <a:cs typeface="+mn-cs"/>
                        </a:rPr>
                        <a:t>23:59</a:t>
                      </a:r>
                      <a:r>
                        <a:rPr lang="zh-TW" altLang="en-US" sz="2000" b="1" kern="1200" dirty="0">
                          <a:solidFill>
                            <a:srgbClr val="FF0000"/>
                          </a:solidFill>
                          <a:effectLst/>
                          <a:latin typeface="+mn-lt"/>
                          <a:ea typeface="+mn-ea"/>
                          <a:cs typeface="+mn-cs"/>
                        </a:rPr>
                        <a:t>止</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100" kern="1200" dirty="0">
                          <a:solidFill>
                            <a:schemeClr val="accent4">
                              <a:lumMod val="50000"/>
                            </a:schemeClr>
                          </a:solidFill>
                          <a:latin typeface="微軟正黑體" panose="020B0604030504040204" pitchFamily="34" charset="-120"/>
                          <a:ea typeface="微軟正黑體" panose="020B0604030504040204" pitchFamily="34" charset="-120"/>
                          <a:cs typeface="+mn-cs"/>
                        </a:rPr>
                        <a:t>1.</a:t>
                      </a:r>
                      <a:r>
                        <a:rPr lang="zh-TW"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申請方式：一律採線上報名</a:t>
                      </a:r>
                      <a:r>
                        <a:rPr lang="zh-TW" altLang="en-US"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，報名網址</a:t>
                      </a:r>
                      <a:r>
                        <a:rPr lang="en-US"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hlinkClick r:id="rId3"/>
                        </a:rPr>
                        <a:t>https://www.giftedness.tyc.edu.tw</a:t>
                      </a:r>
                      <a:r>
                        <a:rPr lang="zh-TW" altLang="zh-TW" sz="2400" kern="1200" dirty="0">
                          <a:solidFill>
                            <a:schemeClr val="accent4">
                              <a:lumMod val="50000"/>
                            </a:schemeClr>
                          </a:solidFill>
                          <a:latin typeface="微軟正黑體" panose="020B0604030504040204" pitchFamily="34" charset="-120"/>
                          <a:ea typeface="微軟正黑體" panose="020B0604030504040204" pitchFamily="34" charset="-120"/>
                          <a:cs typeface="+mn-cs"/>
                        </a:rPr>
                        <a:t>，逾時不受理。</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100" kern="1200" dirty="0">
                          <a:solidFill>
                            <a:schemeClr val="accent4">
                              <a:lumMod val="50000"/>
                            </a:schemeClr>
                          </a:solidFill>
                          <a:latin typeface="微軟正黑體" panose="020B0604030504040204" pitchFamily="34" charset="-120"/>
                          <a:ea typeface="微軟正黑體" panose="020B0604030504040204" pitchFamily="34" charset="-120"/>
                          <a:cs typeface="+mn-cs"/>
                        </a:rPr>
                        <a:t>2.</a:t>
                      </a:r>
                      <a:r>
                        <a:rPr lang="zh-TW" altLang="zh-TW" sz="2100" kern="1200" dirty="0">
                          <a:solidFill>
                            <a:schemeClr val="accent4">
                              <a:lumMod val="50000"/>
                            </a:schemeClr>
                          </a:solidFill>
                          <a:latin typeface="微軟正黑體" panose="020B0604030504040204" pitchFamily="34" charset="-120"/>
                          <a:ea typeface="微軟正黑體" panose="020B0604030504040204" pitchFamily="34" charset="-120"/>
                          <a:cs typeface="+mn-cs"/>
                        </a:rPr>
                        <a:t>鑑定費用：每人繳交新臺幣</a:t>
                      </a:r>
                      <a:r>
                        <a:rPr lang="en-US" altLang="zh-TW" sz="2100" kern="1200" dirty="0">
                          <a:solidFill>
                            <a:schemeClr val="accent4">
                              <a:lumMod val="50000"/>
                            </a:schemeClr>
                          </a:solidFill>
                          <a:latin typeface="微軟正黑體" panose="020B0604030504040204" pitchFamily="34" charset="-120"/>
                          <a:ea typeface="微軟正黑體" panose="020B0604030504040204" pitchFamily="34" charset="-120"/>
                          <a:cs typeface="+mn-cs"/>
                        </a:rPr>
                        <a:t>1,100</a:t>
                      </a:r>
                      <a:r>
                        <a:rPr lang="zh-TW" altLang="zh-TW" sz="2100" kern="1200" dirty="0">
                          <a:solidFill>
                            <a:schemeClr val="accent4">
                              <a:lumMod val="50000"/>
                            </a:schemeClr>
                          </a:solidFill>
                          <a:latin typeface="微軟正黑體" panose="020B0604030504040204" pitchFamily="34" charset="-120"/>
                          <a:ea typeface="微軟正黑體" panose="020B0604030504040204" pitchFamily="34" charset="-120"/>
                          <a:cs typeface="+mn-cs"/>
                        </a:rPr>
                        <a:t>元整。</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100" kern="1200" dirty="0">
                          <a:solidFill>
                            <a:schemeClr val="accent4">
                              <a:lumMod val="50000"/>
                            </a:schemeClr>
                          </a:solidFill>
                          <a:latin typeface="微軟正黑體" panose="020B0604030504040204" pitchFamily="34" charset="-120"/>
                          <a:ea typeface="微軟正黑體" panose="020B0604030504040204" pitchFamily="34" charset="-120"/>
                          <a:cs typeface="+mn-cs"/>
                        </a:rPr>
                        <a:t>3.</a:t>
                      </a:r>
                      <a:r>
                        <a:rPr lang="zh-TW" altLang="zh-TW" sz="2100" kern="1200" dirty="0">
                          <a:solidFill>
                            <a:schemeClr val="accent4">
                              <a:lumMod val="50000"/>
                            </a:schemeClr>
                          </a:solidFill>
                          <a:latin typeface="微軟正黑體" panose="020B0604030504040204" pitchFamily="34" charset="-120"/>
                          <a:ea typeface="微軟正黑體" panose="020B0604030504040204" pitchFamily="34" charset="-120"/>
                          <a:cs typeface="+mn-cs"/>
                        </a:rPr>
                        <a:t>繳費</a:t>
                      </a:r>
                      <a:r>
                        <a:rPr lang="zh-TW" altLang="en-US" sz="2100" kern="1200" dirty="0">
                          <a:solidFill>
                            <a:schemeClr val="accent4">
                              <a:lumMod val="50000"/>
                            </a:schemeClr>
                          </a:solidFill>
                          <a:latin typeface="微軟正黑體" panose="020B0604030504040204" pitchFamily="34" charset="-120"/>
                          <a:ea typeface="微軟正黑體" panose="020B0604030504040204" pitchFamily="34" charset="-120"/>
                          <a:cs typeface="+mn-cs"/>
                        </a:rPr>
                        <a:t>期限</a:t>
                      </a:r>
                      <a:r>
                        <a:rPr lang="zh-TW" altLang="zh-TW" sz="2100" kern="1200" dirty="0">
                          <a:solidFill>
                            <a:schemeClr val="accent4">
                              <a:lumMod val="50000"/>
                            </a:schemeClr>
                          </a:solidFill>
                          <a:latin typeface="微軟正黑體" panose="020B0604030504040204" pitchFamily="34" charset="-120"/>
                          <a:ea typeface="微軟正黑體" panose="020B0604030504040204" pitchFamily="34" charset="-120"/>
                          <a:cs typeface="+mn-cs"/>
                        </a:rPr>
                        <a:t>：請考生家長於</a:t>
                      </a:r>
                      <a:r>
                        <a:rPr lang="en-US" altLang="zh-TW" sz="2100" b="1" kern="1200" dirty="0">
                          <a:solidFill>
                            <a:srgbClr val="FF0000"/>
                          </a:solidFill>
                          <a:latin typeface="微軟正黑體" panose="020B0604030504040204" pitchFamily="34" charset="-120"/>
                          <a:ea typeface="微軟正黑體" panose="020B0604030504040204" pitchFamily="34" charset="-120"/>
                          <a:cs typeface="+mn-cs"/>
                        </a:rPr>
                        <a:t>114/4/13(</a:t>
                      </a:r>
                      <a:r>
                        <a:rPr lang="zh-TW" altLang="en-US" sz="2100" b="1" kern="1200" dirty="0">
                          <a:solidFill>
                            <a:srgbClr val="FF0000"/>
                          </a:solidFill>
                          <a:latin typeface="微軟正黑體" panose="020B0604030504040204" pitchFamily="34" charset="-120"/>
                          <a:ea typeface="微軟正黑體" panose="020B0604030504040204" pitchFamily="34" charset="-120"/>
                          <a:cs typeface="+mn-cs"/>
                        </a:rPr>
                        <a:t>日</a:t>
                      </a:r>
                      <a:r>
                        <a:rPr lang="en-US" altLang="zh-TW" sz="2100" b="1" kern="1200" dirty="0">
                          <a:solidFill>
                            <a:srgbClr val="FF0000"/>
                          </a:solidFill>
                          <a:latin typeface="微軟正黑體" panose="020B0604030504040204" pitchFamily="34" charset="-120"/>
                          <a:ea typeface="微軟正黑體" panose="020B0604030504040204" pitchFamily="34" charset="-120"/>
                          <a:cs typeface="+mn-cs"/>
                        </a:rPr>
                        <a:t>)</a:t>
                      </a:r>
                      <a:r>
                        <a:rPr lang="zh-TW" altLang="en-US" sz="2100" b="1" kern="1200" dirty="0">
                          <a:solidFill>
                            <a:srgbClr val="FF0000"/>
                          </a:solidFill>
                          <a:latin typeface="微軟正黑體" panose="020B0604030504040204" pitchFamily="34" charset="-120"/>
                          <a:ea typeface="微軟正黑體" panose="020B0604030504040204" pitchFamily="34" charset="-120"/>
                          <a:cs typeface="+mn-cs"/>
                        </a:rPr>
                        <a:t>中午</a:t>
                      </a:r>
                      <a:r>
                        <a:rPr lang="en-US" altLang="zh-TW" sz="2100" b="1" kern="1200" dirty="0">
                          <a:solidFill>
                            <a:srgbClr val="FF0000"/>
                          </a:solidFill>
                          <a:latin typeface="微軟正黑體" panose="020B0604030504040204" pitchFamily="34" charset="-120"/>
                          <a:ea typeface="微軟正黑體" panose="020B0604030504040204" pitchFamily="34" charset="-120"/>
                          <a:cs typeface="+mn-cs"/>
                        </a:rPr>
                        <a:t>12:00 </a:t>
                      </a:r>
                      <a:r>
                        <a:rPr lang="zh-TW" altLang="zh-TW" sz="2100" b="1" kern="1200" dirty="0">
                          <a:solidFill>
                            <a:srgbClr val="FF0000"/>
                          </a:solidFill>
                          <a:latin typeface="微軟正黑體" panose="020B0604030504040204" pitchFamily="34" charset="-120"/>
                          <a:ea typeface="微軟正黑體" panose="020B0604030504040204" pitchFamily="34" charset="-120"/>
                          <a:cs typeface="+mn-cs"/>
                        </a:rPr>
                        <a:t>前完成繳款</a:t>
                      </a:r>
                      <a:r>
                        <a:rPr lang="zh-TW" altLang="zh-TW" sz="2100" kern="1200" dirty="0">
                          <a:solidFill>
                            <a:schemeClr val="accent4">
                              <a:lumMod val="50000"/>
                            </a:schemeClr>
                          </a:solidFill>
                          <a:latin typeface="微軟正黑體" panose="020B0604030504040204" pitchFamily="34" charset="-120"/>
                          <a:ea typeface="微軟正黑體" panose="020B0604030504040204" pitchFamily="34" charset="-120"/>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100" kern="1200" dirty="0">
                          <a:solidFill>
                            <a:schemeClr val="accent4">
                              <a:lumMod val="50000"/>
                            </a:schemeClr>
                          </a:solidFill>
                          <a:latin typeface="微軟正黑體" panose="020B0604030504040204" pitchFamily="34" charset="-120"/>
                          <a:ea typeface="微軟正黑體" panose="020B0604030504040204" pitchFamily="34" charset="-120"/>
                          <a:cs typeface="+mn-cs"/>
                        </a:rPr>
                        <a:t>4.</a:t>
                      </a:r>
                      <a:r>
                        <a:rPr lang="zh-TW" altLang="zh-TW" sz="2100" kern="1200" dirty="0">
                          <a:solidFill>
                            <a:schemeClr val="accent4">
                              <a:lumMod val="50000"/>
                            </a:schemeClr>
                          </a:solidFill>
                          <a:latin typeface="微軟正黑體" panose="020B0604030504040204" pitchFamily="34" charset="-120"/>
                          <a:ea typeface="微軟正黑體" panose="020B0604030504040204" pitchFamily="34" charset="-120"/>
                          <a:cs typeface="+mn-cs"/>
                        </a:rPr>
                        <a:t>考生填寫報名資料及上傳相關文件資料，</a:t>
                      </a:r>
                      <a:r>
                        <a:rPr lang="zh-TW" altLang="zh-TW" sz="2100" b="1" u="sng" kern="1200" dirty="0">
                          <a:solidFill>
                            <a:srgbClr val="FF0000"/>
                          </a:solidFill>
                          <a:latin typeface="微軟正黑體" panose="020B0604030504040204" pitchFamily="34" charset="-120"/>
                          <a:ea typeface="微軟正黑體" panose="020B0604030504040204" pitchFamily="34" charset="-120"/>
                          <a:cs typeface="+mn-cs"/>
                        </a:rPr>
                        <a:t>繳交報名費</a:t>
                      </a:r>
                      <a:r>
                        <a:rPr lang="zh-TW" altLang="en-US" sz="2100" b="1" u="sng" kern="1200" dirty="0">
                          <a:solidFill>
                            <a:srgbClr val="FF0000"/>
                          </a:solidFill>
                          <a:latin typeface="微軟正黑體" panose="020B0604030504040204" pitchFamily="34" charset="-120"/>
                          <a:ea typeface="微軟正黑體" panose="020B0604030504040204" pitchFamily="34" charset="-120"/>
                          <a:cs typeface="+mn-cs"/>
                        </a:rPr>
                        <a:t>後，</a:t>
                      </a:r>
                      <a:r>
                        <a:rPr lang="zh-TW" altLang="zh-TW" sz="2100" b="1" u="sng" kern="1200" dirty="0">
                          <a:solidFill>
                            <a:srgbClr val="FF0000"/>
                          </a:solidFill>
                          <a:latin typeface="微軟正黑體" panose="020B0604030504040204" pitchFamily="34" charset="-120"/>
                          <a:ea typeface="微軟正黑體" panose="020B0604030504040204" pitchFamily="34" charset="-120"/>
                          <a:cs typeface="+mn-cs"/>
                        </a:rPr>
                        <a:t>始完成報名作業。</a:t>
                      </a:r>
                      <a:endParaRPr lang="zh-TW" altLang="en-US" sz="2100" b="1" u="sng"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3424247303"/>
                  </a:ext>
                </a:extLst>
              </a:tr>
              <a:tr h="2728110">
                <a:tc>
                  <a:txBody>
                    <a:bodyPr/>
                    <a:lstStyle/>
                    <a:p>
                      <a:pPr algn="ctr" eaLnBrk="0">
                        <a:spcAft>
                          <a:spcPts val="0"/>
                        </a:spcAft>
                      </a:pPr>
                      <a:r>
                        <a:rPr lang="zh-TW" altLang="zh-TW" sz="1800" b="1" kern="1200" dirty="0">
                          <a:solidFill>
                            <a:schemeClr val="tx2"/>
                          </a:solidFill>
                          <a:latin typeface="+mn-ea"/>
                          <a:ea typeface="+mn-ea"/>
                          <a:cs typeface="+mn-cs"/>
                        </a:rPr>
                        <a:t>開放查詢鑑定證號碼、</a:t>
                      </a:r>
                      <a:r>
                        <a:rPr lang="zh-TW" altLang="en-US" sz="1800" b="1" kern="1200" dirty="0">
                          <a:solidFill>
                            <a:schemeClr val="tx2"/>
                          </a:solidFill>
                          <a:latin typeface="+mn-ea"/>
                          <a:ea typeface="+mn-ea"/>
                          <a:cs typeface="+mn-cs"/>
                        </a:rPr>
                        <a:t>複選</a:t>
                      </a:r>
                      <a:r>
                        <a:rPr lang="zh-TW" altLang="zh-TW" sz="1800" b="1" kern="1200" dirty="0">
                          <a:solidFill>
                            <a:schemeClr val="tx2"/>
                          </a:solidFill>
                          <a:latin typeface="+mn-ea"/>
                          <a:ea typeface="+mn-ea"/>
                          <a:cs typeface="+mn-cs"/>
                        </a:rPr>
                        <a:t>選鑑定場</a:t>
                      </a:r>
                      <a:r>
                        <a:rPr lang="zh-TW" altLang="en-US" sz="1800" b="1" kern="1200" dirty="0">
                          <a:solidFill>
                            <a:schemeClr val="tx2"/>
                          </a:solidFill>
                          <a:latin typeface="+mn-ea"/>
                          <a:ea typeface="+mn-ea"/>
                          <a:cs typeface="+mn-cs"/>
                        </a:rPr>
                        <a:t>、複</a:t>
                      </a:r>
                      <a:r>
                        <a:rPr lang="zh-TW" altLang="zh-TW" sz="1800" b="1" kern="1200" dirty="0">
                          <a:solidFill>
                            <a:schemeClr val="tx2"/>
                          </a:solidFill>
                          <a:latin typeface="+mn-ea"/>
                          <a:ea typeface="+mn-ea"/>
                          <a:cs typeface="+mn-cs"/>
                        </a:rPr>
                        <a:t>選鑑定場位置圖及鑑定證下載列印</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i="0" kern="1200" dirty="0">
                          <a:solidFill>
                            <a:schemeClr val="tx2"/>
                          </a:solidFill>
                          <a:latin typeface="微軟正黑體" panose="020B0604030504040204" pitchFamily="34" charset="-120"/>
                          <a:ea typeface="微軟正黑體" panose="020B0604030504040204" pitchFamily="34" charset="-120"/>
                          <a:cs typeface="+mn-cs"/>
                        </a:rPr>
                        <a:t>4/21(</a:t>
                      </a:r>
                      <a:r>
                        <a:rPr lang="zh-TW" altLang="en-US" sz="1800" b="1" i="0" kern="1200" dirty="0">
                          <a:solidFill>
                            <a:schemeClr val="tx2"/>
                          </a:solidFill>
                          <a:latin typeface="微軟正黑體" panose="020B0604030504040204" pitchFamily="34" charset="-120"/>
                          <a:ea typeface="微軟正黑體" panose="020B0604030504040204" pitchFamily="34" charset="-120"/>
                          <a:cs typeface="+mn-cs"/>
                        </a:rPr>
                        <a:t>一</a:t>
                      </a:r>
                      <a:r>
                        <a:rPr lang="en-US" altLang="zh-TW" sz="1800" b="1" i="0" kern="1200" dirty="0">
                          <a:solidFill>
                            <a:schemeClr val="tx2"/>
                          </a:solidFill>
                          <a:latin typeface="微軟正黑體" panose="020B0604030504040204" pitchFamily="34" charset="-120"/>
                          <a:ea typeface="微軟正黑體" panose="020B0604030504040204" pitchFamily="34" charset="-120"/>
                          <a:cs typeface="+mn-cs"/>
                        </a:rPr>
                        <a:t>)17</a:t>
                      </a:r>
                      <a:r>
                        <a:rPr lang="zh-TW" altLang="en-US" sz="1800" b="1" i="0" kern="1200" dirty="0">
                          <a:solidFill>
                            <a:schemeClr val="tx2"/>
                          </a:solidFill>
                          <a:latin typeface="微軟正黑體" panose="020B0604030504040204" pitchFamily="34" charset="-120"/>
                          <a:ea typeface="微軟正黑體" panose="020B0604030504040204" pitchFamily="34" charset="-120"/>
                          <a:cs typeface="+mn-cs"/>
                        </a:rPr>
                        <a:t>：</a:t>
                      </a:r>
                      <a:r>
                        <a:rPr lang="en-US" altLang="zh-TW" sz="1800" b="1" i="0" kern="1200" dirty="0">
                          <a:solidFill>
                            <a:schemeClr val="tx2"/>
                          </a:solidFill>
                          <a:latin typeface="微軟正黑體" panose="020B0604030504040204" pitchFamily="34" charset="-120"/>
                          <a:ea typeface="微軟正黑體" panose="020B0604030504040204" pitchFamily="34" charset="-120"/>
                          <a:cs typeface="+mn-cs"/>
                        </a:rPr>
                        <a:t>00</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i="0" kern="1200" dirty="0">
                          <a:solidFill>
                            <a:schemeClr val="tx2"/>
                          </a:solidFill>
                          <a:latin typeface="微軟正黑體" panose="020B0604030504040204" pitchFamily="34" charset="-120"/>
                          <a:ea typeface="微軟正黑體" panose="020B0604030504040204" pitchFamily="34" charset="-120"/>
                          <a:cs typeface="+mn-cs"/>
                        </a:rPr>
                        <a:t>至</a:t>
                      </a:r>
                      <a:endParaRPr lang="en-US" altLang="zh-TW" sz="1800" b="1" i="0" kern="1200" dirty="0">
                        <a:solidFill>
                          <a:schemeClr val="tx2"/>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i="0" kern="1200" dirty="0">
                          <a:solidFill>
                            <a:schemeClr val="tx2"/>
                          </a:solidFill>
                          <a:latin typeface="微軟正黑體" panose="020B0604030504040204" pitchFamily="34" charset="-120"/>
                          <a:ea typeface="微軟正黑體" panose="020B0604030504040204" pitchFamily="34" charset="-120"/>
                          <a:cs typeface="+mn-cs"/>
                        </a:rPr>
                        <a:t>測驗當日</a:t>
                      </a:r>
                      <a:r>
                        <a:rPr lang="en-US" altLang="zh-TW" sz="1800" b="1" i="0" kern="1200" dirty="0">
                          <a:solidFill>
                            <a:schemeClr val="tx2"/>
                          </a:solidFill>
                          <a:latin typeface="微軟正黑體" panose="020B0604030504040204" pitchFamily="34" charset="-120"/>
                          <a:ea typeface="微軟正黑體" panose="020B0604030504040204" pitchFamily="34" charset="-120"/>
                          <a:cs typeface="+mn-cs"/>
                        </a:rPr>
                        <a:t>8</a:t>
                      </a:r>
                      <a:r>
                        <a:rPr lang="zh-TW" altLang="en-US" sz="1800" b="1" i="0" kern="1200" dirty="0">
                          <a:solidFill>
                            <a:schemeClr val="tx2"/>
                          </a:solidFill>
                          <a:latin typeface="微軟正黑體" panose="020B0604030504040204" pitchFamily="34" charset="-120"/>
                          <a:ea typeface="微軟正黑體" panose="020B0604030504040204" pitchFamily="34" charset="-120"/>
                          <a:cs typeface="+mn-cs"/>
                        </a:rPr>
                        <a:t>：</a:t>
                      </a:r>
                      <a:r>
                        <a:rPr lang="en-US" altLang="zh-TW" sz="1800" b="1" i="0" kern="1200" dirty="0">
                          <a:solidFill>
                            <a:schemeClr val="tx2"/>
                          </a:solidFill>
                          <a:latin typeface="微軟正黑體" panose="020B0604030504040204" pitchFamily="34" charset="-120"/>
                          <a:ea typeface="微軟正黑體" panose="020B0604030504040204" pitchFamily="34" charset="-120"/>
                          <a:cs typeface="+mn-cs"/>
                        </a:rPr>
                        <a:t>30</a:t>
                      </a:r>
                      <a:r>
                        <a:rPr lang="zh-TW" altLang="en-US" sz="1800" b="1" i="0" kern="1200" dirty="0">
                          <a:solidFill>
                            <a:schemeClr val="tx2"/>
                          </a:solidFill>
                          <a:latin typeface="微軟正黑體" panose="020B0604030504040204" pitchFamily="34" charset="-120"/>
                          <a:ea typeface="微軟正黑體" panose="020B0604030504040204" pitchFamily="34" charset="-120"/>
                          <a:cs typeface="+mn-cs"/>
                        </a:rPr>
                        <a:t>止</a:t>
                      </a:r>
                    </a:p>
                  </a:txBody>
                  <a:tcPr marL="68580" marR="68580" marT="34290" marB="34290" anchor="ctr"/>
                </a:tc>
                <a:tc>
                  <a:txBody>
                    <a:bodyPr/>
                    <a:lstStyle/>
                    <a:p>
                      <a:pPr algn="just" eaLnBrk="0">
                        <a:lnSpc>
                          <a:spcPts val="1900"/>
                        </a:lnSpc>
                        <a:spcAft>
                          <a:spcPts val="0"/>
                        </a:spcAft>
                      </a:pPr>
                      <a:r>
                        <a:rPr lang="en-US" altLang="zh-TW" sz="1800" b="1" kern="1200" dirty="0">
                          <a:solidFill>
                            <a:schemeClr val="accent4">
                              <a:lumMod val="50000"/>
                            </a:schemeClr>
                          </a:solidFill>
                          <a:latin typeface="微軟正黑體" panose="020B0604030504040204" pitchFamily="34" charset="-120"/>
                          <a:ea typeface="+mn-ea"/>
                          <a:cs typeface="+mn-cs"/>
                        </a:rPr>
                        <a:t>17</a:t>
                      </a:r>
                      <a:r>
                        <a:rPr lang="zh-TW" altLang="zh-TW" sz="1800" b="1" kern="1200" dirty="0">
                          <a:solidFill>
                            <a:schemeClr val="accent4">
                              <a:lumMod val="50000"/>
                            </a:schemeClr>
                          </a:solidFill>
                          <a:latin typeface="微軟正黑體" panose="020B0604030504040204" pitchFamily="34" charset="-120"/>
                          <a:ea typeface="+mn-ea"/>
                          <a:cs typeface="+mn-cs"/>
                        </a:rPr>
                        <a:t>：</a:t>
                      </a:r>
                      <a:r>
                        <a:rPr lang="en-US" altLang="zh-TW" sz="1800" b="1" kern="1200" dirty="0">
                          <a:solidFill>
                            <a:schemeClr val="accent4">
                              <a:lumMod val="50000"/>
                            </a:schemeClr>
                          </a:solidFill>
                          <a:latin typeface="微軟正黑體" panose="020B0604030504040204" pitchFamily="34" charset="-120"/>
                          <a:ea typeface="+mn-ea"/>
                          <a:cs typeface="+mn-cs"/>
                        </a:rPr>
                        <a:t>00</a:t>
                      </a:r>
                      <a:r>
                        <a:rPr lang="zh-TW" altLang="zh-TW" sz="1800" b="1" kern="1200" dirty="0">
                          <a:solidFill>
                            <a:schemeClr val="accent4">
                              <a:lumMod val="50000"/>
                            </a:schemeClr>
                          </a:solidFill>
                          <a:latin typeface="微軟正黑體" panose="020B0604030504040204" pitchFamily="34" charset="-120"/>
                          <a:ea typeface="+mn-ea"/>
                          <a:cs typeface="+mn-cs"/>
                        </a:rPr>
                        <a:t>公告於以下網頁：</a:t>
                      </a:r>
                    </a:p>
                    <a:p>
                      <a:pPr algn="just">
                        <a:lnSpc>
                          <a:spcPts val="1900"/>
                        </a:lnSpc>
                        <a:spcAft>
                          <a:spcPts val="0"/>
                        </a:spcAft>
                      </a:pPr>
                      <a:r>
                        <a:rPr lang="en-US" altLang="zh-TW" sz="1800" b="1" dirty="0"/>
                        <a:t>1.</a:t>
                      </a:r>
                      <a:r>
                        <a:rPr lang="zh-TW" altLang="en-US" sz="1800" b="1" dirty="0"/>
                        <a:t>桃園市政府教育局網頁 </a:t>
                      </a:r>
                      <a:r>
                        <a:rPr lang="en-US" altLang="zh-TW" sz="1800" b="1" dirty="0"/>
                        <a:t>(https://www.tyc.edu.tw/)</a:t>
                      </a:r>
                      <a:r>
                        <a:rPr lang="zh-TW" altLang="en-US" sz="1800" b="1" dirty="0"/>
                        <a:t>。 </a:t>
                      </a:r>
                      <a:endParaRPr lang="en-US" altLang="zh-TW" sz="1800" b="1" dirty="0"/>
                    </a:p>
                    <a:p>
                      <a:pPr algn="l">
                        <a:lnSpc>
                          <a:spcPts val="1900"/>
                        </a:lnSpc>
                        <a:spcAft>
                          <a:spcPts val="0"/>
                        </a:spcAft>
                      </a:pPr>
                      <a:r>
                        <a:rPr lang="en-US" altLang="zh-TW" sz="1800" b="1" dirty="0"/>
                        <a:t>2.</a:t>
                      </a:r>
                      <a:r>
                        <a:rPr lang="zh-TW" altLang="en-US" sz="1800" b="1" dirty="0"/>
                        <a:t>桃園市資賦優異學生鑑定報名系統</a:t>
                      </a:r>
                      <a:r>
                        <a:rPr lang="en-US" altLang="zh-TW" sz="1800" b="1" dirty="0"/>
                        <a:t>(</a:t>
                      </a:r>
                      <a:r>
                        <a:rPr lang="en-US" altLang="zh-TW" sz="1800" b="1" dirty="0">
                          <a:hlinkClick r:id="rId3"/>
                        </a:rPr>
                        <a:t>https://www.giftedness.tyc.edu.tw</a:t>
                      </a:r>
                      <a:r>
                        <a:rPr lang="en-US" altLang="zh-TW" sz="1800" b="1" dirty="0"/>
                        <a:t>)</a:t>
                      </a:r>
                      <a:r>
                        <a:rPr lang="zh-TW" altLang="en-US" sz="1800" b="1" dirty="0"/>
                        <a:t>。</a:t>
                      </a:r>
                      <a:endParaRPr lang="en-US" altLang="zh-TW" sz="1800" b="1" dirty="0"/>
                    </a:p>
                    <a:p>
                      <a:pPr algn="just">
                        <a:lnSpc>
                          <a:spcPts val="1900"/>
                        </a:lnSpc>
                        <a:spcAft>
                          <a:spcPts val="0"/>
                        </a:spcAft>
                      </a:pPr>
                      <a:r>
                        <a:rPr lang="en-US" altLang="zh-TW" sz="1800" b="1" dirty="0"/>
                        <a:t>3.</a:t>
                      </a:r>
                      <a:r>
                        <a:rPr lang="zh-TW" altLang="en-US" sz="1800" b="1" dirty="0"/>
                        <a:t>承辦學校南崁國中網頁</a:t>
                      </a:r>
                      <a:r>
                        <a:rPr lang="en-US" altLang="zh-TW" sz="1800" b="1" dirty="0"/>
                        <a:t>(https://www.nkjh.tyc.edu.tw)</a:t>
                      </a:r>
                      <a:r>
                        <a:rPr lang="zh-TW" altLang="en-US" sz="1800" b="1" dirty="0"/>
                        <a:t> 。</a:t>
                      </a:r>
                      <a:endParaRPr lang="en-US" altLang="zh-TW" sz="1800" b="1" dirty="0"/>
                    </a:p>
                    <a:p>
                      <a:pPr algn="just">
                        <a:lnSpc>
                          <a:spcPts val="1900"/>
                        </a:lnSpc>
                        <a:spcAft>
                          <a:spcPts val="0"/>
                        </a:spcAft>
                      </a:pPr>
                      <a:r>
                        <a:rPr lang="en-US" altLang="zh-TW" sz="1800" b="1" dirty="0"/>
                        <a:t>4.</a:t>
                      </a:r>
                      <a:r>
                        <a:rPr lang="zh-TW" altLang="en-US" sz="1800" b="1" dirty="0"/>
                        <a:t>承辦學校桃園國中網頁</a:t>
                      </a:r>
                      <a:r>
                        <a:rPr lang="en-US" altLang="zh-TW" sz="1800" b="1" dirty="0"/>
                        <a:t>(</a:t>
                      </a:r>
                      <a:r>
                        <a:rPr lang="en-US" altLang="zh-TW" sz="1800" b="1" dirty="0">
                          <a:hlinkClick r:id="rId4"/>
                        </a:rPr>
                        <a:t>https://www.tyjh.tyc.edu.tw</a:t>
                      </a:r>
                      <a:r>
                        <a:rPr lang="en-US" altLang="zh-TW" sz="1800" b="1" dirty="0"/>
                        <a:t>)</a:t>
                      </a:r>
                      <a:r>
                        <a:rPr lang="zh-TW" altLang="en-US" sz="1800" b="1" dirty="0"/>
                        <a:t>。</a:t>
                      </a:r>
                      <a:endParaRPr lang="en-US" altLang="zh-TW" sz="1800" b="1" dirty="0"/>
                    </a:p>
                    <a:p>
                      <a:pPr marL="0" marR="0" lvl="0" indent="0" algn="just" defTabSz="1218987" rtl="0" eaLnBrk="1" fontAlgn="auto" latinLnBrk="0" hangingPunct="1">
                        <a:lnSpc>
                          <a:spcPts val="1900"/>
                        </a:lnSpc>
                        <a:spcBef>
                          <a:spcPts val="0"/>
                        </a:spcBef>
                        <a:spcAft>
                          <a:spcPts val="0"/>
                        </a:spcAft>
                        <a:buClrTx/>
                        <a:buSzTx/>
                        <a:buFontTx/>
                        <a:buNone/>
                        <a:tabLst/>
                        <a:defRPr/>
                      </a:pPr>
                      <a:r>
                        <a:rPr lang="en-US" altLang="zh-TW" sz="1800" b="1" dirty="0"/>
                        <a:t>5.</a:t>
                      </a:r>
                      <a:r>
                        <a:rPr lang="zh-TW" altLang="en-US" sz="1800" b="1" dirty="0"/>
                        <a:t>承辦學校平興國中網頁</a:t>
                      </a:r>
                      <a:r>
                        <a:rPr lang="en-US" altLang="zh-TW" sz="1800" b="1" dirty="0"/>
                        <a:t>(</a:t>
                      </a:r>
                      <a:r>
                        <a:rPr lang="en-US" altLang="zh-TW" sz="1800" b="1" dirty="0">
                          <a:hlinkClick r:id="rId5"/>
                        </a:rPr>
                        <a:t>https://www.psjh.tyc.edu.tw</a:t>
                      </a:r>
                      <a:r>
                        <a:rPr lang="en-US" altLang="zh-TW" sz="1800" b="1" dirty="0"/>
                        <a:t>)</a:t>
                      </a:r>
                      <a:r>
                        <a:rPr lang="zh-TW" altLang="en-US" sz="1800" b="1" dirty="0"/>
                        <a:t>。</a:t>
                      </a:r>
                      <a:endParaRPr lang="en-US" altLang="zh-TW" sz="1800" b="1" dirty="0"/>
                    </a:p>
                    <a:p>
                      <a:pPr marL="0" marR="0" lvl="0" indent="0" algn="just" defTabSz="1218987" rtl="0" eaLnBrk="1" fontAlgn="auto" latinLnBrk="0" hangingPunct="1">
                        <a:lnSpc>
                          <a:spcPts val="1900"/>
                        </a:lnSpc>
                        <a:spcBef>
                          <a:spcPts val="0"/>
                        </a:spcBef>
                        <a:spcAft>
                          <a:spcPts val="0"/>
                        </a:spcAft>
                        <a:buClrTx/>
                        <a:buSzTx/>
                        <a:buFontTx/>
                        <a:buNone/>
                        <a:tabLst/>
                        <a:defRPr/>
                      </a:pPr>
                      <a:r>
                        <a:rPr lang="en-US" altLang="zh-TW" sz="1800" b="1" dirty="0"/>
                        <a:t>6.</a:t>
                      </a:r>
                      <a:r>
                        <a:rPr lang="zh-TW" altLang="en-US" sz="1800" b="1" dirty="0"/>
                        <a:t>承辦學校內壢國中網頁</a:t>
                      </a:r>
                      <a:r>
                        <a:rPr lang="en-US" altLang="zh-TW" sz="1800" b="1" dirty="0"/>
                        <a:t>(</a:t>
                      </a:r>
                      <a:r>
                        <a:rPr lang="en-US" altLang="zh-TW" sz="1800" b="1" dirty="0">
                          <a:hlinkClick r:id="rId5"/>
                        </a:rPr>
                        <a:t>https://www.nljh.tyc.edu.tw</a:t>
                      </a:r>
                      <a:r>
                        <a:rPr lang="en-US" altLang="zh-TW" sz="1800" b="1" dirty="0"/>
                        <a:t>)</a:t>
                      </a:r>
                      <a:r>
                        <a:rPr lang="zh-TW" altLang="en-US" sz="1800" b="1" dirty="0"/>
                        <a:t>。</a:t>
                      </a:r>
                      <a:endParaRPr lang="en-US" altLang="zh-TW" sz="1800" b="1" dirty="0"/>
                    </a:p>
                    <a:p>
                      <a:pPr algn="l">
                        <a:lnSpc>
                          <a:spcPts val="1900"/>
                        </a:lnSpc>
                        <a:spcAft>
                          <a:spcPts val="0"/>
                        </a:spcAft>
                      </a:pPr>
                      <a:r>
                        <a:rPr lang="en-US" altLang="zh-TW" sz="1800" b="1" dirty="0"/>
                        <a:t>7.</a:t>
                      </a:r>
                      <a:r>
                        <a:rPr lang="zh-TW" altLang="en-US" sz="1800" b="1" dirty="0"/>
                        <a:t>桃園市資優教育資源中心網頁</a:t>
                      </a:r>
                      <a:r>
                        <a:rPr lang="en-US" altLang="zh-TW" sz="1800" b="1" dirty="0"/>
                        <a:t>(</a:t>
                      </a:r>
                      <a:r>
                        <a:rPr lang="en-US" altLang="zh-TW" sz="1800" b="1" dirty="0">
                          <a:hlinkClick r:id="rId6"/>
                        </a:rPr>
                        <a:t>https://talented.special.tyc.edu.tw/</a:t>
                      </a:r>
                      <a:r>
                        <a:rPr lang="en-US" altLang="zh-TW" sz="1800" b="1" dirty="0"/>
                        <a:t>)</a:t>
                      </a:r>
                      <a:r>
                        <a:rPr lang="zh-TW" altLang="en-US" sz="1800" b="1" dirty="0"/>
                        <a:t>。</a:t>
                      </a:r>
                      <a:endParaRPr lang="en-US" altLang="zh-TW" sz="1800" b="1" u="none" kern="1200" dirty="0">
                        <a:solidFill>
                          <a:schemeClr val="accent4">
                            <a:lumMod val="50000"/>
                          </a:schemeClr>
                        </a:solidFill>
                        <a:latin typeface="微軟正黑體" panose="020B0604030504040204" pitchFamily="34" charset="-12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100" b="1" u="sng"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4206532818"/>
                  </a:ext>
                </a:extLst>
              </a:tr>
            </a:tbl>
          </a:graphicData>
        </a:graphic>
      </p:graphicFrame>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18</a:t>
            </a:fld>
            <a:endParaRPr lang="zh-TW" altLang="en-US" noProof="0" dirty="0"/>
          </a:p>
        </p:txBody>
      </p:sp>
      <p:sp>
        <p:nvSpPr>
          <p:cNvPr id="16" name="標題 1"/>
          <p:cNvSpPr txBox="1">
            <a:spLocks/>
          </p:cNvSpPr>
          <p:nvPr/>
        </p:nvSpPr>
        <p:spPr>
          <a:xfrm>
            <a:off x="2445969" y="330806"/>
            <a:ext cx="7104828" cy="624893"/>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dist"/>
            <a:r>
              <a:rPr lang="zh-TW" altLang="en-US" sz="3600" b="1">
                <a:solidFill>
                  <a:srgbClr val="002060"/>
                </a:solidFill>
                <a:latin typeface="+mj-ea"/>
                <a:ea typeface="+mj-ea"/>
              </a:rPr>
              <a:t>學術性向資優鑑定重要日程</a:t>
            </a:r>
            <a:endParaRPr lang="zh-TW" altLang="en-US" sz="3600" b="1" dirty="0">
              <a:solidFill>
                <a:srgbClr val="002060"/>
              </a:solidFill>
              <a:latin typeface="+mj-ea"/>
              <a:ea typeface="+mj-ea"/>
            </a:endParaRPr>
          </a:p>
        </p:txBody>
      </p:sp>
    </p:spTree>
    <p:extLst>
      <p:ext uri="{BB962C8B-B14F-4D97-AF65-F5344CB8AC3E}">
        <p14:creationId xmlns:p14="http://schemas.microsoft.com/office/powerpoint/2010/main" val="39475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sz="quarter" idx="1"/>
            <p:extLst>
              <p:ext uri="{D42A27DB-BD31-4B8C-83A1-F6EECF244321}">
                <p14:modId xmlns:p14="http://schemas.microsoft.com/office/powerpoint/2010/main" val="3088681783"/>
              </p:ext>
            </p:extLst>
          </p:nvPr>
        </p:nvGraphicFramePr>
        <p:xfrm>
          <a:off x="333772" y="1062257"/>
          <a:ext cx="11521280" cy="5466163"/>
        </p:xfrm>
        <a:graphic>
          <a:graphicData uri="http://schemas.openxmlformats.org/drawingml/2006/table">
            <a:tbl>
              <a:tblPr firstRow="1" bandRow="1">
                <a:tableStyleId>{21E4AEA4-8DFA-4A89-87EB-49C32662AFE0}</a:tableStyleId>
              </a:tblPr>
              <a:tblGrid>
                <a:gridCol w="2309479">
                  <a:extLst>
                    <a:ext uri="{9D8B030D-6E8A-4147-A177-3AD203B41FA5}">
                      <a16:colId xmlns:a16="http://schemas.microsoft.com/office/drawing/2014/main" val="20000"/>
                    </a:ext>
                  </a:extLst>
                </a:gridCol>
                <a:gridCol w="1835285">
                  <a:extLst>
                    <a:ext uri="{9D8B030D-6E8A-4147-A177-3AD203B41FA5}">
                      <a16:colId xmlns:a16="http://schemas.microsoft.com/office/drawing/2014/main" val="20001"/>
                    </a:ext>
                  </a:extLst>
                </a:gridCol>
                <a:gridCol w="7376516">
                  <a:extLst>
                    <a:ext uri="{9D8B030D-6E8A-4147-A177-3AD203B41FA5}">
                      <a16:colId xmlns:a16="http://schemas.microsoft.com/office/drawing/2014/main" val="20002"/>
                    </a:ext>
                  </a:extLst>
                </a:gridCol>
              </a:tblGrid>
              <a:tr h="551194">
                <a:tc>
                  <a:txBody>
                    <a:bodyPr/>
                    <a:lstStyle/>
                    <a:p>
                      <a:pPr algn="ctr"/>
                      <a:r>
                        <a:rPr lang="zh-TW" altLang="en-US" sz="2100" b="1"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100" b="1"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2100" b="1"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10000"/>
                  </a:ext>
                </a:extLst>
              </a:tr>
              <a:tr h="821148">
                <a:tc rowSpan="2">
                  <a:txBody>
                    <a:bodyPr/>
                    <a:lstStyle/>
                    <a:p>
                      <a:pPr algn="ctr">
                        <a:lnSpc>
                          <a:spcPts val="3000"/>
                        </a:lnSpc>
                      </a:pPr>
                      <a:r>
                        <a:rPr lang="zh-TW" altLang="en-US" sz="2100" b="1" dirty="0">
                          <a:solidFill>
                            <a:srgbClr val="002060"/>
                          </a:solidFill>
                          <a:latin typeface="微軟正黑體" panose="020B0604030504040204" pitchFamily="34" charset="-120"/>
                          <a:ea typeface="微軟正黑體" panose="020B0604030504040204" pitchFamily="34" charset="-120"/>
                        </a:rPr>
                        <a:t>複選測驗日期</a:t>
                      </a:r>
                    </a:p>
                  </a:txBody>
                  <a:tcPr marL="68580" marR="68580" marT="34290" marB="3429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i="0" dirty="0">
                          <a:solidFill>
                            <a:srgbClr val="002060"/>
                          </a:solidFill>
                          <a:latin typeface="微軟正黑體" panose="020B0604030504040204" pitchFamily="34" charset="-120"/>
                          <a:ea typeface="微軟正黑體" panose="020B0604030504040204" pitchFamily="34" charset="-120"/>
                        </a:rPr>
                        <a:t>114/4/26(</a:t>
                      </a:r>
                      <a:r>
                        <a:rPr lang="zh-TW" altLang="en-US" sz="1800" b="1" i="0" dirty="0">
                          <a:solidFill>
                            <a:srgbClr val="002060"/>
                          </a:solidFill>
                          <a:latin typeface="微軟正黑體" panose="020B0604030504040204" pitchFamily="34" charset="-120"/>
                          <a:ea typeface="微軟正黑體" panose="020B0604030504040204" pitchFamily="34" charset="-120"/>
                        </a:rPr>
                        <a:t>六</a:t>
                      </a:r>
                      <a:r>
                        <a:rPr lang="en-US" altLang="zh-TW" sz="1800" b="1" i="0" dirty="0">
                          <a:solidFill>
                            <a:srgbClr val="002060"/>
                          </a:solidFill>
                          <a:latin typeface="微軟正黑體" panose="020B0604030504040204" pitchFamily="34" charset="-120"/>
                          <a:ea typeface="微軟正黑體" panose="020B0604030504040204" pitchFamily="34" charset="-120"/>
                        </a:rPr>
                        <a:t>)</a:t>
                      </a:r>
                      <a:endParaRPr lang="zh-TW" altLang="en-US" sz="1800" b="1"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2060"/>
                          </a:solidFill>
                          <a:latin typeface="微軟正黑體" panose="020B0604030504040204" pitchFamily="34" charset="-120"/>
                          <a:ea typeface="微軟正黑體" panose="020B0604030504040204" pitchFamily="34" charset="-120"/>
                        </a:rPr>
                        <a:t>數理類</a:t>
                      </a:r>
                      <a:r>
                        <a:rPr lang="zh-TW" altLang="en-US" sz="2000" b="1" dirty="0">
                          <a:solidFill>
                            <a:schemeClr val="accent6">
                              <a:lumMod val="50000"/>
                            </a:schemeClr>
                          </a:solidFill>
                          <a:latin typeface="微軟正黑體" panose="020B0604030504040204" pitchFamily="34" charset="-120"/>
                          <a:ea typeface="+mn-ea"/>
                        </a:rPr>
                        <a:t>資優</a:t>
                      </a:r>
                      <a:r>
                        <a:rPr lang="en-US" altLang="zh-TW" sz="2000" b="1" dirty="0">
                          <a:solidFill>
                            <a:srgbClr val="002060"/>
                          </a:solidFill>
                          <a:latin typeface="微軟正黑體" panose="020B0604030504040204" pitchFamily="34" charset="-120"/>
                          <a:ea typeface="微軟正黑體" panose="020B0604030504040204" pitchFamily="34" charset="-120"/>
                        </a:rPr>
                        <a:t>:</a:t>
                      </a:r>
                      <a:r>
                        <a:rPr lang="zh-TW" altLang="en-US" sz="2000" b="1" dirty="0">
                          <a:solidFill>
                            <a:srgbClr val="002060"/>
                          </a:solidFill>
                          <a:latin typeface="微軟正黑體" panose="020B0604030504040204" pitchFamily="34" charset="-120"/>
                          <a:ea typeface="微軟正黑體" panose="020B0604030504040204" pitchFamily="34" charset="-120"/>
                        </a:rPr>
                        <a:t> 數學</a:t>
                      </a:r>
                      <a:r>
                        <a:rPr lang="zh-TW" altLang="en-US" sz="2000" b="1" i="0" dirty="0">
                          <a:solidFill>
                            <a:srgbClr val="002060"/>
                          </a:solidFill>
                          <a:latin typeface="微軟正黑體" panose="020B0604030504040204" pitchFamily="34" charset="-120"/>
                          <a:ea typeface="微軟正黑體" panose="020B0604030504040204" pitchFamily="34" charset="-120"/>
                        </a:rPr>
                        <a:t>實作評量、自然實作評量</a:t>
                      </a:r>
                      <a:endParaRPr lang="en-US" altLang="zh-TW" sz="2000" b="1" i="0" dirty="0">
                        <a:solidFill>
                          <a:srgbClr val="00206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i="0" dirty="0">
                          <a:solidFill>
                            <a:srgbClr val="002060"/>
                          </a:solidFill>
                          <a:latin typeface="微軟正黑體" panose="020B0604030504040204" pitchFamily="34" charset="-120"/>
                          <a:ea typeface="+mn-ea"/>
                        </a:rPr>
                        <a:t>自然科學</a:t>
                      </a:r>
                      <a:r>
                        <a:rPr lang="zh-TW" altLang="en-US" sz="2000" b="1" dirty="0">
                          <a:solidFill>
                            <a:schemeClr val="accent6">
                              <a:lumMod val="50000"/>
                            </a:schemeClr>
                          </a:solidFill>
                          <a:latin typeface="微軟正黑體" panose="020B0604030504040204" pitchFamily="34" charset="-120"/>
                          <a:ea typeface="+mn-ea"/>
                        </a:rPr>
                        <a:t>資優</a:t>
                      </a:r>
                      <a:r>
                        <a:rPr lang="en-US" altLang="zh-TW" sz="2000" b="1" i="0" dirty="0">
                          <a:solidFill>
                            <a:srgbClr val="002060"/>
                          </a:solidFill>
                          <a:latin typeface="微軟正黑體" panose="020B0604030504040204" pitchFamily="34" charset="-120"/>
                          <a:ea typeface="+mn-ea"/>
                        </a:rPr>
                        <a:t>:</a:t>
                      </a:r>
                      <a:r>
                        <a:rPr lang="zh-TW" altLang="en-US" sz="2000" b="1" i="0" dirty="0">
                          <a:solidFill>
                            <a:srgbClr val="002060"/>
                          </a:solidFill>
                          <a:latin typeface="微軟正黑體" panose="020B0604030504040204" pitchFamily="34" charset="-120"/>
                          <a:ea typeface="+mn-ea"/>
                        </a:rPr>
                        <a:t> 自然實作評量</a:t>
                      </a:r>
                      <a:endParaRPr lang="zh-TW" altLang="en-US" sz="2000" b="1" i="0"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3"/>
                  </a:ext>
                </a:extLst>
              </a:tr>
              <a:tr h="508737">
                <a:tc vMerge="1">
                  <a:txBody>
                    <a:bodyPr/>
                    <a:lstStyle/>
                    <a:p>
                      <a:pPr algn="ctr"/>
                      <a:endParaRPr lang="zh-TW" alt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a:solidFill>
                            <a:srgbClr val="7030A0"/>
                          </a:solidFill>
                          <a:latin typeface="微軟正黑體" panose="020B0604030504040204" pitchFamily="34" charset="-120"/>
                          <a:ea typeface="微軟正黑體" panose="020B0604030504040204" pitchFamily="34" charset="-120"/>
                        </a:rPr>
                        <a:t>114/4/27(</a:t>
                      </a:r>
                      <a:r>
                        <a:rPr lang="zh-TW" altLang="en-US" sz="1800" b="1" dirty="0">
                          <a:solidFill>
                            <a:srgbClr val="7030A0"/>
                          </a:solidFill>
                          <a:latin typeface="微軟正黑體" panose="020B0604030504040204" pitchFamily="34" charset="-120"/>
                          <a:ea typeface="微軟正黑體" panose="020B0604030504040204" pitchFamily="34" charset="-120"/>
                        </a:rPr>
                        <a:t>日</a:t>
                      </a:r>
                      <a:r>
                        <a:rPr lang="en-US" altLang="zh-TW" sz="1800" b="1" dirty="0">
                          <a:solidFill>
                            <a:srgbClr val="7030A0"/>
                          </a:solidFill>
                          <a:latin typeface="微軟正黑體" panose="020B0604030504040204" pitchFamily="34" charset="-120"/>
                          <a:ea typeface="微軟正黑體" panose="020B0604030504040204" pitchFamily="34" charset="-120"/>
                        </a:rPr>
                        <a:t>)</a:t>
                      </a:r>
                      <a:endParaRPr lang="zh-TW" altLang="en-US" sz="1800" b="1" dirty="0">
                        <a:solidFill>
                          <a:srgbClr val="7030A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i="0" dirty="0">
                          <a:solidFill>
                            <a:srgbClr val="7030A0"/>
                          </a:solidFill>
                          <a:latin typeface="微軟正黑體" panose="020B0604030504040204" pitchFamily="34" charset="-120"/>
                          <a:ea typeface="微軟正黑體" panose="020B0604030504040204" pitchFamily="34" charset="-120"/>
                        </a:rPr>
                        <a:t>英語</a:t>
                      </a:r>
                      <a:r>
                        <a:rPr lang="zh-TW" altLang="en-US" sz="2000" b="1" dirty="0">
                          <a:solidFill>
                            <a:schemeClr val="accent6">
                              <a:lumMod val="50000"/>
                            </a:schemeClr>
                          </a:solidFill>
                          <a:latin typeface="微軟正黑體" panose="020B0604030504040204" pitchFamily="34" charset="-120"/>
                          <a:ea typeface="+mn-ea"/>
                        </a:rPr>
                        <a:t>資優</a:t>
                      </a:r>
                      <a:r>
                        <a:rPr lang="en-US" altLang="zh-TW" sz="2000" b="1" i="0" dirty="0">
                          <a:solidFill>
                            <a:srgbClr val="7030A0"/>
                          </a:solidFill>
                          <a:latin typeface="微軟正黑體" panose="020B0604030504040204" pitchFamily="34" charset="-120"/>
                          <a:ea typeface="微軟正黑體" panose="020B0604030504040204" pitchFamily="34" charset="-120"/>
                        </a:rPr>
                        <a:t>:</a:t>
                      </a:r>
                      <a:r>
                        <a:rPr lang="zh-TW" altLang="en-US" sz="2000" b="1" i="0" dirty="0">
                          <a:solidFill>
                            <a:srgbClr val="7030A0"/>
                          </a:solidFill>
                          <a:latin typeface="微軟正黑體" panose="020B0604030504040204" pitchFamily="34" charset="-120"/>
                          <a:ea typeface="微軟正黑體" panose="020B0604030504040204" pitchFamily="34" charset="-120"/>
                        </a:rPr>
                        <a:t> 英語實作評量</a:t>
                      </a: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4"/>
                  </a:ext>
                </a:extLst>
              </a:tr>
              <a:tr h="1565784">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b="1" dirty="0">
                          <a:solidFill>
                            <a:srgbClr val="162824"/>
                          </a:solidFill>
                          <a:latin typeface="微軟正黑體" panose="020B0604030504040204" pitchFamily="34" charset="-120"/>
                          <a:ea typeface="微軟正黑體" panose="020B0604030504040204" pitchFamily="34" charset="-120"/>
                        </a:rPr>
                        <a:t>複選鑑定結果</a:t>
                      </a:r>
                      <a:endParaRPr lang="en-US" altLang="zh-TW" sz="2100" b="1" dirty="0">
                        <a:solidFill>
                          <a:srgbClr val="162824"/>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b="1" dirty="0">
                          <a:solidFill>
                            <a:srgbClr val="162824"/>
                          </a:solidFill>
                          <a:latin typeface="微軟正黑體" panose="020B0604030504040204" pitchFamily="34" charset="-120"/>
                          <a:ea typeface="微軟正黑體" panose="020B0604030504040204" pitchFamily="34" charset="-120"/>
                        </a:rPr>
                        <a:t>公告</a:t>
                      </a:r>
                    </a:p>
                  </a:txBody>
                  <a:tcPr marL="68580" marR="68580" marT="34290" marB="34290" anchor="ctr"/>
                </a:tc>
                <a:tc>
                  <a:txBody>
                    <a:bodyPr/>
                    <a:lstStyle/>
                    <a:p>
                      <a:pPr algn="ctr"/>
                      <a:r>
                        <a:rPr lang="en-US" altLang="zh-TW" sz="1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114/5/15(</a:t>
                      </a:r>
                      <a:r>
                        <a:rPr lang="zh-TW" altLang="en-US" sz="1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en-US" altLang="zh-TW" sz="1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algn="ctr"/>
                      <a:r>
                        <a:rPr lang="en-US" altLang="zh-TW" sz="1800" b="1" kern="1200" dirty="0">
                          <a:solidFill>
                            <a:schemeClr val="dk1"/>
                          </a:solidFill>
                          <a:effectLst/>
                          <a:latin typeface="+mn-lt"/>
                          <a:ea typeface="+mn-ea"/>
                          <a:cs typeface="+mn-cs"/>
                        </a:rPr>
                        <a:t>17</a:t>
                      </a:r>
                      <a:r>
                        <a:rPr lang="zh-TW" altLang="zh-TW" sz="1800" b="1" kern="1200" dirty="0">
                          <a:solidFill>
                            <a:schemeClr val="dk1"/>
                          </a:solidFill>
                          <a:effectLst/>
                          <a:latin typeface="+mn-lt"/>
                          <a:ea typeface="+mn-ea"/>
                          <a:cs typeface="+mn-cs"/>
                        </a:rPr>
                        <a:t>：</a:t>
                      </a:r>
                      <a:r>
                        <a:rPr lang="en-US" altLang="zh-TW" sz="1800" b="1" kern="1200" dirty="0">
                          <a:solidFill>
                            <a:schemeClr val="dk1"/>
                          </a:solidFill>
                          <a:effectLst/>
                          <a:latin typeface="+mn-lt"/>
                          <a:ea typeface="+mn-ea"/>
                          <a:cs typeface="+mn-cs"/>
                        </a:rPr>
                        <a:t>00</a:t>
                      </a:r>
                      <a:endParaRPr lang="zh-TW" altLang="en-US" sz="1800" b="1" dirty="0">
                        <a:solidFill>
                          <a:schemeClr val="accent4">
                            <a:lumMod val="50000"/>
                          </a:schemeClr>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r>
                        <a:rPr lang="zh-TW" altLang="zh-TW" sz="1600" b="1" kern="1200" dirty="0">
                          <a:solidFill>
                            <a:srgbClr val="002060"/>
                          </a:solidFill>
                          <a:effectLst/>
                          <a:latin typeface="+mn-lt"/>
                          <a:ea typeface="+mn-ea"/>
                          <a:cs typeface="+mn-cs"/>
                        </a:rPr>
                        <a:t>當日</a:t>
                      </a:r>
                      <a:r>
                        <a:rPr lang="en-US" altLang="zh-TW" sz="1600" b="1" kern="1200" dirty="0">
                          <a:solidFill>
                            <a:srgbClr val="002060"/>
                          </a:solidFill>
                          <a:effectLst/>
                          <a:latin typeface="+mn-lt"/>
                          <a:ea typeface="+mn-ea"/>
                          <a:cs typeface="+mn-cs"/>
                        </a:rPr>
                        <a:t>17</a:t>
                      </a:r>
                      <a:r>
                        <a:rPr lang="zh-TW" altLang="zh-TW" sz="1600" b="1" kern="1200" dirty="0">
                          <a:solidFill>
                            <a:srgbClr val="002060"/>
                          </a:solidFill>
                          <a:effectLst/>
                          <a:latin typeface="+mn-lt"/>
                          <a:ea typeface="+mn-ea"/>
                          <a:cs typeface="+mn-cs"/>
                        </a:rPr>
                        <a:t>：</a:t>
                      </a:r>
                      <a:r>
                        <a:rPr lang="en-US" altLang="zh-TW" sz="1600" b="1" kern="1200" dirty="0">
                          <a:solidFill>
                            <a:srgbClr val="002060"/>
                          </a:solidFill>
                          <a:effectLst/>
                          <a:latin typeface="+mn-lt"/>
                          <a:ea typeface="+mn-ea"/>
                          <a:cs typeface="+mn-cs"/>
                        </a:rPr>
                        <a:t>00</a:t>
                      </a:r>
                      <a:r>
                        <a:rPr lang="zh-TW" altLang="zh-TW" sz="1600" b="1" kern="1200" dirty="0">
                          <a:solidFill>
                            <a:srgbClr val="002060"/>
                          </a:solidFill>
                          <a:effectLst/>
                          <a:latin typeface="+mn-lt"/>
                          <a:ea typeface="+mn-ea"/>
                          <a:cs typeface="+mn-cs"/>
                        </a:rPr>
                        <a:t>公告鑑定結果於以下網頁，並開放系統查詢及下載鑑定結果通知書，請考生自行登錄</a:t>
                      </a:r>
                      <a:r>
                        <a:rPr lang="zh-TW" altLang="en-US" sz="1600" b="1" kern="1200" dirty="0">
                          <a:solidFill>
                            <a:srgbClr val="002060"/>
                          </a:solidFill>
                          <a:effectLst/>
                          <a:latin typeface="+mn-lt"/>
                          <a:ea typeface="+mn-ea"/>
                          <a:cs typeface="+mn-cs"/>
                        </a:rPr>
                        <a:t>。</a:t>
                      </a:r>
                      <a:endParaRPr lang="en-US" altLang="zh-TW" sz="1600" b="1" kern="1200" dirty="0">
                        <a:solidFill>
                          <a:srgbClr val="002060"/>
                        </a:solidFill>
                        <a:effectLst/>
                        <a:latin typeface="+mn-lt"/>
                        <a:ea typeface="+mn-ea"/>
                        <a:cs typeface="+mn-cs"/>
                      </a:endParaRPr>
                    </a:p>
                    <a:p>
                      <a:r>
                        <a:rPr lang="zh-TW" altLang="en-US" sz="1600" b="1" kern="1200" dirty="0">
                          <a:solidFill>
                            <a:srgbClr val="002060"/>
                          </a:solidFill>
                          <a:effectLst/>
                          <a:latin typeface="+mn-lt"/>
                          <a:ea typeface="+mn-ea"/>
                          <a:cs typeface="+mn-cs"/>
                        </a:rPr>
                        <a:t>公告於</a:t>
                      </a:r>
                      <a:r>
                        <a:rPr lang="zh-TW" altLang="zh-TW" sz="1600" b="1" kern="1200" dirty="0">
                          <a:solidFill>
                            <a:srgbClr val="002060"/>
                          </a:solidFill>
                          <a:effectLst/>
                          <a:latin typeface="+mn-lt"/>
                          <a:ea typeface="+mn-ea"/>
                          <a:cs typeface="+mn-cs"/>
                        </a:rPr>
                        <a:t>桃園市政府教育局</a:t>
                      </a:r>
                      <a:r>
                        <a:rPr lang="zh-TW" altLang="en-US" sz="1600" b="1" kern="1200" dirty="0">
                          <a:solidFill>
                            <a:srgbClr val="002060"/>
                          </a:solidFill>
                          <a:effectLst/>
                          <a:latin typeface="+mn-lt"/>
                          <a:ea typeface="+mn-ea"/>
                          <a:cs typeface="+mn-cs"/>
                        </a:rPr>
                        <a:t>、</a:t>
                      </a:r>
                      <a:r>
                        <a:rPr lang="zh-TW" altLang="zh-TW" sz="1600" b="1" kern="1200" dirty="0">
                          <a:solidFill>
                            <a:srgbClr val="002060"/>
                          </a:solidFill>
                          <a:effectLst/>
                          <a:latin typeface="+mn-lt"/>
                          <a:ea typeface="+mn-ea"/>
                          <a:cs typeface="+mn-cs"/>
                        </a:rPr>
                        <a:t>桃園市資賦優異學生鑑定報名系統 </a:t>
                      </a:r>
                      <a:r>
                        <a:rPr lang="zh-TW" altLang="en-US" sz="1600" b="1" kern="1200" dirty="0">
                          <a:solidFill>
                            <a:srgbClr val="002060"/>
                          </a:solidFill>
                          <a:effectLst/>
                          <a:latin typeface="+mn-lt"/>
                          <a:ea typeface="+mn-ea"/>
                          <a:cs typeface="+mn-cs"/>
                        </a:rPr>
                        <a:t>、</a:t>
                      </a:r>
                      <a:r>
                        <a:rPr lang="zh-TW" altLang="zh-TW" sz="1600" b="1" kern="1200" dirty="0">
                          <a:solidFill>
                            <a:srgbClr val="002060"/>
                          </a:solidFill>
                          <a:effectLst/>
                          <a:latin typeface="+mn-lt"/>
                          <a:ea typeface="+mn-ea"/>
                          <a:cs typeface="+mn-cs"/>
                        </a:rPr>
                        <a:t>承辦</a:t>
                      </a:r>
                      <a:r>
                        <a:rPr lang="zh-TW" altLang="en-US" sz="1600" b="1" kern="1200" dirty="0">
                          <a:solidFill>
                            <a:srgbClr val="002060"/>
                          </a:solidFill>
                          <a:effectLst/>
                          <a:latin typeface="+mn-lt"/>
                          <a:ea typeface="+mn-ea"/>
                          <a:cs typeface="+mn-cs"/>
                        </a:rPr>
                        <a:t>南崁</a:t>
                      </a:r>
                      <a:r>
                        <a:rPr lang="zh-TW" altLang="zh-TW" sz="1600" b="1" kern="1200" dirty="0">
                          <a:solidFill>
                            <a:srgbClr val="002060"/>
                          </a:solidFill>
                          <a:effectLst/>
                          <a:latin typeface="+mn-lt"/>
                          <a:ea typeface="+mn-ea"/>
                          <a:cs typeface="+mn-cs"/>
                        </a:rPr>
                        <a:t>國</a:t>
                      </a:r>
                      <a:r>
                        <a:rPr lang="zh-HK" altLang="zh-TW" sz="1600" b="1" kern="1200" dirty="0">
                          <a:solidFill>
                            <a:srgbClr val="002060"/>
                          </a:solidFill>
                          <a:effectLst/>
                          <a:latin typeface="+mn-lt"/>
                          <a:ea typeface="+mn-ea"/>
                          <a:cs typeface="+mn-cs"/>
                        </a:rPr>
                        <a:t>中</a:t>
                      </a:r>
                      <a:r>
                        <a:rPr lang="zh-TW" altLang="en-US" sz="1600" b="1" kern="1200" dirty="0">
                          <a:solidFill>
                            <a:srgbClr val="002060"/>
                          </a:solidFill>
                          <a:effectLst/>
                          <a:latin typeface="+mn-lt"/>
                          <a:ea typeface="+mn-ea"/>
                          <a:cs typeface="+mn-cs"/>
                        </a:rPr>
                        <a:t>、桃園</a:t>
                      </a:r>
                      <a:r>
                        <a:rPr lang="zh-TW" altLang="zh-TW" sz="1600" b="1" kern="1200" dirty="0">
                          <a:solidFill>
                            <a:srgbClr val="002060"/>
                          </a:solidFill>
                          <a:effectLst/>
                          <a:latin typeface="+mn-lt"/>
                          <a:ea typeface="+mn-ea"/>
                          <a:cs typeface="+mn-cs"/>
                        </a:rPr>
                        <a:t>國中</a:t>
                      </a:r>
                      <a:r>
                        <a:rPr lang="zh-TW" altLang="en-US" sz="1600" b="1" kern="1200" dirty="0">
                          <a:solidFill>
                            <a:srgbClr val="002060"/>
                          </a:solidFill>
                          <a:effectLst/>
                          <a:latin typeface="+mn-lt"/>
                          <a:ea typeface="+mn-ea"/>
                          <a:cs typeface="+mn-cs"/>
                        </a:rPr>
                        <a:t>、</a:t>
                      </a:r>
                      <a:r>
                        <a:rPr lang="zh-TW" altLang="zh-TW" sz="1600" b="1" kern="1200" dirty="0">
                          <a:solidFill>
                            <a:srgbClr val="002060"/>
                          </a:solidFill>
                          <a:effectLst/>
                          <a:latin typeface="+mn-lt"/>
                          <a:ea typeface="+mn-ea"/>
                          <a:cs typeface="+mn-cs"/>
                        </a:rPr>
                        <a:t>桃園市資優教育資源中心網頁</a:t>
                      </a:r>
                      <a:r>
                        <a:rPr lang="zh-TW" altLang="en-US" sz="1600" b="1" kern="1200" dirty="0">
                          <a:solidFill>
                            <a:srgbClr val="002060"/>
                          </a:solidFill>
                          <a:effectLst/>
                          <a:latin typeface="+mn-lt"/>
                          <a:ea typeface="+mn-ea"/>
                          <a:cs typeface="+mn-cs"/>
                        </a:rPr>
                        <a:t>。</a:t>
                      </a:r>
                      <a:endParaRPr lang="zh-TW" altLang="en-US" sz="1600" b="1" u="none" dirty="0">
                        <a:solidFill>
                          <a:srgbClr val="002060"/>
                        </a:solidFill>
                        <a:latin typeface="微軟正黑體" panose="020B0604030504040204" pitchFamily="34" charset="-120"/>
                        <a:ea typeface="+mn-ea"/>
                      </a:endParaRPr>
                    </a:p>
                  </a:txBody>
                  <a:tcPr marL="68580" marR="68580" marT="34290" marB="34290" anchor="ctr"/>
                </a:tc>
                <a:extLst>
                  <a:ext uri="{0D108BD9-81ED-4DB2-BD59-A6C34878D82A}">
                    <a16:rowId xmlns:a16="http://schemas.microsoft.com/office/drawing/2014/main" val="10005"/>
                  </a:ext>
                </a:extLst>
              </a:tr>
              <a:tr h="1854503">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2100" b="1" dirty="0">
                          <a:solidFill>
                            <a:srgbClr val="162824"/>
                          </a:solidFill>
                          <a:latin typeface="微軟正黑體" panose="020B0604030504040204" pitchFamily="34" charset="-120"/>
                          <a:ea typeface="微軟正黑體" panose="020B0604030504040204" pitchFamily="34" charset="-120"/>
                        </a:rPr>
                        <a:t>安置與輔導</a:t>
                      </a:r>
                    </a:p>
                  </a:txBody>
                  <a:tcPr marL="68580" marR="68580" marT="34290" marB="34290" anchor="ctr"/>
                </a:tc>
                <a:tc>
                  <a:txBody>
                    <a:bodyPr/>
                    <a:lstStyle/>
                    <a:p>
                      <a:pPr algn="ctr"/>
                      <a:r>
                        <a:rPr lang="en-US" altLang="zh-TW" sz="1800" b="1" dirty="0">
                          <a:solidFill>
                            <a:srgbClr val="162824"/>
                          </a:solidFill>
                          <a:latin typeface="微軟正黑體" panose="020B0604030504040204" pitchFamily="34" charset="-120"/>
                          <a:ea typeface="微軟正黑體" panose="020B0604030504040204" pitchFamily="34" charset="-120"/>
                        </a:rPr>
                        <a:t>114</a:t>
                      </a:r>
                      <a:r>
                        <a:rPr lang="zh-TW" altLang="en-US" sz="1800" b="1" dirty="0">
                          <a:solidFill>
                            <a:srgbClr val="162824"/>
                          </a:solidFill>
                          <a:latin typeface="微軟正黑體" panose="020B0604030504040204" pitchFamily="34" charset="-120"/>
                          <a:ea typeface="微軟正黑體" panose="020B0604030504040204" pitchFamily="34" charset="-120"/>
                        </a:rPr>
                        <a:t>學年度</a:t>
                      </a:r>
                    </a:p>
                  </a:txBody>
                  <a:tcPr marL="68580" marR="68580" marT="34290" marB="34290" anchor="ct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zh-TW" sz="1600" b="1" kern="1200" dirty="0">
                          <a:solidFill>
                            <a:srgbClr val="002060"/>
                          </a:solidFill>
                          <a:effectLst/>
                          <a:latin typeface="+mn-lt"/>
                          <a:ea typeface="+mn-ea"/>
                          <a:cs typeface="+mn-cs"/>
                        </a:rPr>
                        <a:t>1.</a:t>
                      </a:r>
                      <a:r>
                        <a:rPr lang="zh-TW" altLang="en-US" sz="1600" b="1" kern="1200" dirty="0">
                          <a:solidFill>
                            <a:srgbClr val="002060"/>
                          </a:solidFill>
                          <a:effectLst/>
                          <a:latin typeface="+mn-lt"/>
                          <a:ea typeface="+mn-ea"/>
                          <a:cs typeface="+mn-cs"/>
                        </a:rPr>
                        <a:t>通過鑑定之學生選擇就讀公立國民中學普通班者</a:t>
                      </a:r>
                      <a:r>
                        <a:rPr lang="en-US" altLang="zh-TW" sz="1600" b="1" kern="1200" dirty="0">
                          <a:solidFill>
                            <a:srgbClr val="002060"/>
                          </a:solidFill>
                          <a:effectLst/>
                          <a:latin typeface="+mn-lt"/>
                          <a:ea typeface="+mn-ea"/>
                          <a:cs typeface="+mn-cs"/>
                        </a:rPr>
                        <a:t>,</a:t>
                      </a:r>
                      <a:r>
                        <a:rPr lang="zh-TW" altLang="en-US" sz="1600" b="1" kern="1200" dirty="0">
                          <a:solidFill>
                            <a:srgbClr val="002060"/>
                          </a:solidFill>
                          <a:effectLst/>
                          <a:latin typeface="+mn-lt"/>
                          <a:ea typeface="+mn-ea"/>
                          <a:cs typeface="+mn-cs"/>
                        </a:rPr>
                        <a:t>請於</a:t>
                      </a:r>
                      <a:r>
                        <a:rPr lang="en-US" altLang="zh-TW" sz="1600" b="1" kern="1200" dirty="0">
                          <a:solidFill>
                            <a:srgbClr val="FF0000"/>
                          </a:solidFill>
                          <a:effectLst/>
                          <a:latin typeface="+mn-lt"/>
                          <a:ea typeface="+mn-ea"/>
                          <a:cs typeface="+mn-cs"/>
                        </a:rPr>
                        <a:t>114</a:t>
                      </a:r>
                      <a:r>
                        <a:rPr lang="zh-TW" altLang="en-US" sz="1600" b="1" kern="1200" dirty="0">
                          <a:solidFill>
                            <a:srgbClr val="FF0000"/>
                          </a:solidFill>
                          <a:effectLst/>
                          <a:latin typeface="+mn-lt"/>
                          <a:ea typeface="+mn-ea"/>
                          <a:cs typeface="+mn-cs"/>
                        </a:rPr>
                        <a:t>年</a:t>
                      </a:r>
                      <a:r>
                        <a:rPr lang="en-US" altLang="zh-TW" sz="1600" b="1" kern="1200" dirty="0">
                          <a:solidFill>
                            <a:srgbClr val="FF0000"/>
                          </a:solidFill>
                          <a:effectLst/>
                          <a:latin typeface="+mn-lt"/>
                          <a:ea typeface="+mn-ea"/>
                          <a:cs typeface="+mn-cs"/>
                        </a:rPr>
                        <a:t>6</a:t>
                      </a:r>
                      <a:r>
                        <a:rPr lang="zh-TW" altLang="en-US" sz="1600" b="1" kern="1200" dirty="0">
                          <a:solidFill>
                            <a:srgbClr val="FF0000"/>
                          </a:solidFill>
                          <a:effectLst/>
                          <a:latin typeface="+mn-lt"/>
                          <a:ea typeface="+mn-ea"/>
                          <a:cs typeface="+mn-cs"/>
                        </a:rPr>
                        <a:t>月</a:t>
                      </a:r>
                      <a:r>
                        <a:rPr lang="en-US" altLang="zh-TW" sz="1600" b="1" kern="1200" dirty="0">
                          <a:solidFill>
                            <a:srgbClr val="FF0000"/>
                          </a:solidFill>
                          <a:effectLst/>
                          <a:latin typeface="+mn-lt"/>
                          <a:ea typeface="+mn-ea"/>
                          <a:cs typeface="+mn-cs"/>
                        </a:rPr>
                        <a:t>13</a:t>
                      </a:r>
                      <a:r>
                        <a:rPr lang="zh-TW" altLang="en-US" sz="1600" b="1" kern="1200" dirty="0">
                          <a:solidFill>
                            <a:srgbClr val="FF0000"/>
                          </a:solidFill>
                          <a:effectLst/>
                          <a:latin typeface="+mn-lt"/>
                          <a:ea typeface="+mn-ea"/>
                          <a:cs typeface="+mn-cs"/>
                        </a:rPr>
                        <a:t>日</a:t>
                      </a:r>
                      <a:r>
                        <a:rPr lang="en-US" altLang="zh-TW" sz="1600" b="1" kern="1200" dirty="0">
                          <a:solidFill>
                            <a:srgbClr val="FF0000"/>
                          </a:solidFill>
                          <a:effectLst/>
                          <a:latin typeface="+mn-lt"/>
                          <a:ea typeface="+mn-ea"/>
                          <a:cs typeface="+mn-cs"/>
                        </a:rPr>
                        <a:t>(</a:t>
                      </a:r>
                      <a:r>
                        <a:rPr lang="zh-TW" altLang="en-US" sz="1600" b="1" kern="1200" dirty="0">
                          <a:solidFill>
                            <a:srgbClr val="FF0000"/>
                          </a:solidFill>
                          <a:effectLst/>
                          <a:latin typeface="+mn-lt"/>
                          <a:ea typeface="+mn-ea"/>
                          <a:cs typeface="+mn-cs"/>
                        </a:rPr>
                        <a:t>星期五</a:t>
                      </a:r>
                      <a:r>
                        <a:rPr lang="en-US" altLang="zh-TW" sz="1600" b="1" kern="1200" dirty="0">
                          <a:solidFill>
                            <a:srgbClr val="FF0000"/>
                          </a:solidFill>
                          <a:effectLst/>
                          <a:latin typeface="+mn-lt"/>
                          <a:ea typeface="+mn-ea"/>
                          <a:cs typeface="+mn-cs"/>
                        </a:rPr>
                        <a:t>)</a:t>
                      </a:r>
                      <a:r>
                        <a:rPr lang="zh-TW" altLang="en-US" sz="1600" b="1" kern="1200" dirty="0">
                          <a:solidFill>
                            <a:srgbClr val="FF0000"/>
                          </a:solidFill>
                          <a:effectLst/>
                          <a:latin typeface="+mn-lt"/>
                          <a:ea typeface="+mn-ea"/>
                          <a:cs typeface="+mn-cs"/>
                        </a:rPr>
                        <a:t>前</a:t>
                      </a:r>
                      <a:r>
                        <a:rPr lang="zh-TW" altLang="en-US" sz="1600" b="1" kern="1200" dirty="0">
                          <a:solidFill>
                            <a:srgbClr val="002060"/>
                          </a:solidFill>
                          <a:effectLst/>
                          <a:latin typeface="+mn-lt"/>
                          <a:ea typeface="+mn-ea"/>
                          <a:cs typeface="+mn-cs"/>
                        </a:rPr>
                        <a:t>繳驗鑑定結果通知書正本</a:t>
                      </a:r>
                      <a:r>
                        <a:rPr kumimoji="0" lang="zh-TW" altLang="en-US" sz="1600" b="1" i="0" u="none" strike="noStrike" kern="1200" cap="none" spc="0" normalizeH="0" baseline="0" noProof="0" dirty="0">
                          <a:ln>
                            <a:noFill/>
                          </a:ln>
                          <a:solidFill>
                            <a:srgbClr val="C00000"/>
                          </a:solidFill>
                          <a:effectLst/>
                          <a:uLnTx/>
                          <a:uFillTx/>
                          <a:latin typeface="微軟正黑體" pitchFamily="34" charset="-120"/>
                          <a:ea typeface="+mn-ea"/>
                          <a:cs typeface="+mn-cs"/>
                        </a:rPr>
                        <a:t>及最近三個月內設籍於桃園市之有效戶籍謄本</a:t>
                      </a:r>
                      <a:r>
                        <a:rPr lang="zh-TW" altLang="en-US" sz="1600" b="1" kern="1200" dirty="0">
                          <a:solidFill>
                            <a:srgbClr val="002060"/>
                          </a:solidFill>
                          <a:effectLst/>
                          <a:latin typeface="+mn-lt"/>
                          <a:ea typeface="+mn-ea"/>
                          <a:cs typeface="+mn-cs"/>
                        </a:rPr>
                        <a:t>予就讀學校</a:t>
                      </a:r>
                      <a:r>
                        <a:rPr lang="en-US" altLang="zh-TW" sz="1600" b="1" kern="1200" dirty="0">
                          <a:solidFill>
                            <a:srgbClr val="002060"/>
                          </a:solidFill>
                          <a:effectLst/>
                          <a:latin typeface="+mn-lt"/>
                          <a:ea typeface="+mn-ea"/>
                          <a:cs typeface="+mn-cs"/>
                        </a:rPr>
                        <a:t>,</a:t>
                      </a:r>
                      <a:r>
                        <a:rPr lang="zh-TW" altLang="en-US" sz="1600" b="1" kern="1200" dirty="0">
                          <a:solidFill>
                            <a:srgbClr val="002060"/>
                          </a:solidFill>
                          <a:effectLst/>
                          <a:latin typeface="+mn-lt"/>
                          <a:ea typeface="+mn-ea"/>
                          <a:cs typeface="+mn-cs"/>
                        </a:rPr>
                        <a:t>由學校依既有之資源給予該資賦優異類別</a:t>
                      </a:r>
                      <a:r>
                        <a:rPr lang="en-US" altLang="zh-TW" sz="1600" b="1" kern="1200" dirty="0">
                          <a:solidFill>
                            <a:srgbClr val="002060"/>
                          </a:solidFill>
                          <a:effectLst/>
                          <a:latin typeface="+mn-lt"/>
                          <a:ea typeface="+mn-ea"/>
                          <a:cs typeface="+mn-cs"/>
                        </a:rPr>
                        <a:t>(</a:t>
                      </a:r>
                      <a:r>
                        <a:rPr lang="zh-TW" altLang="en-US" sz="1600" b="1" kern="1200" dirty="0">
                          <a:solidFill>
                            <a:srgbClr val="002060"/>
                          </a:solidFill>
                          <a:effectLst/>
                          <a:latin typeface="+mn-lt"/>
                          <a:ea typeface="+mn-ea"/>
                          <a:cs typeface="+mn-cs"/>
                        </a:rPr>
                        <a:t>數理暨自然科學或英語</a:t>
                      </a:r>
                      <a:r>
                        <a:rPr lang="en-US" altLang="zh-TW" sz="1600" b="1" kern="1200" dirty="0">
                          <a:solidFill>
                            <a:srgbClr val="002060"/>
                          </a:solidFill>
                          <a:effectLst/>
                          <a:latin typeface="+mn-lt"/>
                          <a:ea typeface="+mn-ea"/>
                          <a:cs typeface="+mn-cs"/>
                        </a:rPr>
                        <a:t>)</a:t>
                      </a:r>
                      <a:r>
                        <a:rPr lang="zh-TW" altLang="en-US" sz="1600" b="1" kern="1200" dirty="0">
                          <a:solidFill>
                            <a:srgbClr val="002060"/>
                          </a:solidFill>
                          <a:effectLst/>
                          <a:latin typeface="+mn-lt"/>
                          <a:ea typeface="+mn-ea"/>
                          <a:cs typeface="+mn-cs"/>
                        </a:rPr>
                        <a:t>資優資源班或資優教育方案等之特殊教育服務。通過鑑定學 生倘因故轉入學</a:t>
                      </a:r>
                      <a:r>
                        <a:rPr lang="en-US" altLang="zh-TW" sz="1600" b="1" kern="1200" dirty="0">
                          <a:solidFill>
                            <a:srgbClr val="002060"/>
                          </a:solidFill>
                          <a:effectLst/>
                          <a:latin typeface="+mn-lt"/>
                          <a:ea typeface="+mn-ea"/>
                          <a:cs typeface="+mn-cs"/>
                        </a:rPr>
                        <a:t>,</a:t>
                      </a:r>
                      <a:r>
                        <a:rPr lang="zh-TW" altLang="en-US" sz="1600" b="1" kern="1200" dirty="0">
                          <a:solidFill>
                            <a:srgbClr val="002060"/>
                          </a:solidFill>
                          <a:effectLst/>
                          <a:latin typeface="+mn-lt"/>
                          <a:ea typeface="+mn-ea"/>
                          <a:cs typeface="+mn-cs"/>
                        </a:rPr>
                        <a:t>應提具鑑定結果通知書予轉入學校</a:t>
                      </a:r>
                      <a:r>
                        <a:rPr lang="en-US" altLang="zh-TW" sz="1600" b="1" kern="1200" dirty="0">
                          <a:solidFill>
                            <a:srgbClr val="002060"/>
                          </a:solidFill>
                          <a:effectLst/>
                          <a:latin typeface="+mn-lt"/>
                          <a:ea typeface="+mn-ea"/>
                          <a:cs typeface="+mn-cs"/>
                        </a:rPr>
                        <a:t>,</a:t>
                      </a:r>
                      <a:r>
                        <a:rPr lang="zh-TW" altLang="en-US" sz="1600" b="1" kern="1200" dirty="0">
                          <a:solidFill>
                            <a:srgbClr val="002060"/>
                          </a:solidFill>
                          <a:effectLst/>
                          <a:latin typeface="+mn-lt"/>
                          <a:ea typeface="+mn-ea"/>
                          <a:cs typeface="+mn-cs"/>
                        </a:rPr>
                        <a:t>俾利轉入就讀學校依既有資源 給予該資賦優異類別之特殊教育服務。</a:t>
                      </a:r>
                      <a:endParaRPr lang="en-US" altLang="zh-TW" sz="1600" b="1" kern="1200" dirty="0">
                        <a:solidFill>
                          <a:srgbClr val="002060"/>
                        </a:solidFill>
                        <a:effectLst/>
                        <a:latin typeface="+mn-lt"/>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altLang="zh-TW" sz="1600" b="1" kern="1200" dirty="0">
                          <a:solidFill>
                            <a:srgbClr val="002060"/>
                          </a:solidFill>
                          <a:effectLst/>
                          <a:latin typeface="+mn-lt"/>
                          <a:ea typeface="+mn-ea"/>
                          <a:cs typeface="+mn-cs"/>
                        </a:rPr>
                        <a:t>2.</a:t>
                      </a:r>
                      <a:r>
                        <a:rPr kumimoji="0" lang="zh-TW" altLang="en-US" sz="1600" b="1" i="0" u="none" strike="noStrike" kern="1200" cap="none" spc="0" normalizeH="0" baseline="0" noProof="0" dirty="0">
                          <a:ln>
                            <a:noFill/>
                          </a:ln>
                          <a:solidFill>
                            <a:srgbClr val="C00000"/>
                          </a:solidFill>
                          <a:effectLst/>
                          <a:uLnTx/>
                          <a:uFillTx/>
                          <a:latin typeface="微軟正黑體" pitchFamily="34" charset="-120"/>
                          <a:ea typeface="+mn-ea"/>
                          <a:cs typeface="+mn-cs"/>
                        </a:rPr>
                        <a:t>請依上述時間報到安置，未於期限內完成報到手續者，視同放棄安置資格。</a:t>
                      </a:r>
                    </a:p>
                    <a:p>
                      <a:pPr marL="0" marR="0" indent="0" algn="l" defTabSz="1218987" rtl="0" eaLnBrk="1" fontAlgn="auto" latinLnBrk="0" hangingPunct="1">
                        <a:lnSpc>
                          <a:spcPct val="100000"/>
                        </a:lnSpc>
                        <a:spcBef>
                          <a:spcPts val="0"/>
                        </a:spcBef>
                        <a:spcAft>
                          <a:spcPts val="0"/>
                        </a:spcAft>
                        <a:buClrTx/>
                        <a:buSzTx/>
                        <a:buFontTx/>
                        <a:buNone/>
                        <a:tabLst/>
                        <a:defRPr/>
                      </a:pPr>
                      <a:endParaRPr lang="zh-TW" altLang="en-US" sz="1600" b="1" kern="1200" dirty="0">
                        <a:solidFill>
                          <a:srgbClr val="002060"/>
                        </a:solidFill>
                        <a:effectLst/>
                        <a:latin typeface="+mn-lt"/>
                        <a:ea typeface="+mn-ea"/>
                        <a:cs typeface="+mn-cs"/>
                      </a:endParaRPr>
                    </a:p>
                  </a:txBody>
                  <a:tcPr marL="68580" marR="68580" marT="34290" marB="34290" anchor="ctr"/>
                </a:tc>
                <a:extLst>
                  <a:ext uri="{0D108BD9-81ED-4DB2-BD59-A6C34878D82A}">
                    <a16:rowId xmlns:a16="http://schemas.microsoft.com/office/drawing/2014/main" val="2231578161"/>
                  </a:ext>
                </a:extLst>
              </a:tr>
            </a:tbl>
          </a:graphicData>
        </a:graphic>
      </p:graphicFrame>
      <p:sp>
        <p:nvSpPr>
          <p:cNvPr id="2" name="標題 1"/>
          <p:cNvSpPr>
            <a:spLocks noGrp="1"/>
          </p:cNvSpPr>
          <p:nvPr>
            <p:ph type="title"/>
          </p:nvPr>
        </p:nvSpPr>
        <p:spPr>
          <a:xfrm>
            <a:off x="2197147" y="332656"/>
            <a:ext cx="7104828" cy="624893"/>
          </a:xfrm>
        </p:spPr>
        <p:txBody>
          <a:bodyPr>
            <a:normAutofit/>
          </a:bodyPr>
          <a:lstStyle/>
          <a:p>
            <a:pPr algn="dist"/>
            <a:r>
              <a:rPr lang="zh-TW" altLang="en-US" sz="3200" b="1" dirty="0">
                <a:solidFill>
                  <a:srgbClr val="002060"/>
                </a:solidFill>
                <a:latin typeface="+mj-ea"/>
                <a:ea typeface="+mj-ea"/>
              </a:rPr>
              <a:t>學術性向資優鑑定重要日程</a:t>
            </a:r>
          </a:p>
        </p:txBody>
      </p:sp>
      <p:grpSp>
        <p:nvGrpSpPr>
          <p:cNvPr id="15" name="群組 14"/>
          <p:cNvGrpSpPr/>
          <p:nvPr/>
        </p:nvGrpSpPr>
        <p:grpSpPr>
          <a:xfrm>
            <a:off x="8703434" y="2132856"/>
            <a:ext cx="2927423" cy="767659"/>
            <a:chOff x="7310372" y="5843020"/>
            <a:chExt cx="2220482" cy="1580502"/>
          </a:xfrm>
        </p:grpSpPr>
        <p:sp>
          <p:nvSpPr>
            <p:cNvPr id="11" name="圓角矩形圖說文字 10"/>
            <p:cNvSpPr/>
            <p:nvPr/>
          </p:nvSpPr>
          <p:spPr>
            <a:xfrm>
              <a:off x="7310372" y="5843020"/>
              <a:ext cx="2220482" cy="1542243"/>
            </a:xfrm>
            <a:prstGeom prst="wedgeRoundRectCallout">
              <a:avLst>
                <a:gd name="adj1" fmla="val -75158"/>
                <a:gd name="adj2" fmla="val 76115"/>
                <a:gd name="adj3" fmla="val 16667"/>
              </a:avLst>
            </a:prstGeom>
            <a:solidFill>
              <a:schemeClr val="tx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2" name="文字方塊 11"/>
            <p:cNvSpPr txBox="1"/>
            <p:nvPr/>
          </p:nvSpPr>
          <p:spPr>
            <a:xfrm>
              <a:off x="7410165" y="5902717"/>
              <a:ext cx="2020896" cy="1520805"/>
            </a:xfrm>
            <a:prstGeom prst="rect">
              <a:avLst/>
            </a:prstGeom>
            <a:noFill/>
          </p:spPr>
          <p:txBody>
            <a:bodyPr wrap="square" rtlCol="0">
              <a:spAutoFit/>
            </a:bodyPr>
            <a:lstStyle/>
            <a:p>
              <a:r>
                <a:rPr lang="en-US" altLang="zh-TW" sz="1400" b="1" dirty="0">
                  <a:solidFill>
                    <a:srgbClr val="C00000"/>
                  </a:solidFill>
                  <a:latin typeface="微軟正黑體" panose="020B0604030504040204" pitchFamily="34" charset="-120"/>
                  <a:ea typeface="微軟正黑體" panose="020B0604030504040204" pitchFamily="34" charset="-120"/>
                </a:rPr>
                <a:t>5/15(</a:t>
              </a:r>
              <a:r>
                <a:rPr lang="zh-TW" altLang="en-US" sz="1400" b="1" dirty="0">
                  <a:solidFill>
                    <a:srgbClr val="C00000"/>
                  </a:solidFill>
                  <a:latin typeface="微軟正黑體" panose="020B0604030504040204" pitchFamily="34" charset="-120"/>
                  <a:ea typeface="微軟正黑體" panose="020B0604030504040204" pitchFamily="34" charset="-120"/>
                </a:rPr>
                <a:t>四</a:t>
              </a:r>
              <a:r>
                <a:rPr lang="en-US" altLang="zh-TW" sz="1400" b="1" dirty="0">
                  <a:solidFill>
                    <a:srgbClr val="C00000"/>
                  </a:solidFill>
                  <a:latin typeface="微軟正黑體" panose="020B0604030504040204" pitchFamily="34" charset="-120"/>
                  <a:ea typeface="微軟正黑體" panose="020B0604030504040204" pitchFamily="34" charset="-120"/>
                </a:rPr>
                <a:t>)17:00~5/16(</a:t>
              </a:r>
              <a:r>
                <a:rPr lang="zh-TW" altLang="en-US" sz="1400" b="1" dirty="0">
                  <a:solidFill>
                    <a:srgbClr val="C00000"/>
                  </a:solidFill>
                  <a:latin typeface="微軟正黑體" panose="020B0604030504040204" pitchFamily="34" charset="-120"/>
                  <a:ea typeface="微軟正黑體" panose="020B0604030504040204" pitchFamily="34" charset="-120"/>
                </a:rPr>
                <a:t>六</a:t>
              </a:r>
              <a:r>
                <a:rPr lang="en-US" altLang="zh-TW" sz="1400" b="1" dirty="0">
                  <a:solidFill>
                    <a:srgbClr val="C00000"/>
                  </a:solidFill>
                  <a:latin typeface="微軟正黑體" panose="020B0604030504040204" pitchFamily="34" charset="-120"/>
                  <a:ea typeface="微軟正黑體" panose="020B0604030504040204" pitchFamily="34" charset="-120"/>
                </a:rPr>
                <a:t>)16:00 </a:t>
              </a:r>
              <a:r>
                <a:rPr lang="zh-TW" altLang="en-US" sz="1400" b="1" dirty="0">
                  <a:solidFill>
                    <a:srgbClr val="C00000"/>
                  </a:solidFill>
                  <a:latin typeface="微軟正黑體" panose="020B0604030504040204" pitchFamily="34" charset="-120"/>
                  <a:ea typeface="微軟正黑體" panose="020B0604030504040204" pitchFamily="34" charset="-120"/>
                </a:rPr>
                <a:t>複查申請，於鑑定報名系統線上方式辦理申請及繳費。</a:t>
              </a:r>
            </a:p>
          </p:txBody>
        </p:sp>
      </p:gr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19</a:t>
            </a:fld>
            <a:endParaRPr lang="zh-TW" altLang="en-US" noProof="0" dirty="0"/>
          </a:p>
        </p:txBody>
      </p:sp>
    </p:spTree>
    <p:extLst>
      <p:ext uri="{BB962C8B-B14F-4D97-AF65-F5344CB8AC3E}">
        <p14:creationId xmlns:p14="http://schemas.microsoft.com/office/powerpoint/2010/main" val="168503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z="5398"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ea"/>
                <a:ea typeface="+mj-ea"/>
              </a:rPr>
              <a:t>簡報大綱</a:t>
            </a:r>
          </a:p>
        </p:txBody>
      </p:sp>
      <p:sp>
        <p:nvSpPr>
          <p:cNvPr id="5" name="Rectangle 3"/>
          <p:cNvSpPr txBox="1">
            <a:spLocks/>
          </p:cNvSpPr>
          <p:nvPr/>
        </p:nvSpPr>
        <p:spPr bwMode="auto">
          <a:xfrm>
            <a:off x="981844" y="1446633"/>
            <a:ext cx="11123892" cy="4954168"/>
          </a:xfrm>
          <a:prstGeom prst="rect">
            <a:avLst/>
          </a:prstGeom>
          <a:noFill/>
          <a:ln w="9525">
            <a:noFill/>
            <a:miter lim="800000"/>
            <a:headEnd/>
            <a:tailEnd/>
          </a:ln>
        </p:spPr>
        <p:txBody>
          <a:bodyPr vert="horz" wrap="square" lIns="91416" tIns="45708" rIns="91416" bIns="45708" numCol="1" anchor="t" anchorCtr="0" compatLnSpc="1">
            <a:prstTxWarp prst="textNoShape">
              <a:avLst/>
            </a:prstTxWarp>
          </a:bodyPr>
          <a:lstStyle/>
          <a:p>
            <a:pPr fontAlgn="base">
              <a:lnSpc>
                <a:spcPct val="90000"/>
              </a:lnSpc>
              <a:spcBef>
                <a:spcPct val="20000"/>
              </a:spcBef>
              <a:spcAft>
                <a:spcPct val="0"/>
              </a:spcAft>
              <a:defRPr/>
            </a:pPr>
            <a:endParaRPr lang="en-US" altLang="zh-TW" sz="3599" dirty="0">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599" b="1" dirty="0">
                <a:solidFill>
                  <a:srgbClr val="002060"/>
                </a:solidFill>
                <a:latin typeface="微軟正黑體" panose="020B0604030504040204" pitchFamily="34" charset="-120"/>
                <a:ea typeface="微軟正黑體" panose="020B0604030504040204" pitchFamily="34" charset="-120"/>
              </a:rPr>
              <a:t>資優教育基本理念和類別</a:t>
            </a:r>
            <a:endParaRPr lang="en-US" altLang="zh-TW" sz="3599" b="1" dirty="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599" b="1" dirty="0">
                <a:solidFill>
                  <a:srgbClr val="002060"/>
                </a:solidFill>
                <a:latin typeface="微軟正黑體" panose="020B0604030504040204" pitchFamily="34" charset="-120"/>
                <a:ea typeface="微軟正黑體" panose="020B0604030504040204" pitchFamily="34" charset="-120"/>
              </a:rPr>
              <a:t>桃園市</a:t>
            </a:r>
            <a:r>
              <a:rPr lang="zh-TW" altLang="en-US" sz="3599" b="1" dirty="0">
                <a:solidFill>
                  <a:srgbClr val="FF0000"/>
                </a:solidFill>
                <a:latin typeface="微軟正黑體" panose="020B0604030504040204" pitchFamily="34" charset="-120"/>
                <a:ea typeface="微軟正黑體" panose="020B0604030504040204" pitchFamily="34" charset="-120"/>
              </a:rPr>
              <a:t>學術性向</a:t>
            </a:r>
            <a:r>
              <a:rPr lang="zh-TW" altLang="en-US" sz="3599" b="1" dirty="0">
                <a:solidFill>
                  <a:srgbClr val="002060"/>
                </a:solidFill>
                <a:latin typeface="微軟正黑體" panose="020B0604030504040204" pitchFamily="34" charset="-120"/>
                <a:ea typeface="微軟正黑體" panose="020B0604030504040204" pitchFamily="34" charset="-120"/>
              </a:rPr>
              <a:t>資優鑑定流程、申請表格填寫說明</a:t>
            </a:r>
            <a:endParaRPr lang="en-US" altLang="zh-TW" sz="3599" b="1" dirty="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599" b="1" dirty="0">
                <a:solidFill>
                  <a:srgbClr val="002060"/>
                </a:solidFill>
                <a:latin typeface="微軟正黑體" panose="020B0604030504040204" pitchFamily="34" charset="-120"/>
                <a:ea typeface="微軟正黑體" panose="020B0604030504040204" pitchFamily="34" charset="-120"/>
              </a:rPr>
              <a:t>桃園市</a:t>
            </a:r>
            <a:r>
              <a:rPr lang="zh-TW" altLang="en-US" sz="3599" b="1" dirty="0">
                <a:solidFill>
                  <a:srgbClr val="FF0000"/>
                </a:solidFill>
                <a:latin typeface="微軟正黑體" panose="020B0604030504040204" pitchFamily="34" charset="-120"/>
                <a:ea typeface="微軟正黑體" panose="020B0604030504040204" pitchFamily="34" charset="-120"/>
              </a:rPr>
              <a:t>創造能力</a:t>
            </a:r>
            <a:r>
              <a:rPr lang="zh-TW" altLang="en-US" sz="3599" b="1" dirty="0">
                <a:solidFill>
                  <a:srgbClr val="002060"/>
                </a:solidFill>
                <a:latin typeface="微軟正黑體" panose="020B0604030504040204" pitchFamily="34" charset="-120"/>
                <a:ea typeface="微軟正黑體" panose="020B0604030504040204" pitchFamily="34" charset="-120"/>
              </a:rPr>
              <a:t>資優鑑定</a:t>
            </a:r>
            <a:r>
              <a:rPr lang="zh-TW" altLang="en-US" sz="3599" b="1" dirty="0">
                <a:solidFill>
                  <a:srgbClr val="002060"/>
                </a:solidFill>
                <a:latin typeface="微軟正黑體" panose="020B0604030504040204" pitchFamily="34" charset="-120"/>
              </a:rPr>
              <a:t>流程、申請表格填寫說明</a:t>
            </a:r>
            <a:endParaRPr lang="en-US" altLang="zh-TW" sz="3599" b="1" dirty="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599" b="1" dirty="0">
                <a:solidFill>
                  <a:srgbClr val="002060"/>
                </a:solidFill>
                <a:latin typeface="微軟正黑體" panose="020B0604030504040204" pitchFamily="34" charset="-120"/>
                <a:ea typeface="微軟正黑體" panose="020B0604030504040204" pitchFamily="34" charset="-120"/>
              </a:rPr>
              <a:t>桃園市資優學生安置原則</a:t>
            </a:r>
            <a:endParaRPr lang="en-US" altLang="zh-TW" sz="3599" b="1" dirty="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599" b="1" dirty="0">
                <a:solidFill>
                  <a:srgbClr val="002060"/>
                </a:solidFill>
                <a:latin typeface="微軟正黑體" panose="020B0604030504040204" pitchFamily="34" charset="-120"/>
                <a:ea typeface="微軟正黑體" panose="020B0604030504040204" pitchFamily="34" charset="-120"/>
              </a:rPr>
              <a:t>資優教育課程與服務</a:t>
            </a:r>
            <a:endParaRPr lang="en-US" altLang="zh-TW" sz="3599" b="1" dirty="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r>
              <a:rPr lang="zh-TW" altLang="en-US" sz="3599" b="1" dirty="0">
                <a:solidFill>
                  <a:srgbClr val="002060"/>
                </a:solidFill>
                <a:latin typeface="微軟正黑體" panose="020B0604030504040204" pitchFamily="34" charset="-120"/>
                <a:ea typeface="微軟正黑體" panose="020B0604030504040204" pitchFamily="34" charset="-120"/>
              </a:rPr>
              <a:t>綜合座談</a:t>
            </a:r>
            <a:endParaRPr lang="en-US" altLang="zh-TW" sz="3599" b="1" dirty="0">
              <a:solidFill>
                <a:srgbClr val="002060"/>
              </a:solidFill>
              <a:latin typeface="微軟正黑體" panose="020B0604030504040204" pitchFamily="34" charset="-120"/>
              <a:ea typeface="微軟正黑體" panose="020B0604030504040204" pitchFamily="34" charset="-120"/>
            </a:endParaRPr>
          </a:p>
          <a:p>
            <a:pPr fontAlgn="base">
              <a:lnSpc>
                <a:spcPct val="90000"/>
              </a:lnSpc>
              <a:spcBef>
                <a:spcPct val="20000"/>
              </a:spcBef>
              <a:spcAft>
                <a:spcPct val="0"/>
              </a:spcAft>
              <a:buFont typeface="Wingdings" pitchFamily="2" charset="2"/>
              <a:buChar char="Ø"/>
              <a:defRPr/>
            </a:pPr>
            <a:endParaRPr lang="zh-TW" altLang="en-US" sz="3599"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rtl="0"/>
            <a:fld id="{EB37DED6-D4C7-42EE-AB49-D2E39E64FDE4}" type="slidenum">
              <a:rPr lang="en-US" altLang="zh-TW" noProof="0" smtClean="0"/>
              <a:t>2</a:t>
            </a:fld>
            <a:endParaRPr lang="en-US" altLang="zh-TW" noProof="0" dirty="0"/>
          </a:p>
        </p:txBody>
      </p:sp>
    </p:spTree>
    <p:extLst>
      <p:ext uri="{BB962C8B-B14F-4D97-AF65-F5344CB8AC3E}">
        <p14:creationId xmlns:p14="http://schemas.microsoft.com/office/powerpoint/2010/main" val="338249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701924" y="188639"/>
            <a:ext cx="9865096" cy="922405"/>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u="sng" dirty="0">
                <a:solidFill>
                  <a:srgbClr val="FF0000"/>
                </a:solidFill>
              </a:rPr>
              <a:t>初、複選</a:t>
            </a:r>
            <a:r>
              <a:rPr lang="zh-TW" altLang="en-US" sz="4050" b="1" dirty="0">
                <a:solidFill>
                  <a:srgbClr val="002060"/>
                </a:solidFill>
              </a:rPr>
              <a:t>鑑定報名時間與報名方式</a:t>
            </a:r>
          </a:p>
        </p:txBody>
      </p:sp>
      <p:graphicFrame>
        <p:nvGraphicFramePr>
          <p:cNvPr id="6" name="內容版面配置區 2"/>
          <p:cNvGraphicFramePr>
            <a:graphicFrameLocks noGrp="1"/>
          </p:cNvGraphicFramePr>
          <p:nvPr>
            <p:ph idx="1"/>
            <p:extLst>
              <p:ext uri="{D42A27DB-BD31-4B8C-83A1-F6EECF244321}">
                <p14:modId xmlns:p14="http://schemas.microsoft.com/office/powerpoint/2010/main" val="3576463872"/>
              </p:ext>
            </p:extLst>
          </p:nvPr>
        </p:nvGraphicFramePr>
        <p:xfrm>
          <a:off x="634937" y="1340768"/>
          <a:ext cx="11206981" cy="3826210"/>
        </p:xfrm>
        <a:graphic>
          <a:graphicData uri="http://schemas.openxmlformats.org/drawingml/2006/table">
            <a:tbl>
              <a:tblPr firstRow="1" firstCol="1" bandRow="1">
                <a:tableStyleId>{00A15C55-8517-42AA-B614-E9B94910E393}</a:tableStyleId>
              </a:tblPr>
              <a:tblGrid>
                <a:gridCol w="1555138">
                  <a:extLst>
                    <a:ext uri="{9D8B030D-6E8A-4147-A177-3AD203B41FA5}">
                      <a16:colId xmlns:a16="http://schemas.microsoft.com/office/drawing/2014/main" val="20000"/>
                    </a:ext>
                  </a:extLst>
                </a:gridCol>
                <a:gridCol w="9651843">
                  <a:extLst>
                    <a:ext uri="{9D8B030D-6E8A-4147-A177-3AD203B41FA5}">
                      <a16:colId xmlns:a16="http://schemas.microsoft.com/office/drawing/2014/main" val="20001"/>
                    </a:ext>
                  </a:extLst>
                </a:gridCol>
              </a:tblGrid>
              <a:tr h="7050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kern="100" dirty="0">
                          <a:solidFill>
                            <a:srgbClr val="4F2270"/>
                          </a:solidFill>
                          <a:effectLst/>
                          <a:latin typeface="Microsoft JhengHei" pitchFamily="34" charset="-120"/>
                          <a:ea typeface="Microsoft JhengHei" pitchFamily="34" charset="-120"/>
                        </a:rPr>
                        <a:t>初選</a:t>
                      </a:r>
                      <a:endParaRPr lang="en-US" altLang="zh-TW" sz="3200" kern="100" dirty="0">
                        <a:solidFill>
                          <a:srgbClr val="4F2270"/>
                        </a:solidFill>
                        <a:effectLst/>
                        <a:latin typeface="Microsoft JhengHei" pitchFamily="34" charset="-120"/>
                        <a:ea typeface="Microsoft JhengHei"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kern="100" dirty="0">
                          <a:effectLst/>
                          <a:latin typeface="Microsoft JhengHei" pitchFamily="34" charset="-120"/>
                          <a:ea typeface="Microsoft JhengHei" pitchFamily="34" charset="-120"/>
                        </a:rPr>
                        <a:t>報名時間</a:t>
                      </a:r>
                      <a:endParaRPr lang="zh-TW" sz="2800" kern="100" dirty="0">
                        <a:solidFill>
                          <a:srgbClr val="FF0000"/>
                        </a:solidFill>
                        <a:effectLst/>
                        <a:latin typeface="Microsoft JhengHei" pitchFamily="34" charset="-120"/>
                        <a:ea typeface="Microsoft JhengHei" pitchFamily="34" charset="-120"/>
                      </a:endParaRPr>
                    </a:p>
                  </a:txBody>
                  <a:tcPr marL="51435" marR="51435" marT="0" marB="0" anchor="c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dirty="0">
                          <a:solidFill>
                            <a:srgbClr val="7030A0"/>
                          </a:solidFill>
                          <a:latin typeface="Microsoft JhengHei" pitchFamily="34" charset="-120"/>
                          <a:ea typeface="Microsoft JhengHei" pitchFamily="34" charset="-120"/>
                        </a:rPr>
                        <a:t>114</a:t>
                      </a:r>
                      <a:r>
                        <a:rPr lang="zh-TW" altLang="en-US" sz="3200" dirty="0">
                          <a:solidFill>
                            <a:srgbClr val="7030A0"/>
                          </a:solidFill>
                          <a:latin typeface="Microsoft JhengHei" pitchFamily="34" charset="-120"/>
                          <a:ea typeface="Microsoft JhengHei" pitchFamily="34" charset="-120"/>
                        </a:rPr>
                        <a:t>年</a:t>
                      </a:r>
                      <a:r>
                        <a:rPr lang="en-US" altLang="zh-TW" sz="3200" dirty="0">
                          <a:solidFill>
                            <a:srgbClr val="7030A0"/>
                          </a:solidFill>
                          <a:latin typeface="Microsoft JhengHei" pitchFamily="34" charset="-120"/>
                          <a:ea typeface="Microsoft JhengHei" pitchFamily="34" charset="-120"/>
                        </a:rPr>
                        <a:t>1</a:t>
                      </a:r>
                      <a:r>
                        <a:rPr lang="zh-TW" altLang="en-US" sz="3200" dirty="0">
                          <a:solidFill>
                            <a:srgbClr val="7030A0"/>
                          </a:solidFill>
                          <a:latin typeface="Microsoft JhengHei" pitchFamily="34" charset="-120"/>
                          <a:ea typeface="Microsoft JhengHei" pitchFamily="34" charset="-120"/>
                        </a:rPr>
                        <a:t>月</a:t>
                      </a:r>
                      <a:r>
                        <a:rPr lang="en-US" altLang="zh-TW" sz="3200" dirty="0">
                          <a:solidFill>
                            <a:srgbClr val="7030A0"/>
                          </a:solidFill>
                          <a:latin typeface="Microsoft JhengHei" pitchFamily="34" charset="-120"/>
                          <a:ea typeface="Microsoft JhengHei" pitchFamily="34" charset="-120"/>
                        </a:rPr>
                        <a:t>13</a:t>
                      </a:r>
                      <a:r>
                        <a:rPr lang="zh-TW" altLang="en-US" sz="3200" dirty="0">
                          <a:solidFill>
                            <a:srgbClr val="7030A0"/>
                          </a:solidFill>
                          <a:latin typeface="Microsoft JhengHei" pitchFamily="34" charset="-120"/>
                          <a:ea typeface="Microsoft JhengHei" pitchFamily="34" charset="-120"/>
                        </a:rPr>
                        <a:t>日</a:t>
                      </a:r>
                      <a:r>
                        <a:rPr lang="en-US" altLang="zh-TW" sz="3200" dirty="0">
                          <a:solidFill>
                            <a:srgbClr val="7030A0"/>
                          </a:solidFill>
                          <a:latin typeface="Microsoft JhengHei" pitchFamily="34" charset="-120"/>
                          <a:ea typeface="Microsoft JhengHei" pitchFamily="34" charset="-120"/>
                        </a:rPr>
                        <a:t>(</a:t>
                      </a:r>
                      <a:r>
                        <a:rPr lang="zh-TW" altLang="en-US" sz="3200" dirty="0">
                          <a:solidFill>
                            <a:srgbClr val="7030A0"/>
                          </a:solidFill>
                          <a:latin typeface="Microsoft JhengHei" pitchFamily="34" charset="-120"/>
                          <a:ea typeface="Microsoft JhengHei" pitchFamily="34" charset="-120"/>
                        </a:rPr>
                        <a:t>一</a:t>
                      </a:r>
                      <a:r>
                        <a:rPr lang="en-US" altLang="zh-TW" sz="3200" dirty="0">
                          <a:solidFill>
                            <a:srgbClr val="7030A0"/>
                          </a:solidFill>
                          <a:latin typeface="Microsoft JhengHei" pitchFamily="34" charset="-120"/>
                          <a:ea typeface="Microsoft JhengHei" pitchFamily="34" charset="-120"/>
                        </a:rPr>
                        <a:t>)8:00-1</a:t>
                      </a:r>
                      <a:r>
                        <a:rPr lang="zh-TW" altLang="en-US" sz="3200" dirty="0">
                          <a:solidFill>
                            <a:srgbClr val="7030A0"/>
                          </a:solidFill>
                          <a:latin typeface="Microsoft JhengHei" pitchFamily="34" charset="-120"/>
                          <a:ea typeface="Microsoft JhengHei" pitchFamily="34" charset="-120"/>
                        </a:rPr>
                        <a:t>月</a:t>
                      </a:r>
                      <a:r>
                        <a:rPr lang="en-US" altLang="zh-TW" sz="3200" dirty="0">
                          <a:solidFill>
                            <a:srgbClr val="7030A0"/>
                          </a:solidFill>
                          <a:latin typeface="Microsoft JhengHei" pitchFamily="34" charset="-120"/>
                          <a:ea typeface="Microsoft JhengHei" pitchFamily="34" charset="-120"/>
                        </a:rPr>
                        <a:t>20</a:t>
                      </a:r>
                      <a:r>
                        <a:rPr lang="zh-TW" altLang="en-US" sz="3200" dirty="0">
                          <a:solidFill>
                            <a:srgbClr val="7030A0"/>
                          </a:solidFill>
                          <a:latin typeface="Microsoft JhengHei" pitchFamily="34" charset="-120"/>
                          <a:ea typeface="Microsoft JhengHei" pitchFamily="34" charset="-120"/>
                        </a:rPr>
                        <a:t>日</a:t>
                      </a:r>
                      <a:r>
                        <a:rPr lang="en-US" altLang="zh-TW" sz="3200" b="1" kern="1200" dirty="0">
                          <a:solidFill>
                            <a:srgbClr val="7030A0"/>
                          </a:solidFill>
                          <a:latin typeface="Microsoft JhengHei" pitchFamily="34" charset="-120"/>
                          <a:ea typeface="Microsoft JhengHei" pitchFamily="34" charset="-120"/>
                          <a:cs typeface="+mn-cs"/>
                        </a:rPr>
                        <a:t>(</a:t>
                      </a:r>
                      <a:r>
                        <a:rPr lang="zh-TW" altLang="en-US" sz="3200" b="1" kern="1200" dirty="0">
                          <a:solidFill>
                            <a:srgbClr val="7030A0"/>
                          </a:solidFill>
                          <a:latin typeface="Microsoft JhengHei" pitchFamily="34" charset="-120"/>
                          <a:ea typeface="Microsoft JhengHei" pitchFamily="34" charset="-120"/>
                          <a:cs typeface="+mn-cs"/>
                        </a:rPr>
                        <a:t>一</a:t>
                      </a:r>
                      <a:r>
                        <a:rPr lang="en-US" altLang="zh-TW" sz="3200" b="1" kern="1200" dirty="0">
                          <a:solidFill>
                            <a:srgbClr val="7030A0"/>
                          </a:solidFill>
                          <a:latin typeface="Microsoft JhengHei" pitchFamily="34" charset="-120"/>
                          <a:ea typeface="Microsoft JhengHei" pitchFamily="34" charset="-120"/>
                          <a:cs typeface="+mn-cs"/>
                        </a:rPr>
                        <a:t>)</a:t>
                      </a:r>
                      <a:r>
                        <a:rPr lang="en-US" altLang="zh-TW" sz="3200" dirty="0">
                          <a:solidFill>
                            <a:srgbClr val="7030A0"/>
                          </a:solidFill>
                          <a:latin typeface="Microsoft JhengHei" pitchFamily="34" charset="-120"/>
                          <a:ea typeface="Microsoft JhengHei" pitchFamily="34" charset="-120"/>
                        </a:rPr>
                        <a:t>23</a:t>
                      </a:r>
                      <a:r>
                        <a:rPr lang="zh-TW" altLang="en-US" sz="3200" dirty="0">
                          <a:solidFill>
                            <a:srgbClr val="7030A0"/>
                          </a:solidFill>
                          <a:latin typeface="Microsoft JhengHei" pitchFamily="34" charset="-120"/>
                          <a:ea typeface="Microsoft JhengHei" pitchFamily="34" charset="-120"/>
                        </a:rPr>
                        <a:t>：</a:t>
                      </a:r>
                      <a:r>
                        <a:rPr lang="en-US" altLang="zh-TW" sz="3200" dirty="0">
                          <a:solidFill>
                            <a:srgbClr val="7030A0"/>
                          </a:solidFill>
                          <a:latin typeface="Microsoft JhengHei" pitchFamily="34" charset="-120"/>
                          <a:ea typeface="Microsoft JhengHei" pitchFamily="34" charset="-120"/>
                        </a:rPr>
                        <a:t>59</a:t>
                      </a:r>
                      <a:endParaRPr lang="zh-TW" sz="3200" kern="100" dirty="0">
                        <a:solidFill>
                          <a:srgbClr val="7030A0"/>
                        </a:solidFill>
                        <a:effectLst/>
                        <a:latin typeface="Microsoft JhengHei" pitchFamily="34" charset="-120"/>
                        <a:ea typeface="Microsoft JhengHei" pitchFamily="34" charset="-120"/>
                      </a:endParaRPr>
                    </a:p>
                  </a:txBody>
                  <a:tcPr marL="51435" marR="51435" marT="0" marB="0" anchor="ctr">
                    <a:solidFill>
                      <a:schemeClr val="accent4">
                        <a:lumMod val="40000"/>
                        <a:lumOff val="60000"/>
                      </a:schemeClr>
                    </a:solidFill>
                  </a:tcPr>
                </a:tc>
                <a:extLst>
                  <a:ext uri="{0D108BD9-81ED-4DB2-BD59-A6C34878D82A}">
                    <a16:rowId xmlns:a16="http://schemas.microsoft.com/office/drawing/2014/main" val="10000"/>
                  </a:ext>
                </a:extLst>
              </a:tr>
              <a:tr h="637669">
                <a:tc>
                  <a:txBody>
                    <a:bodyPr/>
                    <a:lstStyle/>
                    <a:p>
                      <a:pPr algn="ctr">
                        <a:spcAft>
                          <a:spcPts val="0"/>
                        </a:spcAft>
                      </a:pPr>
                      <a:r>
                        <a:rPr lang="zh-TW" altLang="en-US" sz="3200" kern="100" dirty="0">
                          <a:solidFill>
                            <a:srgbClr val="002060"/>
                          </a:solidFill>
                          <a:effectLst/>
                          <a:latin typeface="Microsoft JhengHei" pitchFamily="34" charset="-120"/>
                          <a:ea typeface="Microsoft JhengHei" pitchFamily="34" charset="-120"/>
                        </a:rPr>
                        <a:t>複選</a:t>
                      </a:r>
                      <a:endParaRPr lang="en-US" altLang="zh-TW" sz="3200" kern="100" dirty="0">
                        <a:solidFill>
                          <a:srgbClr val="002060"/>
                        </a:solidFill>
                        <a:effectLst/>
                        <a:latin typeface="Microsoft JhengHei" pitchFamily="34" charset="-120"/>
                        <a:ea typeface="Microsoft JhengHei" pitchFamily="34" charset="-120"/>
                      </a:endParaRPr>
                    </a:p>
                    <a:p>
                      <a:pPr algn="ctr">
                        <a:spcAft>
                          <a:spcPts val="0"/>
                        </a:spcAft>
                      </a:pPr>
                      <a:r>
                        <a:rPr lang="zh-TW" altLang="en-US" sz="2800" kern="100" dirty="0">
                          <a:effectLst/>
                          <a:latin typeface="Microsoft JhengHei" pitchFamily="34" charset="-120"/>
                          <a:ea typeface="Microsoft JhengHei" pitchFamily="34" charset="-120"/>
                        </a:rPr>
                        <a:t>報名時間</a:t>
                      </a:r>
                      <a:endParaRPr lang="zh-TW" sz="2800" kern="100" dirty="0">
                        <a:effectLst/>
                        <a:latin typeface="Microsoft JhengHei" pitchFamily="34" charset="-120"/>
                        <a:ea typeface="Microsoft JhengHei" pitchFamily="34" charset="-120"/>
                      </a:endParaRPr>
                    </a:p>
                  </a:txBody>
                  <a:tcPr marL="51435" marR="51435" marT="0" marB="0" anchor="ctr">
                    <a:solidFill>
                      <a:srgbClr val="00B0F0"/>
                    </a:solidFill>
                  </a:tcPr>
                </a:tc>
                <a:tc>
                  <a:txBody>
                    <a:bodyPr/>
                    <a:lstStyle/>
                    <a:p>
                      <a:pPr marL="0" algn="ctr" defTabSz="914400" rtl="0" eaLnBrk="1" latinLnBrk="0" hangingPunct="1">
                        <a:spcAft>
                          <a:spcPts val="0"/>
                        </a:spcAft>
                      </a:pPr>
                      <a:r>
                        <a:rPr lang="en-US" altLang="zh-TW" sz="3200" b="1" kern="100" dirty="0">
                          <a:solidFill>
                            <a:srgbClr val="002060"/>
                          </a:solidFill>
                          <a:effectLst/>
                          <a:latin typeface="Microsoft JhengHei" pitchFamily="34" charset="-120"/>
                          <a:ea typeface="Microsoft JhengHei" pitchFamily="34" charset="-120"/>
                          <a:cs typeface="+mn-cs"/>
                        </a:rPr>
                        <a:t>114</a:t>
                      </a:r>
                      <a:r>
                        <a:rPr lang="zh-TW" altLang="en-US" sz="3200" b="1" kern="100" dirty="0">
                          <a:solidFill>
                            <a:srgbClr val="002060"/>
                          </a:solidFill>
                          <a:effectLst/>
                          <a:latin typeface="Microsoft JhengHei" pitchFamily="34" charset="-120"/>
                          <a:ea typeface="Microsoft JhengHei" pitchFamily="34" charset="-120"/>
                          <a:cs typeface="+mn-cs"/>
                        </a:rPr>
                        <a:t>年</a:t>
                      </a:r>
                      <a:r>
                        <a:rPr lang="en-US" altLang="zh-TW" sz="3200" b="1" kern="100" dirty="0">
                          <a:solidFill>
                            <a:srgbClr val="002060"/>
                          </a:solidFill>
                          <a:effectLst/>
                          <a:latin typeface="Microsoft JhengHei" pitchFamily="34" charset="-120"/>
                          <a:ea typeface="Microsoft JhengHei" pitchFamily="34" charset="-120"/>
                          <a:cs typeface="+mn-cs"/>
                        </a:rPr>
                        <a:t>4</a:t>
                      </a:r>
                      <a:r>
                        <a:rPr lang="zh-TW" altLang="en-US" sz="3200" b="1" kern="100" dirty="0">
                          <a:solidFill>
                            <a:srgbClr val="002060"/>
                          </a:solidFill>
                          <a:effectLst/>
                          <a:latin typeface="Microsoft JhengHei" pitchFamily="34" charset="-120"/>
                          <a:ea typeface="Microsoft JhengHei" pitchFamily="34" charset="-120"/>
                          <a:cs typeface="+mn-cs"/>
                        </a:rPr>
                        <a:t>月</a:t>
                      </a:r>
                      <a:r>
                        <a:rPr lang="en-US" altLang="zh-TW" sz="3200" b="1" kern="100" dirty="0">
                          <a:solidFill>
                            <a:srgbClr val="002060"/>
                          </a:solidFill>
                          <a:effectLst/>
                          <a:latin typeface="Microsoft JhengHei" pitchFamily="34" charset="-120"/>
                          <a:ea typeface="Microsoft JhengHei" pitchFamily="34" charset="-120"/>
                          <a:cs typeface="+mn-cs"/>
                        </a:rPr>
                        <a:t>7</a:t>
                      </a:r>
                      <a:r>
                        <a:rPr lang="zh-TW" altLang="en-US" sz="3200" b="1" kern="100" dirty="0">
                          <a:solidFill>
                            <a:srgbClr val="002060"/>
                          </a:solidFill>
                          <a:effectLst/>
                          <a:latin typeface="Microsoft JhengHei" pitchFamily="34" charset="-120"/>
                          <a:ea typeface="Microsoft JhengHei" pitchFamily="34" charset="-120"/>
                          <a:cs typeface="+mn-cs"/>
                        </a:rPr>
                        <a:t>日</a:t>
                      </a:r>
                      <a:r>
                        <a:rPr lang="en-US" altLang="zh-TW" sz="3200" b="1" kern="100" dirty="0">
                          <a:solidFill>
                            <a:srgbClr val="002060"/>
                          </a:solidFill>
                          <a:effectLst/>
                          <a:latin typeface="Microsoft JhengHei" pitchFamily="34" charset="-120"/>
                          <a:ea typeface="Microsoft JhengHei" pitchFamily="34" charset="-120"/>
                          <a:cs typeface="+mn-cs"/>
                        </a:rPr>
                        <a:t>(</a:t>
                      </a:r>
                      <a:r>
                        <a:rPr lang="zh-TW" altLang="en-US" sz="3200" b="1" kern="100" dirty="0">
                          <a:solidFill>
                            <a:srgbClr val="002060"/>
                          </a:solidFill>
                          <a:effectLst/>
                          <a:latin typeface="Microsoft JhengHei" pitchFamily="34" charset="-120"/>
                          <a:ea typeface="Microsoft JhengHei" pitchFamily="34" charset="-120"/>
                          <a:cs typeface="+mn-cs"/>
                        </a:rPr>
                        <a:t>一</a:t>
                      </a:r>
                      <a:r>
                        <a:rPr lang="en-US" altLang="zh-TW" sz="3200" b="1" kern="100" dirty="0">
                          <a:solidFill>
                            <a:srgbClr val="002060"/>
                          </a:solidFill>
                          <a:effectLst/>
                          <a:latin typeface="Microsoft JhengHei" pitchFamily="34" charset="-120"/>
                          <a:ea typeface="Microsoft JhengHei" pitchFamily="34" charset="-120"/>
                          <a:cs typeface="+mn-cs"/>
                        </a:rPr>
                        <a:t>)8:00-4</a:t>
                      </a:r>
                      <a:r>
                        <a:rPr lang="zh-TW" altLang="en-US" sz="3200" b="1" kern="100" dirty="0">
                          <a:solidFill>
                            <a:srgbClr val="002060"/>
                          </a:solidFill>
                          <a:effectLst/>
                          <a:latin typeface="Microsoft JhengHei" pitchFamily="34" charset="-120"/>
                          <a:ea typeface="Microsoft JhengHei" pitchFamily="34" charset="-120"/>
                          <a:cs typeface="+mn-cs"/>
                        </a:rPr>
                        <a:t>月</a:t>
                      </a:r>
                      <a:r>
                        <a:rPr lang="en-US" altLang="zh-TW" sz="3200" b="1" kern="100" dirty="0">
                          <a:solidFill>
                            <a:srgbClr val="002060"/>
                          </a:solidFill>
                          <a:effectLst/>
                          <a:latin typeface="Microsoft JhengHei" pitchFamily="34" charset="-120"/>
                          <a:ea typeface="Microsoft JhengHei" pitchFamily="34" charset="-120"/>
                          <a:cs typeface="+mn-cs"/>
                        </a:rPr>
                        <a:t>12</a:t>
                      </a:r>
                      <a:r>
                        <a:rPr lang="zh-TW" altLang="en-US" sz="3200" b="1" kern="100" dirty="0">
                          <a:solidFill>
                            <a:srgbClr val="002060"/>
                          </a:solidFill>
                          <a:effectLst/>
                          <a:latin typeface="Microsoft JhengHei" pitchFamily="34" charset="-120"/>
                          <a:ea typeface="Microsoft JhengHei" pitchFamily="34" charset="-120"/>
                          <a:cs typeface="+mn-cs"/>
                        </a:rPr>
                        <a:t>日</a:t>
                      </a:r>
                      <a:r>
                        <a:rPr lang="en-US" altLang="zh-TW" sz="3200" b="1" kern="100" dirty="0">
                          <a:solidFill>
                            <a:srgbClr val="002060"/>
                          </a:solidFill>
                          <a:effectLst/>
                          <a:latin typeface="Microsoft JhengHei" pitchFamily="34" charset="-120"/>
                          <a:ea typeface="Microsoft JhengHei" pitchFamily="34" charset="-120"/>
                          <a:cs typeface="+mn-cs"/>
                        </a:rPr>
                        <a:t>(</a:t>
                      </a:r>
                      <a:r>
                        <a:rPr lang="zh-TW" altLang="en-US" sz="3200" b="1" kern="100" dirty="0">
                          <a:solidFill>
                            <a:srgbClr val="002060"/>
                          </a:solidFill>
                          <a:effectLst/>
                          <a:latin typeface="Microsoft JhengHei" pitchFamily="34" charset="-120"/>
                          <a:ea typeface="Microsoft JhengHei" pitchFamily="34" charset="-120"/>
                          <a:cs typeface="+mn-cs"/>
                        </a:rPr>
                        <a:t>六</a:t>
                      </a:r>
                      <a:r>
                        <a:rPr lang="en-US" altLang="zh-TW" sz="3200" b="1" kern="100" dirty="0">
                          <a:solidFill>
                            <a:srgbClr val="002060"/>
                          </a:solidFill>
                          <a:effectLst/>
                          <a:latin typeface="Microsoft JhengHei" pitchFamily="34" charset="-120"/>
                          <a:ea typeface="Microsoft JhengHei" pitchFamily="34" charset="-120"/>
                          <a:cs typeface="+mn-cs"/>
                        </a:rPr>
                        <a:t>)</a:t>
                      </a:r>
                      <a:r>
                        <a:rPr lang="zh-TW" altLang="en-US" sz="3200" b="1" kern="100" dirty="0">
                          <a:solidFill>
                            <a:srgbClr val="002060"/>
                          </a:solidFill>
                          <a:effectLst/>
                          <a:latin typeface="Microsoft JhengHei" pitchFamily="34" charset="-120"/>
                          <a:ea typeface="Microsoft JhengHei" pitchFamily="34" charset="-120"/>
                          <a:cs typeface="+mn-cs"/>
                        </a:rPr>
                        <a:t> </a:t>
                      </a:r>
                      <a:r>
                        <a:rPr lang="en-US" altLang="zh-TW" sz="3200" b="1" kern="100" dirty="0">
                          <a:solidFill>
                            <a:srgbClr val="002060"/>
                          </a:solidFill>
                          <a:effectLst/>
                          <a:latin typeface="Microsoft JhengHei" pitchFamily="34" charset="-120"/>
                          <a:ea typeface="Microsoft JhengHei" pitchFamily="34" charset="-120"/>
                          <a:cs typeface="+mn-cs"/>
                        </a:rPr>
                        <a:t>23</a:t>
                      </a:r>
                      <a:r>
                        <a:rPr lang="zh-TW" altLang="en-US" sz="3200" b="1" kern="100" dirty="0">
                          <a:solidFill>
                            <a:srgbClr val="002060"/>
                          </a:solidFill>
                          <a:effectLst/>
                          <a:latin typeface="Microsoft JhengHei" pitchFamily="34" charset="-120"/>
                          <a:ea typeface="Microsoft JhengHei" pitchFamily="34" charset="-120"/>
                          <a:cs typeface="+mn-cs"/>
                        </a:rPr>
                        <a:t>：</a:t>
                      </a:r>
                      <a:r>
                        <a:rPr lang="en-US" altLang="zh-TW" sz="3200" b="1" kern="100" dirty="0">
                          <a:solidFill>
                            <a:srgbClr val="002060"/>
                          </a:solidFill>
                          <a:effectLst/>
                          <a:latin typeface="Microsoft JhengHei" pitchFamily="34" charset="-120"/>
                          <a:ea typeface="Microsoft JhengHei" pitchFamily="34" charset="-120"/>
                          <a:cs typeface="+mn-cs"/>
                        </a:rPr>
                        <a:t>59</a:t>
                      </a:r>
                    </a:p>
                  </a:txBody>
                  <a:tcPr marL="51435" marR="51435" marT="0" marB="0" anchor="ctr"/>
                </a:tc>
                <a:extLst>
                  <a:ext uri="{0D108BD9-81ED-4DB2-BD59-A6C34878D82A}">
                    <a16:rowId xmlns:a16="http://schemas.microsoft.com/office/drawing/2014/main" val="10001"/>
                  </a:ext>
                </a:extLst>
              </a:tr>
              <a:tr h="1997410">
                <a:tc>
                  <a:txBody>
                    <a:bodyPr/>
                    <a:lstStyle/>
                    <a:p>
                      <a:pPr algn="ctr">
                        <a:spcAft>
                          <a:spcPts val="0"/>
                        </a:spcAft>
                      </a:pPr>
                      <a:r>
                        <a:rPr lang="zh-TW" altLang="en-US" sz="3200" kern="100" dirty="0">
                          <a:effectLst/>
                          <a:latin typeface="Microsoft JhengHei" pitchFamily="34" charset="-120"/>
                          <a:ea typeface="Microsoft JhengHei" pitchFamily="34" charset="-120"/>
                        </a:rPr>
                        <a:t>線上</a:t>
                      </a:r>
                      <a:r>
                        <a:rPr lang="zh-TW" sz="3200" kern="100" dirty="0">
                          <a:effectLst/>
                          <a:latin typeface="Microsoft JhengHei" pitchFamily="34" charset="-120"/>
                          <a:ea typeface="Microsoft JhengHei" pitchFamily="34" charset="-120"/>
                        </a:rPr>
                        <a:t>報名</a:t>
                      </a:r>
                      <a:r>
                        <a:rPr lang="zh-TW" altLang="en-US" sz="3200" kern="100" dirty="0">
                          <a:effectLst/>
                          <a:latin typeface="Microsoft JhengHei" pitchFamily="34" charset="-120"/>
                          <a:ea typeface="Microsoft JhengHei" pitchFamily="34" charset="-120"/>
                        </a:rPr>
                        <a:t>網址</a:t>
                      </a:r>
                      <a:endParaRPr lang="zh-TW" sz="3200" kern="100" dirty="0">
                        <a:solidFill>
                          <a:srgbClr val="FF0000"/>
                        </a:solidFill>
                        <a:effectLst/>
                        <a:latin typeface="Microsoft JhengHei" pitchFamily="34" charset="-120"/>
                        <a:ea typeface="Microsoft JhengHei" pitchFamily="34" charset="-120"/>
                      </a:endParaRPr>
                    </a:p>
                  </a:txBody>
                  <a:tcPr marL="51435" marR="51435" marT="0" marB="0" anchor="ctr">
                    <a:solidFill>
                      <a:srgbClr val="00B0F0"/>
                    </a:solidFill>
                  </a:tcPr>
                </a:tc>
                <a:tc>
                  <a:txBody>
                    <a:bodyPr/>
                    <a:lstStyle/>
                    <a:p>
                      <a:pPr marL="0" algn="ctr" defTabSz="914400" rtl="0" eaLnBrk="1" latinLnBrk="0" hangingPunct="1">
                        <a:spcAft>
                          <a:spcPts val="0"/>
                        </a:spcAft>
                      </a:pPr>
                      <a:r>
                        <a:rPr lang="zh-TW" altLang="zh-TW" sz="3200" b="1" kern="1200" dirty="0">
                          <a:solidFill>
                            <a:schemeClr val="dk1"/>
                          </a:solidFill>
                          <a:effectLst/>
                          <a:latin typeface="Microsoft JhengHei" pitchFamily="34" charset="-120"/>
                          <a:ea typeface="Microsoft JhengHei" pitchFamily="34" charset="-120"/>
                          <a:cs typeface="+mn-cs"/>
                        </a:rPr>
                        <a:t>桃園市資賦優異學生鑑定報名系統</a:t>
                      </a:r>
                      <a:r>
                        <a:rPr lang="en-US" altLang="zh-TW" sz="3200" kern="1200" dirty="0">
                          <a:solidFill>
                            <a:schemeClr val="dk1"/>
                          </a:solidFill>
                          <a:effectLst/>
                          <a:latin typeface="Microsoft JhengHei" pitchFamily="34" charset="-120"/>
                          <a:ea typeface="Microsoft JhengHei" pitchFamily="34" charset="-120"/>
                          <a:cs typeface="+mn-cs"/>
                        </a:rPr>
                        <a:t>(</a:t>
                      </a:r>
                      <a:r>
                        <a:rPr lang="en-US" altLang="zh-TW" sz="3200" u="sng" kern="1200" dirty="0">
                          <a:solidFill>
                            <a:schemeClr val="dk1"/>
                          </a:solidFill>
                          <a:effectLst/>
                          <a:latin typeface="Microsoft JhengHei" pitchFamily="34" charset="-120"/>
                          <a:ea typeface="Microsoft JhengHei" pitchFamily="34" charset="-120"/>
                          <a:cs typeface="+mn-cs"/>
                          <a:hlinkClick r:id="rId2"/>
                        </a:rPr>
                        <a:t>https://www.giftedness.tyc.edu.tw</a:t>
                      </a:r>
                      <a:r>
                        <a:rPr lang="en-US" altLang="zh-TW" sz="3200" kern="1200" dirty="0">
                          <a:solidFill>
                            <a:schemeClr val="dk1"/>
                          </a:solidFill>
                          <a:effectLst/>
                          <a:latin typeface="Microsoft JhengHei" pitchFamily="34" charset="-120"/>
                          <a:ea typeface="Microsoft JhengHei" pitchFamily="34" charset="-120"/>
                          <a:cs typeface="+mn-cs"/>
                        </a:rPr>
                        <a:t>)</a:t>
                      </a:r>
                    </a:p>
                  </a:txBody>
                  <a:tcPr marL="51435" marR="51435" marT="0" marB="0" anchor="ctr"/>
                </a:tc>
                <a:extLst>
                  <a:ext uri="{0D108BD9-81ED-4DB2-BD59-A6C34878D82A}">
                    <a16:rowId xmlns:a16="http://schemas.microsoft.com/office/drawing/2014/main" val="10003"/>
                  </a:ext>
                </a:extLst>
              </a:tr>
            </a:tbl>
          </a:graphicData>
        </a:graphic>
      </p:graphicFrame>
      <p:sp>
        <p:nvSpPr>
          <p:cNvPr id="7" name="Text Box 2"/>
          <p:cNvSpPr txBox="1">
            <a:spLocks noChangeArrowheads="1"/>
          </p:cNvSpPr>
          <p:nvPr/>
        </p:nvSpPr>
        <p:spPr bwMode="auto">
          <a:xfrm>
            <a:off x="634937" y="3234530"/>
            <a:ext cx="11089232" cy="1872209"/>
          </a:xfrm>
          <a:prstGeom prst="rect">
            <a:avLst/>
          </a:prstGeom>
          <a:noFill/>
          <a:ln w="50800">
            <a:solidFill>
              <a:srgbClr val="FF000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800" dirty="0">
              <a:ea typeface="新細明體" pitchFamily="18" charset="-120"/>
              <a:cs typeface="新細明體" pitchFamily="18"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20</a:t>
            </a:fld>
            <a:endParaRPr lang="zh-TW" altLang="en-US" noProof="0" dirty="0"/>
          </a:p>
        </p:txBody>
      </p:sp>
      <p:sp>
        <p:nvSpPr>
          <p:cNvPr id="9" name="標題 1"/>
          <p:cNvSpPr txBox="1">
            <a:spLocks/>
          </p:cNvSpPr>
          <p:nvPr/>
        </p:nvSpPr>
        <p:spPr>
          <a:xfrm>
            <a:off x="796820" y="5424866"/>
            <a:ext cx="10986223" cy="986408"/>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nSpc>
                <a:spcPct val="120000"/>
              </a:lnSpc>
            </a:pPr>
            <a:r>
              <a:rPr lang="zh-TW" altLang="en-US" sz="2000" b="1" dirty="0">
                <a:solidFill>
                  <a:srgbClr val="FF0000"/>
                </a:solidFill>
                <a:latin typeface="Microsoft JhengHei" pitchFamily="34" charset="-120"/>
                <a:ea typeface="Microsoft JhengHei" pitchFamily="34" charset="-120"/>
                <a:sym typeface="Wingdings"/>
              </a:rPr>
              <a:t></a:t>
            </a:r>
            <a:r>
              <a:rPr lang="zh-TW" altLang="en-US" sz="2000" b="1" dirty="0">
                <a:solidFill>
                  <a:srgbClr val="FF0000"/>
                </a:solidFill>
                <a:latin typeface="Microsoft JhengHei" pitchFamily="34" charset="-120"/>
                <a:ea typeface="Microsoft JhengHei" pitchFamily="34" charset="-120"/>
              </a:rPr>
              <a:t>備註：</a:t>
            </a:r>
            <a:endParaRPr lang="en-US" altLang="zh-TW" sz="2000" b="1" dirty="0">
              <a:solidFill>
                <a:srgbClr val="FF0000"/>
              </a:solidFill>
              <a:latin typeface="Microsoft JhengHei" pitchFamily="34" charset="-120"/>
              <a:ea typeface="Microsoft JhengHei" pitchFamily="34" charset="-120"/>
            </a:endParaRPr>
          </a:p>
          <a:p>
            <a:pPr>
              <a:lnSpc>
                <a:spcPct val="120000"/>
              </a:lnSpc>
            </a:pPr>
            <a:r>
              <a:rPr lang="zh-TW" altLang="en-US" sz="2000" b="1" dirty="0">
                <a:solidFill>
                  <a:srgbClr val="FF0000"/>
                </a:solidFill>
                <a:latin typeface="Microsoft JhengHei" pitchFamily="34" charset="-120"/>
                <a:ea typeface="Microsoft JhengHei" pitchFamily="34" charset="-120"/>
              </a:rPr>
              <a:t>申請管道一、特殊需求考場或中低、低收入戶報考者，請於</a:t>
            </a:r>
            <a:r>
              <a:rPr lang="en-US" altLang="zh-TW" sz="2000" b="1" dirty="0">
                <a:solidFill>
                  <a:srgbClr val="FF0000"/>
                </a:solidFill>
                <a:latin typeface="Microsoft JhengHei" pitchFamily="34" charset="-120"/>
                <a:ea typeface="Microsoft JhengHei" pitchFamily="34" charset="-120"/>
              </a:rPr>
              <a:t>114/2/3(</a:t>
            </a:r>
            <a:r>
              <a:rPr lang="zh-TW" altLang="en-US" sz="2000" b="1" dirty="0">
                <a:solidFill>
                  <a:srgbClr val="FF0000"/>
                </a:solidFill>
                <a:latin typeface="Microsoft JhengHei" pitchFamily="34" charset="-120"/>
                <a:ea typeface="Microsoft JhengHei" pitchFamily="34" charset="-120"/>
              </a:rPr>
              <a:t>一</a:t>
            </a:r>
            <a:r>
              <a:rPr lang="en-US" altLang="zh-TW" sz="2000" b="1" dirty="0">
                <a:solidFill>
                  <a:srgbClr val="FF0000"/>
                </a:solidFill>
                <a:latin typeface="Microsoft JhengHei" pitchFamily="34" charset="-120"/>
                <a:ea typeface="Microsoft JhengHei" pitchFamily="34" charset="-120"/>
              </a:rPr>
              <a:t>)</a:t>
            </a:r>
            <a:r>
              <a:rPr lang="zh-TW" altLang="en-US" sz="2000" b="1" dirty="0">
                <a:solidFill>
                  <a:srgbClr val="FF0000"/>
                </a:solidFill>
                <a:latin typeface="Microsoft JhengHei" pitchFamily="34" charset="-120"/>
                <a:ea typeface="Microsoft JhengHei" pitchFamily="34" charset="-120"/>
              </a:rPr>
              <a:t>及</a:t>
            </a:r>
            <a:r>
              <a:rPr lang="en-US" altLang="zh-TW" sz="2000" b="1" dirty="0">
                <a:solidFill>
                  <a:srgbClr val="FF0000"/>
                </a:solidFill>
                <a:latin typeface="Microsoft JhengHei" pitchFamily="34" charset="-120"/>
                <a:ea typeface="Microsoft JhengHei" pitchFamily="34" charset="-120"/>
              </a:rPr>
              <a:t>114/2/4(</a:t>
            </a:r>
            <a:r>
              <a:rPr lang="zh-TW" altLang="en-US" sz="2000" b="1" dirty="0">
                <a:solidFill>
                  <a:srgbClr val="FF0000"/>
                </a:solidFill>
                <a:latin typeface="Microsoft JhengHei" pitchFamily="34" charset="-120"/>
                <a:ea typeface="Microsoft JhengHei" pitchFamily="34" charset="-120"/>
              </a:rPr>
              <a:t>二</a:t>
            </a:r>
            <a:r>
              <a:rPr lang="en-US" altLang="zh-TW" sz="2000" b="1" dirty="0">
                <a:solidFill>
                  <a:srgbClr val="FF0000"/>
                </a:solidFill>
                <a:latin typeface="Microsoft JhengHei" pitchFamily="34" charset="-120"/>
                <a:ea typeface="Microsoft JhengHei" pitchFamily="34" charset="-120"/>
              </a:rPr>
              <a:t>)8:30-16:00</a:t>
            </a:r>
            <a:r>
              <a:rPr lang="zh-TW" altLang="en-US" sz="2000" b="1" dirty="0">
                <a:solidFill>
                  <a:srgbClr val="FF0000"/>
                </a:solidFill>
                <a:latin typeface="Microsoft JhengHei" pitchFamily="34" charset="-120"/>
                <a:ea typeface="Microsoft JhengHei" pitchFamily="34" charset="-120"/>
              </a:rPr>
              <a:t>，親自或委託備齊審查資料正本至南崁國中繳驗相關資料。</a:t>
            </a:r>
          </a:p>
        </p:txBody>
      </p:sp>
    </p:spTree>
    <p:extLst>
      <p:ext uri="{BB962C8B-B14F-4D97-AF65-F5344CB8AC3E}">
        <p14:creationId xmlns:p14="http://schemas.microsoft.com/office/powerpoint/2010/main" val="56292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078188" y="1498601"/>
            <a:ext cx="7602769" cy="3298825"/>
          </a:xfrm>
        </p:spPr>
        <p:txBody>
          <a:bodyPr>
            <a:normAutofit fontScale="90000"/>
          </a:bodyPr>
          <a:lstStyle/>
          <a:p>
            <a:pPr algn="ctr"/>
            <a:r>
              <a:rPr lang="zh-TW" altLang="en-US" sz="6598"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t>報名表件填寫說明</a:t>
            </a:r>
            <a:br>
              <a:rPr lang="en-US" altLang="zh-TW" sz="6598"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br>
            <a:br>
              <a:rPr lang="en-US" altLang="zh-TW" sz="6598"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br>
            <a:r>
              <a:rPr lang="en-US" altLang="zh-TW" sz="6598" b="1" dirty="0">
                <a:ln w="13462">
                  <a:solidFill>
                    <a:schemeClr val="bg1"/>
                  </a:solidFill>
                  <a:prstDash val="solid"/>
                </a:ln>
                <a:solidFill>
                  <a:srgbClr val="FF0000"/>
                </a:solidFill>
                <a:effectLst>
                  <a:outerShdw dist="38100" dir="2700000" algn="bl" rotWithShape="0">
                    <a:schemeClr val="accent5"/>
                  </a:outerShdw>
                </a:effectLst>
                <a:latin typeface="Arial"/>
                <a:ea typeface="+mj-ea"/>
              </a:rPr>
              <a:t>114</a:t>
            </a:r>
            <a:r>
              <a:rPr lang="zh-TW" altLang="en-US" sz="6598" b="1" dirty="0">
                <a:ln w="13462">
                  <a:solidFill>
                    <a:schemeClr val="bg1"/>
                  </a:solidFill>
                  <a:prstDash val="solid"/>
                </a:ln>
                <a:solidFill>
                  <a:srgbClr val="FF0000"/>
                </a:solidFill>
                <a:effectLst>
                  <a:outerShdw dist="38100" dir="2700000" algn="bl" rotWithShape="0">
                    <a:schemeClr val="accent5"/>
                  </a:outerShdw>
                </a:effectLst>
                <a:latin typeface="Arial"/>
                <a:ea typeface="+mj-ea"/>
              </a:rPr>
              <a:t>學年度採線上報名</a:t>
            </a:r>
            <a:endParaRPr lang="zh-TW" altLang="en-US" b="1"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83235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7828" y="692696"/>
            <a:ext cx="10157354" cy="1140544"/>
          </a:xfrm>
        </p:spPr>
        <p:txBody>
          <a:bodyPr>
            <a:normAutofit/>
          </a:bodyPr>
          <a:lstStyle/>
          <a:p>
            <a:pPr algn="ctr"/>
            <a:r>
              <a:rPr lang="zh-TW" altLang="en-US" sz="4800" b="1" dirty="0">
                <a:solidFill>
                  <a:srgbClr val="7030A0"/>
                </a:solidFill>
                <a:effectLst>
                  <a:outerShdw blurRad="38100" dist="38100" dir="2700000" algn="tl">
                    <a:srgbClr val="000000">
                      <a:alpha val="43137"/>
                    </a:srgbClr>
                  </a:outerShdw>
                </a:effectLst>
                <a:latin typeface="Microsoft JhengHei" pitchFamily="34" charset="-120"/>
                <a:ea typeface="Microsoft JhengHei" pitchFamily="34" charset="-120"/>
              </a:rPr>
              <a:t>報名系統線上</a:t>
            </a:r>
            <a:r>
              <a:rPr lang="zh-TW" altLang="zh-TW" sz="4800" b="1" dirty="0">
                <a:solidFill>
                  <a:srgbClr val="7030A0"/>
                </a:solidFill>
                <a:effectLst>
                  <a:outerShdw blurRad="38100" dist="38100" dir="2700000" algn="tl">
                    <a:srgbClr val="000000">
                      <a:alpha val="43137"/>
                    </a:srgbClr>
                  </a:outerShdw>
                </a:effectLst>
                <a:latin typeface="Microsoft JhengHei" pitchFamily="34" charset="-120"/>
                <a:ea typeface="Microsoft JhengHei" pitchFamily="34" charset="-120"/>
              </a:rPr>
              <a:t>報名流</a:t>
            </a:r>
            <a:r>
              <a:rPr lang="zh-TW" altLang="en-US" sz="4800" b="1" dirty="0">
                <a:solidFill>
                  <a:srgbClr val="7030A0"/>
                </a:solidFill>
                <a:effectLst>
                  <a:outerShdw blurRad="38100" dist="38100" dir="2700000" algn="tl">
                    <a:srgbClr val="000000">
                      <a:alpha val="43137"/>
                    </a:srgbClr>
                  </a:outerShdw>
                </a:effectLst>
                <a:latin typeface="Microsoft JhengHei" pitchFamily="34" charset="-120"/>
                <a:ea typeface="Microsoft JhengHei" pitchFamily="34" charset="-120"/>
              </a:rPr>
              <a:t>程圖</a:t>
            </a: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22</a:t>
            </a:fld>
            <a:endParaRPr lang="zh-TW" altLang="en-US" noProof="0" dirty="0"/>
          </a:p>
        </p:txBody>
      </p:sp>
      <p:sp>
        <p:nvSpPr>
          <p:cNvPr id="8" name="圓角矩形 7"/>
          <p:cNvSpPr/>
          <p:nvPr/>
        </p:nvSpPr>
        <p:spPr>
          <a:xfrm>
            <a:off x="1087879" y="2414567"/>
            <a:ext cx="2016224" cy="2606250"/>
          </a:xfrm>
          <a:prstGeom prst="roundRect">
            <a:avLst/>
          </a:prstGeom>
          <a:solidFill>
            <a:srgbClr val="F298C7"/>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sz="3200" b="1" u="sng" dirty="0">
                <a:solidFill>
                  <a:srgbClr val="002060"/>
                </a:solidFill>
              </a:rPr>
              <a:t>線上報名</a:t>
            </a:r>
            <a:endParaRPr lang="zh-TW" altLang="zh-TW" sz="3200" dirty="0">
              <a:solidFill>
                <a:srgbClr val="002060"/>
              </a:solidFill>
            </a:endParaRPr>
          </a:p>
          <a:p>
            <a:pPr algn="ctr"/>
            <a:endParaRPr lang="en-US" altLang="zh-TW" b="1" dirty="0">
              <a:solidFill>
                <a:schemeClr val="bg1"/>
              </a:solidFill>
              <a:effectLst>
                <a:outerShdw blurRad="38100" dist="38100" dir="2700000" algn="tl">
                  <a:srgbClr val="000000">
                    <a:alpha val="43137"/>
                  </a:srgbClr>
                </a:outerShdw>
              </a:effectLst>
            </a:endParaRPr>
          </a:p>
          <a:p>
            <a:pPr algn="ctr"/>
            <a:r>
              <a:rPr lang="zh-TW" altLang="zh-TW" b="1" dirty="0">
                <a:solidFill>
                  <a:schemeClr val="bg1"/>
                </a:solidFill>
                <a:effectLst>
                  <a:outerShdw blurRad="38100" dist="38100" dir="2700000" algn="tl">
                    <a:srgbClr val="000000">
                      <a:alpha val="43137"/>
                    </a:srgbClr>
                  </a:outerShdw>
                </a:effectLst>
              </a:rPr>
              <a:t>填寫資料</a:t>
            </a:r>
          </a:p>
          <a:p>
            <a:pPr algn="ctr"/>
            <a:r>
              <a:rPr lang="zh-TW" altLang="zh-TW" b="1" dirty="0">
                <a:solidFill>
                  <a:schemeClr val="bg1"/>
                </a:solidFill>
                <a:effectLst>
                  <a:outerShdw blurRad="38100" dist="38100" dir="2700000" algn="tl">
                    <a:srgbClr val="000000">
                      <a:alpha val="43137"/>
                    </a:srgbClr>
                  </a:outerShdw>
                </a:effectLst>
              </a:rPr>
              <a:t>上傳文件</a:t>
            </a:r>
          </a:p>
        </p:txBody>
      </p:sp>
      <p:sp>
        <p:nvSpPr>
          <p:cNvPr id="9" name="內容版面配置區 8"/>
          <p:cNvSpPr>
            <a:spLocks noGrp="1"/>
          </p:cNvSpPr>
          <p:nvPr>
            <p:ph idx="1"/>
          </p:nvPr>
        </p:nvSpPr>
        <p:spPr>
          <a:xfrm>
            <a:off x="3798097" y="2414567"/>
            <a:ext cx="1959850" cy="2606249"/>
          </a:xfrm>
          <a:prstGeom prst="roundRect">
            <a:avLst/>
          </a:prstGeom>
          <a:solidFill>
            <a:srgbClr val="F298C7"/>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zh-TW" altLang="en-US" sz="3200" b="1" u="sng" dirty="0">
                <a:solidFill>
                  <a:srgbClr val="C00000"/>
                </a:solidFill>
                <a:latin typeface="+mn-ea"/>
                <a:ea typeface="+mn-ea"/>
              </a:rPr>
              <a:t>繳費</a:t>
            </a:r>
            <a:r>
              <a:rPr lang="en-US" altLang="zh-TW" sz="3200" b="1" u="sng" dirty="0">
                <a:solidFill>
                  <a:srgbClr val="C00000"/>
                </a:solidFill>
                <a:latin typeface="+mn-ea"/>
                <a:ea typeface="+mn-ea"/>
              </a:rPr>
              <a:t> </a:t>
            </a:r>
            <a:endParaRPr lang="zh-TW" altLang="zh-TW" sz="3200" b="1" u="sng" dirty="0">
              <a:solidFill>
                <a:srgbClr val="C00000"/>
              </a:solidFill>
              <a:latin typeface="+mn-ea"/>
              <a:ea typeface="+mn-ea"/>
            </a:endParaRPr>
          </a:p>
          <a:p>
            <a:pPr marL="0" indent="0">
              <a:buNone/>
            </a:pPr>
            <a:r>
              <a:rPr lang="en-US" altLang="zh-TW" sz="2000" b="1" dirty="0">
                <a:solidFill>
                  <a:schemeClr val="bg1"/>
                </a:solidFill>
                <a:effectLst>
                  <a:outerShdw blurRad="38100" dist="38100" dir="2700000" algn="tl">
                    <a:srgbClr val="000000">
                      <a:alpha val="43137"/>
                    </a:srgbClr>
                  </a:outerShdw>
                </a:effectLst>
                <a:latin typeface="+mn-ea"/>
                <a:ea typeface="+mn-ea"/>
              </a:rPr>
              <a:t>ATM</a:t>
            </a:r>
            <a:r>
              <a:rPr lang="zh-TW" altLang="zh-TW" sz="2000" b="1" dirty="0">
                <a:solidFill>
                  <a:schemeClr val="bg1"/>
                </a:solidFill>
                <a:effectLst>
                  <a:outerShdw blurRad="38100" dist="38100" dir="2700000" algn="tl">
                    <a:srgbClr val="000000">
                      <a:alpha val="43137"/>
                    </a:srgbClr>
                  </a:outerShdw>
                </a:effectLst>
                <a:latin typeface="+mn-ea"/>
                <a:ea typeface="+mn-ea"/>
              </a:rPr>
              <a:t>、線上轉帳</a:t>
            </a:r>
            <a:r>
              <a:rPr lang="zh-TW" altLang="en-US" sz="2000" b="1" dirty="0">
                <a:solidFill>
                  <a:schemeClr val="bg1"/>
                </a:solidFill>
                <a:effectLst>
                  <a:outerShdw blurRad="38100" dist="38100" dir="2700000" algn="tl">
                    <a:srgbClr val="000000">
                      <a:alpha val="43137"/>
                    </a:srgbClr>
                  </a:outerShdw>
                </a:effectLst>
                <a:latin typeface="+mn-ea"/>
                <a:ea typeface="+mn-ea"/>
              </a:rPr>
              <a:t>、</a:t>
            </a:r>
            <a:r>
              <a:rPr lang="zh-TW" altLang="zh-TW" sz="2000" b="1" dirty="0">
                <a:solidFill>
                  <a:schemeClr val="bg1"/>
                </a:solidFill>
                <a:effectLst>
                  <a:outerShdw blurRad="38100" dist="38100" dir="2700000" algn="tl">
                    <a:srgbClr val="000000">
                      <a:alpha val="43137"/>
                    </a:srgbClr>
                  </a:outerShdw>
                </a:effectLst>
                <a:latin typeface="+mn-ea"/>
                <a:ea typeface="+mn-ea"/>
              </a:rPr>
              <a:t>超商繳費</a:t>
            </a:r>
            <a:r>
              <a:rPr lang="zh-TW" altLang="en-US" sz="2000" b="1" dirty="0">
                <a:solidFill>
                  <a:schemeClr val="bg1"/>
                </a:solidFill>
                <a:effectLst>
                  <a:outerShdw blurRad="38100" dist="38100" dir="2700000" algn="tl">
                    <a:srgbClr val="000000">
                      <a:alpha val="43137"/>
                    </a:srgbClr>
                  </a:outerShdw>
                </a:effectLst>
                <a:latin typeface="+mn-ea"/>
                <a:ea typeface="+mn-ea"/>
              </a:rPr>
              <a:t>、</a:t>
            </a:r>
            <a:r>
              <a:rPr lang="zh-TW" altLang="zh-TW" sz="2000" b="1" dirty="0">
                <a:solidFill>
                  <a:schemeClr val="bg1"/>
                </a:solidFill>
                <a:effectLst>
                  <a:outerShdw blurRad="38100" dist="38100" dir="2700000" algn="tl">
                    <a:srgbClr val="000000">
                      <a:alpha val="43137"/>
                    </a:srgbClr>
                  </a:outerShdw>
                </a:effectLst>
                <a:latin typeface="+mn-ea"/>
                <a:ea typeface="+mn-ea"/>
              </a:rPr>
              <a:t>銀行臨櫃</a:t>
            </a:r>
          </a:p>
        </p:txBody>
      </p:sp>
      <p:sp>
        <p:nvSpPr>
          <p:cNvPr id="11" name="圓角矩形 10"/>
          <p:cNvSpPr/>
          <p:nvPr/>
        </p:nvSpPr>
        <p:spPr>
          <a:xfrm>
            <a:off x="6538940" y="2395142"/>
            <a:ext cx="1913760" cy="2754210"/>
          </a:xfrm>
          <a:prstGeom prst="roundRect">
            <a:avLst/>
          </a:prstGeom>
          <a:solidFill>
            <a:srgbClr val="F298C7"/>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3200" b="1" u="sng" dirty="0">
                <a:solidFill>
                  <a:srgbClr val="002060"/>
                </a:solidFill>
                <a:latin typeface="+mn-ea"/>
              </a:rPr>
              <a:t>列印鑑定證</a:t>
            </a:r>
            <a:endParaRPr lang="zh-TW" altLang="zh-TW" dirty="0">
              <a:solidFill>
                <a:srgbClr val="002060"/>
              </a:solidFill>
            </a:endParaRPr>
          </a:p>
          <a:p>
            <a:r>
              <a:rPr lang="zh-TW" altLang="en-US" b="1" dirty="0">
                <a:effectLst>
                  <a:outerShdw blurRad="38100" dist="38100" dir="2700000" algn="tl">
                    <a:srgbClr val="000000">
                      <a:alpha val="43137"/>
                    </a:srgbClr>
                  </a:outerShdw>
                </a:effectLst>
              </a:rPr>
              <a:t>自行</a:t>
            </a:r>
            <a:r>
              <a:rPr lang="zh-TW" altLang="zh-TW" b="1" dirty="0">
                <a:effectLst>
                  <a:outerShdw blurRad="38100" dist="38100" dir="2700000" algn="tl">
                    <a:srgbClr val="000000">
                      <a:alpha val="43137"/>
                    </a:srgbClr>
                  </a:outerShdw>
                </a:effectLst>
              </a:rPr>
              <a:t>下載列印</a:t>
            </a:r>
          </a:p>
        </p:txBody>
      </p:sp>
      <p:sp>
        <p:nvSpPr>
          <p:cNvPr id="12" name="圓角矩形 11"/>
          <p:cNvSpPr/>
          <p:nvPr/>
        </p:nvSpPr>
        <p:spPr>
          <a:xfrm>
            <a:off x="9116056" y="2414567"/>
            <a:ext cx="1913760" cy="2610194"/>
          </a:xfrm>
          <a:prstGeom prst="roundRect">
            <a:avLst/>
          </a:prstGeom>
          <a:solidFill>
            <a:srgbClr val="F298C7"/>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3200" b="1" u="sng" dirty="0">
                <a:solidFill>
                  <a:srgbClr val="002060"/>
                </a:solidFill>
                <a:latin typeface="+mn-ea"/>
              </a:rPr>
              <a:t>應試</a:t>
            </a:r>
          </a:p>
          <a:p>
            <a:r>
              <a:rPr lang="en-US" altLang="zh-TW" dirty="0"/>
              <a:t> </a:t>
            </a:r>
            <a:endParaRPr lang="zh-TW" altLang="zh-TW" dirty="0"/>
          </a:p>
          <a:p>
            <a:r>
              <a:rPr lang="zh-TW" altLang="zh-TW" b="1" dirty="0">
                <a:effectLst>
                  <a:outerShdw blurRad="38100" dist="38100" dir="2700000" algn="tl">
                    <a:srgbClr val="000000">
                      <a:alpha val="43137"/>
                    </a:srgbClr>
                  </a:outerShdw>
                </a:effectLst>
              </a:rPr>
              <a:t>攜帶鑑定證</a:t>
            </a:r>
          </a:p>
          <a:p>
            <a:r>
              <a:rPr lang="zh-TW" altLang="en-US" b="1" dirty="0">
                <a:effectLst>
                  <a:outerShdw blurRad="38100" dist="38100" dir="2700000" algn="tl">
                    <a:srgbClr val="000000">
                      <a:alpha val="43137"/>
                    </a:srgbClr>
                  </a:outerShdw>
                </a:effectLst>
              </a:rPr>
              <a:t>、身分證、健保卡或桃樂卡供</a:t>
            </a:r>
            <a:r>
              <a:rPr lang="zh-TW" altLang="zh-TW" b="1" dirty="0">
                <a:effectLst>
                  <a:outerShdw blurRad="38100" dist="38100" dir="2700000" algn="tl">
                    <a:srgbClr val="000000">
                      <a:alpha val="43137"/>
                    </a:srgbClr>
                  </a:outerShdw>
                </a:effectLst>
              </a:rPr>
              <a:t>查驗</a:t>
            </a:r>
          </a:p>
        </p:txBody>
      </p:sp>
      <p:sp>
        <p:nvSpPr>
          <p:cNvPr id="3" name="向右箭號 2"/>
          <p:cNvSpPr/>
          <p:nvPr/>
        </p:nvSpPr>
        <p:spPr>
          <a:xfrm>
            <a:off x="3259171" y="3552604"/>
            <a:ext cx="383857" cy="504056"/>
          </a:xfrm>
          <a:prstGeom prst="rightArrow">
            <a:avLst/>
          </a:prstGeom>
          <a:solidFill>
            <a:schemeClr val="tx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右箭號 12"/>
          <p:cNvSpPr/>
          <p:nvPr/>
        </p:nvSpPr>
        <p:spPr>
          <a:xfrm>
            <a:off x="5956515" y="3551023"/>
            <a:ext cx="383857" cy="504056"/>
          </a:xfrm>
          <a:prstGeom prst="rightArrow">
            <a:avLst/>
          </a:prstGeom>
          <a:solidFill>
            <a:schemeClr val="tx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a:off x="8592449" y="3557538"/>
            <a:ext cx="383857" cy="504056"/>
          </a:xfrm>
          <a:prstGeom prst="rightArrow">
            <a:avLst/>
          </a:prstGeom>
          <a:solidFill>
            <a:schemeClr val="tx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6049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576054" y="86426"/>
            <a:ext cx="11278997"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gn="ctr"/>
            <a:r>
              <a:rPr lang="zh-TW" altLang="en-US" sz="4050" b="1" dirty="0">
                <a:solidFill>
                  <a:srgbClr val="002060"/>
                </a:solidFill>
              </a:rPr>
              <a:t>資優鑑定報名準備 </a:t>
            </a:r>
          </a:p>
        </p:txBody>
      </p:sp>
      <p:sp>
        <p:nvSpPr>
          <p:cNvPr id="3" name="手繪多邊形 2"/>
          <p:cNvSpPr/>
          <p:nvPr/>
        </p:nvSpPr>
        <p:spPr>
          <a:xfrm>
            <a:off x="587086" y="1268107"/>
            <a:ext cx="5279733" cy="509432"/>
          </a:xfrm>
          <a:custGeom>
            <a:avLst/>
            <a:gdLst>
              <a:gd name="connsiteX0" fmla="*/ 0 w 4337015"/>
              <a:gd name="connsiteY0" fmla="*/ 0 h 310985"/>
              <a:gd name="connsiteX1" fmla="*/ 4337015 w 4337015"/>
              <a:gd name="connsiteY1" fmla="*/ 0 h 310985"/>
              <a:gd name="connsiteX2" fmla="*/ 4337015 w 4337015"/>
              <a:gd name="connsiteY2" fmla="*/ 310985 h 310985"/>
              <a:gd name="connsiteX3" fmla="*/ 0 w 4337015"/>
              <a:gd name="connsiteY3" fmla="*/ 310985 h 310985"/>
              <a:gd name="connsiteX4" fmla="*/ 0 w 4337015"/>
              <a:gd name="connsiteY4" fmla="*/ 0 h 31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7015" h="310985">
                <a:moveTo>
                  <a:pt x="0" y="0"/>
                </a:moveTo>
                <a:lnTo>
                  <a:pt x="4337015" y="0"/>
                </a:lnTo>
                <a:lnTo>
                  <a:pt x="4337015" y="310985"/>
                </a:lnTo>
                <a:lnTo>
                  <a:pt x="0" y="310985"/>
                </a:lnTo>
                <a:lnTo>
                  <a:pt x="0" y="0"/>
                </a:lnTo>
                <a:close/>
              </a:path>
            </a:pathLst>
          </a:custGeom>
          <a:solidFill>
            <a:srgbClr val="00B0F0"/>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27584" tIns="130048" rIns="227584" bIns="130048" numCol="1" spcCol="1270" anchor="ctr" anchorCtr="0">
            <a:noAutofit/>
          </a:bodyPr>
          <a:lstStyle/>
          <a:p>
            <a:pPr algn="ctr" defTabSz="1422400">
              <a:lnSpc>
                <a:spcPct val="90000"/>
              </a:lnSpc>
              <a:spcBef>
                <a:spcPct val="0"/>
              </a:spcBef>
              <a:spcAft>
                <a:spcPct val="35000"/>
              </a:spcAft>
            </a:pPr>
            <a:r>
              <a:rPr lang="zh-TW" altLang="en-US" sz="3200" b="1" dirty="0">
                <a:solidFill>
                  <a:srgbClr val="FF0000"/>
                </a:solidFill>
                <a:latin typeface="微軟正黑體" panose="020B0604030504040204" pitchFamily="34" charset="-120"/>
                <a:ea typeface="微軟正黑體" panose="020B0604030504040204" pitchFamily="34" charset="-120"/>
              </a:rPr>
              <a:t>必備</a:t>
            </a:r>
          </a:p>
        </p:txBody>
      </p:sp>
      <p:sp>
        <p:nvSpPr>
          <p:cNvPr id="4" name="手繪多邊形 3"/>
          <p:cNvSpPr/>
          <p:nvPr/>
        </p:nvSpPr>
        <p:spPr>
          <a:xfrm>
            <a:off x="576054" y="1777539"/>
            <a:ext cx="5518358" cy="4676655"/>
          </a:xfrm>
          <a:custGeom>
            <a:avLst/>
            <a:gdLst>
              <a:gd name="connsiteX0" fmla="*/ 0 w 4215963"/>
              <a:gd name="connsiteY0" fmla="*/ 0 h 3061168"/>
              <a:gd name="connsiteX1" fmla="*/ 4215963 w 4215963"/>
              <a:gd name="connsiteY1" fmla="*/ 0 h 3061168"/>
              <a:gd name="connsiteX2" fmla="*/ 4215963 w 4215963"/>
              <a:gd name="connsiteY2" fmla="*/ 3061168 h 3061168"/>
              <a:gd name="connsiteX3" fmla="*/ 0 w 4215963"/>
              <a:gd name="connsiteY3" fmla="*/ 3061168 h 3061168"/>
              <a:gd name="connsiteX4" fmla="*/ 0 w 4215963"/>
              <a:gd name="connsiteY4" fmla="*/ 0 h 3061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5963" h="3061168">
                <a:moveTo>
                  <a:pt x="0" y="0"/>
                </a:moveTo>
                <a:lnTo>
                  <a:pt x="4215963" y="0"/>
                </a:lnTo>
                <a:lnTo>
                  <a:pt x="4215963" y="3061168"/>
                </a:lnTo>
                <a:lnTo>
                  <a:pt x="0" y="3061168"/>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ct val="150000"/>
              </a:lnSpc>
              <a:spcBef>
                <a:spcPct val="0"/>
              </a:spcBef>
              <a:spcAft>
                <a:spcPct val="15000"/>
              </a:spcAft>
              <a:buChar char="••"/>
            </a:pPr>
            <a:r>
              <a:rPr lang="zh-TW" altLang="en-US" b="1" dirty="0">
                <a:solidFill>
                  <a:srgbClr val="FF0000"/>
                </a:solidFill>
                <a:latin typeface="微軟正黑體" panose="020B0604030504040204" pitchFamily="34" charset="-120"/>
                <a:ea typeface="微軟正黑體" panose="020B0604030504040204" pitchFamily="34" charset="-120"/>
              </a:rPr>
              <a:t>家長</a:t>
            </a:r>
            <a:r>
              <a:rPr lang="en-US" altLang="zh-TW" b="1" dirty="0">
                <a:solidFill>
                  <a:srgbClr val="FF0000"/>
                </a:solidFill>
                <a:latin typeface="微軟正黑體" panose="020B0604030504040204" pitchFamily="34" charset="-120"/>
                <a:ea typeface="微軟正黑體" panose="020B0604030504040204" pitchFamily="34" charset="-120"/>
              </a:rPr>
              <a:t>e-mail</a:t>
            </a:r>
            <a:r>
              <a:rPr lang="zh-TW" altLang="en-US" b="1" dirty="0">
                <a:solidFill>
                  <a:srgbClr val="FF0000"/>
                </a:solidFill>
                <a:latin typeface="微軟正黑體" panose="020B0604030504040204" pitchFamily="34" charset="-120"/>
                <a:ea typeface="微軟正黑體" panose="020B0604030504040204" pitchFamily="34" charset="-120"/>
              </a:rPr>
              <a:t> 帳號</a:t>
            </a:r>
            <a:r>
              <a:rPr lang="en-US" altLang="zh-TW" sz="1800" b="1" dirty="0">
                <a:solidFill>
                  <a:srgbClr val="002060"/>
                </a:solidFill>
                <a:latin typeface="微軟正黑體" panose="020B0604030504040204" pitchFamily="34" charset="-120"/>
                <a:ea typeface="微軟正黑體" panose="020B0604030504040204" pitchFamily="34" charset="-120"/>
              </a:rPr>
              <a:t>(</a:t>
            </a:r>
            <a:r>
              <a:rPr lang="zh-TW" altLang="en-US" sz="1800" b="1" dirty="0">
                <a:solidFill>
                  <a:srgbClr val="002060"/>
                </a:solidFill>
                <a:latin typeface="微軟正黑體" panose="020B0604030504040204" pitchFamily="34" charset="-120"/>
                <a:ea typeface="微軟正黑體" panose="020B0604030504040204" pitchFamily="34" charset="-120"/>
              </a:rPr>
              <a:t>寄送各階段資訊</a:t>
            </a:r>
            <a:r>
              <a:rPr lang="en-US" altLang="zh-TW" sz="1800" b="1" dirty="0">
                <a:solidFill>
                  <a:srgbClr val="002060"/>
                </a:solidFill>
                <a:latin typeface="微軟正黑體" panose="020B0604030504040204" pitchFamily="34" charset="-120"/>
                <a:ea typeface="微軟正黑體" panose="020B0604030504040204" pitchFamily="34" charset="-120"/>
              </a:rPr>
              <a:t>)</a:t>
            </a:r>
            <a:r>
              <a:rPr lang="zh-TW" altLang="en-US" sz="1800" b="1" dirty="0">
                <a:solidFill>
                  <a:srgbClr val="002060"/>
                </a:solidFill>
                <a:latin typeface="微軟正黑體" panose="020B0604030504040204" pitchFamily="34" charset="-120"/>
                <a:ea typeface="微軟正黑體" panose="020B0604030504040204" pitchFamily="34" charset="-120"/>
              </a:rPr>
              <a:t> </a:t>
            </a:r>
            <a:endParaRPr lang="en-US" altLang="zh-TW" sz="1800" b="1" dirty="0">
              <a:solidFill>
                <a:srgbClr val="002060"/>
              </a:solidFill>
              <a:latin typeface="微軟正黑體" panose="020B0604030504040204" pitchFamily="34" charset="-120"/>
              <a:ea typeface="微軟正黑體" panose="020B0604030504040204" pitchFamily="34" charset="-120"/>
            </a:endParaRPr>
          </a:p>
          <a:p>
            <a:pPr marL="228600" lvl="1" indent="-228600" defTabSz="1066800">
              <a:lnSpc>
                <a:spcPct val="150000"/>
              </a:lnSpc>
              <a:spcBef>
                <a:spcPct val="0"/>
              </a:spcBef>
              <a:spcAft>
                <a:spcPct val="15000"/>
              </a:spcAft>
              <a:buChar char="••"/>
            </a:pPr>
            <a:r>
              <a:rPr lang="zh-TW" altLang="en-US" b="1" dirty="0">
                <a:solidFill>
                  <a:schemeClr val="accent2">
                    <a:lumMod val="50000"/>
                  </a:schemeClr>
                </a:solidFill>
                <a:latin typeface="微軟正黑體" panose="020B0604030504040204" pitchFamily="34" charset="-120"/>
              </a:rPr>
              <a:t>線上填寫初選、複選報名表</a:t>
            </a:r>
            <a:br>
              <a:rPr lang="en-US" altLang="zh-TW" b="1" dirty="0">
                <a:solidFill>
                  <a:srgbClr val="FF0000"/>
                </a:solidFill>
                <a:latin typeface="微軟正黑體" panose="020B0604030504040204" pitchFamily="34" charset="-120"/>
                <a:ea typeface="微軟正黑體" panose="020B0604030504040204" pitchFamily="34" charset="-120"/>
              </a:rPr>
            </a:b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備妥</a:t>
            </a:r>
            <a:r>
              <a:rPr lang="en-US" altLang="zh-TW" sz="1800" b="1" dirty="0">
                <a:solidFill>
                  <a:srgbClr val="FF0000"/>
                </a:solidFill>
                <a:latin typeface="微軟正黑體" panose="020B0604030504040204" pitchFamily="34" charset="-120"/>
                <a:ea typeface="微軟正黑體" panose="020B0604030504040204" pitchFamily="34" charset="-120"/>
              </a:rPr>
              <a:t>2</a:t>
            </a:r>
            <a:r>
              <a:rPr lang="zh-TW" altLang="en-US" sz="1800" b="1" dirty="0">
                <a:solidFill>
                  <a:srgbClr val="FF0000"/>
                </a:solidFill>
                <a:latin typeface="微軟正黑體" panose="020B0604030504040204" pitchFamily="34" charset="-120"/>
                <a:ea typeface="微軟正黑體" panose="020B0604030504040204" pitchFamily="34" charset="-120"/>
              </a:rPr>
              <a:t>吋照片電子檔，供</a:t>
            </a:r>
            <a:r>
              <a:rPr lang="zh-TW" altLang="en-US" sz="1800" b="1" dirty="0">
                <a:solidFill>
                  <a:srgbClr val="FF0000"/>
                </a:solidFill>
                <a:latin typeface="微軟正黑體" panose="020B0604030504040204" pitchFamily="34" charset="-120"/>
              </a:rPr>
              <a:t>上傳報名用</a:t>
            </a:r>
            <a:r>
              <a:rPr lang="en-US" altLang="zh-TW" sz="1800"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a:p>
            <a:pPr marL="228600" lvl="1" indent="-228600" defTabSz="1066800">
              <a:lnSpc>
                <a:spcPct val="150000"/>
              </a:lnSpc>
              <a:spcBef>
                <a:spcPct val="0"/>
              </a:spcBef>
              <a:spcAft>
                <a:spcPct val="15000"/>
              </a:spcAft>
              <a:buChar char="••"/>
            </a:pPr>
            <a:r>
              <a:rPr lang="zh-TW" altLang="en-US" b="1" dirty="0">
                <a:solidFill>
                  <a:schemeClr val="accent2">
                    <a:lumMod val="50000"/>
                  </a:schemeClr>
                </a:solidFill>
                <a:latin typeface="微軟正黑體" panose="020B0604030504040204" pitchFamily="34" charset="-120"/>
              </a:rPr>
              <a:t>報名費</a:t>
            </a:r>
            <a:r>
              <a:rPr lang="en-US" altLang="zh-TW" b="1" dirty="0">
                <a:solidFill>
                  <a:schemeClr val="accent2">
                    <a:lumMod val="50000"/>
                  </a:schemeClr>
                </a:solidFill>
                <a:latin typeface="微軟正黑體" panose="020B0604030504040204" pitchFamily="34" charset="-120"/>
              </a:rPr>
              <a:t>(</a:t>
            </a:r>
            <a:r>
              <a:rPr lang="zh-TW" altLang="en-US" b="1" dirty="0">
                <a:solidFill>
                  <a:schemeClr val="accent2">
                    <a:lumMod val="50000"/>
                  </a:schemeClr>
                </a:solidFill>
                <a:latin typeface="微軟正黑體" panose="020B0604030504040204" pitchFamily="34" charset="-120"/>
              </a:rPr>
              <a:t>線上或超商代收</a:t>
            </a:r>
            <a:r>
              <a:rPr lang="en-US" altLang="zh-TW" b="1" dirty="0">
                <a:solidFill>
                  <a:schemeClr val="accent2">
                    <a:lumMod val="50000"/>
                  </a:schemeClr>
                </a:solidFill>
                <a:latin typeface="微軟正黑體" panose="020B0604030504040204" pitchFamily="34" charset="-120"/>
              </a:rPr>
              <a:t>)</a:t>
            </a:r>
          </a:p>
          <a:p>
            <a:pPr marL="228600" lvl="1" indent="-228600" defTabSz="1066800">
              <a:lnSpc>
                <a:spcPct val="150000"/>
              </a:lnSpc>
              <a:spcBef>
                <a:spcPct val="0"/>
              </a:spcBef>
              <a:spcAft>
                <a:spcPct val="15000"/>
              </a:spcAft>
              <a:buChar char="••"/>
            </a:pPr>
            <a:r>
              <a:rPr lang="zh-TW" altLang="en-US" b="1" dirty="0">
                <a:solidFill>
                  <a:srgbClr val="FF0000"/>
                </a:solidFill>
                <a:latin typeface="微軟正黑體" panose="020B0604030504040204" pitchFamily="34" charset="-120"/>
                <a:ea typeface="微軟正黑體" panose="020B0604030504040204" pitchFamily="34" charset="-120"/>
              </a:rPr>
              <a:t>初選管道一</a:t>
            </a:r>
            <a:r>
              <a:rPr lang="en-US"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含管道二</a:t>
            </a:r>
            <a:r>
              <a:rPr lang="en-US"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報名</a:t>
            </a:r>
            <a:r>
              <a:rPr lang="en-US" altLang="zh-TW" b="1" dirty="0">
                <a:solidFill>
                  <a:srgbClr val="FF0000"/>
                </a:solidFill>
                <a:latin typeface="微軟正黑體" panose="020B0604030504040204" pitchFamily="34" charset="-120"/>
                <a:ea typeface="微軟正黑體" panose="020B0604030504040204" pitchFamily="34" charset="-120"/>
              </a:rPr>
              <a:t>$</a:t>
            </a:r>
            <a:r>
              <a:rPr lang="en-US" b="1" dirty="0">
                <a:solidFill>
                  <a:srgbClr val="FF0000"/>
                </a:solidFill>
                <a:latin typeface="微軟正黑體" panose="020B0604030504040204" pitchFamily="34" charset="-120"/>
                <a:ea typeface="微軟正黑體" panose="020B0604030504040204" pitchFamily="34" charset="-120"/>
              </a:rPr>
              <a:t>1,</a:t>
            </a:r>
            <a:r>
              <a:rPr lang="en-US" altLang="zh-TW" b="1" dirty="0">
                <a:solidFill>
                  <a:srgbClr val="FF0000"/>
                </a:solidFill>
                <a:latin typeface="微軟正黑體" panose="020B0604030504040204" pitchFamily="34" charset="-120"/>
                <a:ea typeface="微軟正黑體" panose="020B0604030504040204" pitchFamily="34" charset="-120"/>
              </a:rPr>
              <a:t>1</a:t>
            </a:r>
            <a:r>
              <a:rPr lang="en-US" b="1" dirty="0">
                <a:solidFill>
                  <a:srgbClr val="FF0000"/>
                </a:solidFill>
                <a:latin typeface="微軟正黑體" panose="020B0604030504040204" pitchFamily="34" charset="-120"/>
                <a:ea typeface="微軟正黑體" panose="020B0604030504040204" pitchFamily="34" charset="-120"/>
              </a:rPr>
              <a:t>00</a:t>
            </a:r>
            <a:r>
              <a:rPr lang="zh-TW" altLang="en-US" b="1" dirty="0">
                <a:solidFill>
                  <a:srgbClr val="FF0000"/>
                </a:solidFill>
                <a:latin typeface="微軟正黑體" panose="020B0604030504040204" pitchFamily="34" charset="-120"/>
                <a:ea typeface="微軟正黑體" panose="020B0604030504040204" pitchFamily="34" charset="-120"/>
              </a:rPr>
              <a:t>元</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28600" lvl="1" indent="-228600" defTabSz="1066800">
              <a:lnSpc>
                <a:spcPct val="150000"/>
              </a:lnSpc>
              <a:spcBef>
                <a:spcPct val="0"/>
              </a:spcBef>
              <a:spcAft>
                <a:spcPct val="15000"/>
              </a:spcAft>
              <a:buChar char="••"/>
            </a:pPr>
            <a:r>
              <a:rPr lang="zh-TW" altLang="en-US" b="1" dirty="0">
                <a:solidFill>
                  <a:srgbClr val="4F2270"/>
                </a:solidFill>
                <a:latin typeface="微軟正黑體" panose="020B0604030504040204" pitchFamily="34" charset="-120"/>
                <a:ea typeface="微軟正黑體" panose="020B0604030504040204" pitchFamily="34" charset="-120"/>
              </a:rPr>
              <a:t>初選管道二報名</a:t>
            </a:r>
            <a:r>
              <a:rPr lang="en-US" altLang="zh-TW" b="1" dirty="0">
                <a:solidFill>
                  <a:srgbClr val="4F2270"/>
                </a:solidFill>
                <a:latin typeface="微軟正黑體" panose="020B0604030504040204" pitchFamily="34" charset="-120"/>
                <a:ea typeface="微軟正黑體" panose="020B0604030504040204" pitchFamily="34" charset="-120"/>
              </a:rPr>
              <a:t>$5</a:t>
            </a:r>
            <a:r>
              <a:rPr lang="en-US" b="1" dirty="0">
                <a:solidFill>
                  <a:srgbClr val="4F2270"/>
                </a:solidFill>
                <a:latin typeface="微軟正黑體" panose="020B0604030504040204" pitchFamily="34" charset="-120"/>
                <a:ea typeface="微軟正黑體" panose="020B0604030504040204" pitchFamily="34" charset="-120"/>
              </a:rPr>
              <a:t>00</a:t>
            </a:r>
            <a:r>
              <a:rPr lang="zh-TW" altLang="en-US" b="1" dirty="0">
                <a:solidFill>
                  <a:srgbClr val="4F2270"/>
                </a:solidFill>
                <a:latin typeface="微軟正黑體" panose="020B0604030504040204" pitchFamily="34" charset="-120"/>
                <a:ea typeface="微軟正黑體" panose="020B0604030504040204" pitchFamily="34" charset="-120"/>
              </a:rPr>
              <a:t>元</a:t>
            </a:r>
            <a:endParaRPr lang="en-US" altLang="zh-TW" b="1" dirty="0">
              <a:solidFill>
                <a:srgbClr val="4F2270"/>
              </a:solidFill>
              <a:latin typeface="微軟正黑體" panose="020B0604030504040204" pitchFamily="34" charset="-120"/>
              <a:ea typeface="微軟正黑體" panose="020B0604030504040204" pitchFamily="34" charset="-120"/>
            </a:endParaRPr>
          </a:p>
          <a:p>
            <a:pPr marL="228600" lvl="1" indent="-228600" defTabSz="1066800">
              <a:lnSpc>
                <a:spcPct val="150000"/>
              </a:lnSpc>
              <a:spcBef>
                <a:spcPct val="0"/>
              </a:spcBef>
              <a:spcAft>
                <a:spcPct val="15000"/>
              </a:spcAft>
              <a:buChar char="••"/>
            </a:pPr>
            <a:r>
              <a:rPr lang="zh-TW" altLang="en-US" b="1" dirty="0">
                <a:solidFill>
                  <a:srgbClr val="FF0000"/>
                </a:solidFill>
                <a:latin typeface="微軟正黑體" panose="020B0604030504040204" pitchFamily="34" charset="-120"/>
                <a:ea typeface="微軟正黑體" panose="020B0604030504040204" pitchFamily="34" charset="-120"/>
              </a:rPr>
              <a:t>複選</a:t>
            </a:r>
            <a:r>
              <a:rPr lang="zh-TW" altLang="en-US" b="1" dirty="0">
                <a:solidFill>
                  <a:srgbClr val="FF0000"/>
                </a:solidFill>
                <a:latin typeface="微軟正黑體" panose="020B0604030504040204" pitchFamily="34" charset="-120"/>
              </a:rPr>
              <a:t>管道二</a:t>
            </a:r>
            <a:r>
              <a:rPr lang="zh-TW" altLang="en-US" b="1" dirty="0">
                <a:solidFill>
                  <a:srgbClr val="FF0000"/>
                </a:solidFill>
                <a:latin typeface="微軟正黑體" panose="020B0604030504040204" pitchFamily="34" charset="-120"/>
                <a:ea typeface="微軟正黑體" panose="020B0604030504040204" pitchFamily="34" charset="-120"/>
              </a:rPr>
              <a:t>報名</a:t>
            </a:r>
            <a:r>
              <a:rPr lang="en-US" altLang="zh-TW" b="1" dirty="0">
                <a:solidFill>
                  <a:srgbClr val="FF0000"/>
                </a:solidFill>
                <a:latin typeface="微軟正黑體" panose="020B0604030504040204" pitchFamily="34" charset="-120"/>
              </a:rPr>
              <a:t>$1</a:t>
            </a:r>
            <a:r>
              <a:rPr lang="en-US" altLang="zh-TW" b="1" dirty="0">
                <a:solidFill>
                  <a:srgbClr val="FF0000"/>
                </a:solidFill>
                <a:latin typeface="微軟正黑體" panose="020B0604030504040204" pitchFamily="34" charset="-120"/>
                <a:ea typeface="微軟正黑體" panose="020B0604030504040204" pitchFamily="34" charset="-120"/>
              </a:rPr>
              <a:t>,</a:t>
            </a:r>
            <a:r>
              <a:rPr lang="en-US" altLang="zh-TW" b="1" dirty="0">
                <a:solidFill>
                  <a:srgbClr val="FF0000"/>
                </a:solidFill>
                <a:latin typeface="微軟正黑體" panose="020B0604030504040204" pitchFamily="34" charset="-120"/>
              </a:rPr>
              <a:t>100</a:t>
            </a:r>
            <a:r>
              <a:rPr lang="zh-TW" altLang="en-US" b="1" dirty="0">
                <a:solidFill>
                  <a:srgbClr val="FF0000"/>
                </a:solidFill>
                <a:latin typeface="微軟正黑體" panose="020B0604030504040204" pitchFamily="34" charset="-120"/>
              </a:rPr>
              <a:t>元</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7" name="手繪多邊形 6"/>
          <p:cNvSpPr/>
          <p:nvPr/>
        </p:nvSpPr>
        <p:spPr>
          <a:xfrm>
            <a:off x="6094412" y="1268107"/>
            <a:ext cx="5760640" cy="5186087"/>
          </a:xfrm>
          <a:custGeom>
            <a:avLst/>
            <a:gdLst>
              <a:gd name="connsiteX0" fmla="*/ 0 w 3614571"/>
              <a:gd name="connsiteY0" fmla="*/ 0 h 3450992"/>
              <a:gd name="connsiteX1" fmla="*/ 3614571 w 3614571"/>
              <a:gd name="connsiteY1" fmla="*/ 0 h 3450992"/>
              <a:gd name="connsiteX2" fmla="*/ 3614571 w 3614571"/>
              <a:gd name="connsiteY2" fmla="*/ 3450992 h 3450992"/>
              <a:gd name="connsiteX3" fmla="*/ 0 w 3614571"/>
              <a:gd name="connsiteY3" fmla="*/ 3450992 h 3450992"/>
              <a:gd name="connsiteX4" fmla="*/ 0 w 3614571"/>
              <a:gd name="connsiteY4" fmla="*/ 0 h 3450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4571" h="3450992">
                <a:moveTo>
                  <a:pt x="0" y="0"/>
                </a:moveTo>
                <a:lnTo>
                  <a:pt x="3614571" y="0"/>
                </a:lnTo>
                <a:lnTo>
                  <a:pt x="3614571" y="3450992"/>
                </a:lnTo>
                <a:lnTo>
                  <a:pt x="0" y="3450992"/>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defTabSz="1066800">
              <a:lnSpc>
                <a:spcPts val="3000"/>
              </a:lnSpc>
              <a:spcBef>
                <a:spcPct val="0"/>
              </a:spcBef>
              <a:spcAft>
                <a:spcPct val="15000"/>
              </a:spcAft>
              <a:buChar char="••"/>
            </a:pPr>
            <a:r>
              <a:rPr lang="zh-TW" altLang="en-US" b="1" dirty="0">
                <a:solidFill>
                  <a:srgbClr val="0070C0"/>
                </a:solidFill>
                <a:latin typeface="微軟正黑體" panose="020B0604030504040204" pitchFamily="34" charset="-120"/>
              </a:rPr>
              <a:t>申請免繳報名費用者</a:t>
            </a:r>
            <a:r>
              <a:rPr lang="zh-TW" altLang="en-US" b="1" dirty="0">
                <a:solidFill>
                  <a:srgbClr val="0070C0"/>
                </a:solidFill>
                <a:latin typeface="新細明體" panose="02020500000000000000" pitchFamily="18" charset="-120"/>
                <a:ea typeface="新細明體" panose="02020500000000000000" pitchFamily="18" charset="-120"/>
              </a:rPr>
              <a:t>：</a:t>
            </a:r>
            <a:endParaRPr lang="en-US" altLang="zh-TW" b="1" dirty="0">
              <a:solidFill>
                <a:srgbClr val="0070C0"/>
              </a:solidFill>
              <a:latin typeface="新細明體" panose="02020500000000000000" pitchFamily="18" charset="-120"/>
              <a:ea typeface="新細明體" panose="02020500000000000000" pitchFamily="18" charset="-120"/>
            </a:endParaRPr>
          </a:p>
          <a:p>
            <a:pPr marL="228600" lvl="1" defTabSz="1066800">
              <a:lnSpc>
                <a:spcPts val="3000"/>
              </a:lnSpc>
              <a:spcBef>
                <a:spcPct val="0"/>
              </a:spcBef>
              <a:spcAft>
                <a:spcPct val="15000"/>
              </a:spcAft>
            </a:pPr>
            <a:r>
              <a:rPr lang="zh-TW" altLang="en-US" sz="2000" b="1" dirty="0">
                <a:solidFill>
                  <a:schemeClr val="tx2"/>
                </a:solidFill>
                <a:latin typeface="微軟正黑體" panose="020B0604030504040204" pitchFamily="34" charset="-120"/>
              </a:rPr>
              <a:t>有效期間</a:t>
            </a:r>
            <a:r>
              <a:rPr lang="zh-TW" altLang="en-US" sz="2000" b="1" dirty="0">
                <a:solidFill>
                  <a:srgbClr val="FF0000"/>
                </a:solidFill>
                <a:latin typeface="微軟正黑體" panose="020B0604030504040204" pitchFamily="34" charset="-120"/>
              </a:rPr>
              <a:t>區公所</a:t>
            </a:r>
            <a:r>
              <a:rPr lang="zh-TW" altLang="en-US" sz="2000" b="1" dirty="0">
                <a:solidFill>
                  <a:schemeClr val="tx2"/>
                </a:solidFill>
                <a:latin typeface="微軟正黑體" panose="020B0604030504040204" pitchFamily="34" charset="-120"/>
              </a:rPr>
              <a:t>核定</a:t>
            </a:r>
            <a:r>
              <a:rPr lang="zh-TW" altLang="en-US" sz="2000" b="1" dirty="0">
                <a:solidFill>
                  <a:schemeClr val="tx2"/>
                </a:solidFill>
                <a:latin typeface="微軟正黑體" panose="020B0604030504040204" pitchFamily="34" charset="-120"/>
                <a:ea typeface="微軟正黑體" panose="020B0604030504040204" pitchFamily="34" charset="-120"/>
              </a:rPr>
              <a:t>低收入戶或中低收入戶證明文件影本及戶口名簿</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拍照或掃描電子檔上傳</a:t>
            </a:r>
            <a:r>
              <a:rPr lang="en-US" altLang="zh-TW" sz="2000" b="1" dirty="0">
                <a:solidFill>
                  <a:srgbClr val="FF0000"/>
                </a:solidFill>
                <a:latin typeface="微軟正黑體" panose="020B0604030504040204" pitchFamily="34" charset="-120"/>
                <a:ea typeface="微軟正黑體" panose="020B0604030504040204" pitchFamily="34" charset="-120"/>
              </a:rPr>
              <a:t>)</a:t>
            </a:r>
            <a:endParaRPr lang="zh-TW" altLang="en-US" sz="1600" dirty="0">
              <a:solidFill>
                <a:srgbClr val="FF0000"/>
              </a:solidFill>
            </a:endParaRPr>
          </a:p>
          <a:p>
            <a:pPr marL="228600" lvl="1" indent="-228600" defTabSz="1066800">
              <a:lnSpc>
                <a:spcPts val="3000"/>
              </a:lnSpc>
              <a:spcBef>
                <a:spcPct val="0"/>
              </a:spcBef>
              <a:spcAft>
                <a:spcPct val="15000"/>
              </a:spcAft>
              <a:buChar char="••"/>
            </a:pPr>
            <a:r>
              <a:rPr lang="zh-TW" altLang="en-US" b="1" dirty="0">
                <a:solidFill>
                  <a:srgbClr val="0070C0"/>
                </a:solidFill>
                <a:latin typeface="微軟正黑體" panose="020B0604030504040204" pitchFamily="34" charset="-120"/>
                <a:ea typeface="微軟正黑體" panose="020B0604030504040204" pitchFamily="34" charset="-120"/>
              </a:rPr>
              <a:t>申請特殊鑑定場服務者</a:t>
            </a:r>
            <a:r>
              <a:rPr lang="zh-TW" altLang="en-US" b="1" dirty="0">
                <a:solidFill>
                  <a:srgbClr val="0070C0"/>
                </a:solidFill>
                <a:latin typeface="新細明體" panose="02020500000000000000" pitchFamily="18" charset="-120"/>
                <a:ea typeface="新細明體" panose="02020500000000000000" pitchFamily="18" charset="-120"/>
              </a:rPr>
              <a:t>：</a:t>
            </a:r>
            <a:endParaRPr lang="en-US" altLang="zh-TW" b="1" dirty="0">
              <a:solidFill>
                <a:srgbClr val="0070C0"/>
              </a:solidFill>
              <a:latin typeface="新細明體" panose="02020500000000000000" pitchFamily="18" charset="-120"/>
              <a:ea typeface="新細明體" panose="02020500000000000000" pitchFamily="18" charset="-120"/>
            </a:endParaRPr>
          </a:p>
          <a:p>
            <a:pPr marL="0" lvl="1" indent="266700" defTabSz="1066800">
              <a:lnSpc>
                <a:spcPts val="3000"/>
              </a:lnSpc>
              <a:spcBef>
                <a:spcPct val="0"/>
              </a:spcBef>
              <a:spcAft>
                <a:spcPct val="15000"/>
              </a:spcAft>
            </a:pPr>
            <a:r>
              <a:rPr lang="zh-TW" altLang="en-US" sz="2000" b="1" dirty="0">
                <a:solidFill>
                  <a:schemeClr val="tx2"/>
                </a:solidFill>
                <a:latin typeface="微軟正黑體" panose="020B0604030504040204" pitchFamily="34" charset="-120"/>
              </a:rPr>
              <a:t>特殊鑑定場服務者需求</a:t>
            </a:r>
            <a:r>
              <a:rPr lang="zh-TW" altLang="en-US" sz="2000" b="1" dirty="0">
                <a:solidFill>
                  <a:schemeClr val="tx2"/>
                </a:solidFill>
                <a:latin typeface="微軟正黑體" panose="020B0604030504040204" pitchFamily="34" charset="-120"/>
                <a:ea typeface="微軟正黑體" panose="020B0604030504040204" pitchFamily="34" charset="-120"/>
              </a:rPr>
              <a:t>申請表</a:t>
            </a:r>
            <a:r>
              <a:rPr lang="en-US" altLang="zh-TW" sz="2000" b="1" dirty="0">
                <a:solidFill>
                  <a:srgbClr val="002060"/>
                </a:solidFill>
                <a:latin typeface="微軟正黑體" panose="020B0604030504040204" pitchFamily="34" charset="-120"/>
                <a:ea typeface="微軟正黑體" panose="020B0604030504040204" pitchFamily="34" charset="-120"/>
              </a:rPr>
              <a:t>(</a:t>
            </a:r>
            <a:r>
              <a:rPr lang="zh-TW" altLang="en-US" sz="2000" b="1" dirty="0">
                <a:solidFill>
                  <a:srgbClr val="002060"/>
                </a:solidFill>
                <a:latin typeface="微軟正黑體" panose="020B0604030504040204" pitchFamily="34" charset="-120"/>
                <a:ea typeface="微軟正黑體" panose="020B0604030504040204" pitchFamily="34" charset="-120"/>
              </a:rPr>
              <a:t>簡章</a:t>
            </a:r>
            <a:r>
              <a:rPr lang="zh-TW" altLang="en-US" sz="2000" b="1" dirty="0">
                <a:solidFill>
                  <a:schemeClr val="tx1"/>
                </a:solidFill>
                <a:latin typeface="微軟正黑體" panose="020B0604030504040204" pitchFamily="34" charset="-120"/>
                <a:ea typeface="微軟正黑體" panose="020B0604030504040204" pitchFamily="34" charset="-120"/>
              </a:rPr>
              <a:t>附件八</a:t>
            </a:r>
            <a:r>
              <a:rPr lang="en-US" altLang="zh-TW" sz="2000" b="1" dirty="0">
                <a:solidFill>
                  <a:schemeClr val="tx1"/>
                </a:solidFill>
                <a:latin typeface="微軟正黑體" panose="020B0604030504040204" pitchFamily="34" charset="-120"/>
                <a:ea typeface="微軟正黑體" panose="020B0604030504040204" pitchFamily="34" charset="-120"/>
              </a:rPr>
              <a:t>)</a:t>
            </a:r>
          </a:p>
          <a:p>
            <a:pPr marL="0" lvl="1" indent="266700" defTabSz="1066800">
              <a:lnSpc>
                <a:spcPts val="3000"/>
              </a:lnSpc>
              <a:spcBef>
                <a:spcPct val="0"/>
              </a:spcBef>
              <a:spcAft>
                <a:spcPct val="15000"/>
              </a:spcAft>
            </a:pPr>
            <a:r>
              <a:rPr lang="zh-TW" altLang="en-US" sz="2000" b="1" dirty="0">
                <a:solidFill>
                  <a:schemeClr val="tx2"/>
                </a:solidFill>
                <a:latin typeface="微軟正黑體" panose="020B0604030504040204" pitchFamily="34" charset="-120"/>
              </a:rPr>
              <a:t>需國小核章，報名上傳申請表及相關證明文件</a:t>
            </a:r>
            <a:r>
              <a:rPr lang="zh-TW" altLang="en-US" sz="2000" b="1" dirty="0">
                <a:solidFill>
                  <a:schemeClr val="tx1"/>
                </a:solidFill>
                <a:latin typeface="微軟正黑體" panose="020B0604030504040204" pitchFamily="34" charset="-120"/>
                <a:ea typeface="微軟正黑體" panose="020B0604030504040204" pitchFamily="34" charset="-120"/>
              </a:rPr>
              <a:t>。</a:t>
            </a:r>
            <a:endParaRPr lang="zh-TW" altLang="en-US" sz="2000" dirty="0">
              <a:solidFill>
                <a:schemeClr val="tx1"/>
              </a:solidFill>
            </a:endParaRPr>
          </a:p>
          <a:p>
            <a:pPr marL="228600" lvl="1" indent="-228600" defTabSz="1066800">
              <a:lnSpc>
                <a:spcPts val="3000"/>
              </a:lnSpc>
              <a:spcBef>
                <a:spcPct val="0"/>
              </a:spcBef>
              <a:spcAft>
                <a:spcPct val="15000"/>
              </a:spcAft>
              <a:buChar char="••"/>
            </a:pPr>
            <a:r>
              <a:rPr lang="zh-TW" altLang="en-US" b="1" dirty="0">
                <a:solidFill>
                  <a:srgbClr val="0070C0"/>
                </a:solidFill>
                <a:latin typeface="微軟正黑體" panose="020B0604030504040204" pitchFamily="34" charset="-120"/>
              </a:rPr>
              <a:t>申請</a:t>
            </a:r>
            <a:r>
              <a:rPr lang="zh-TW" altLang="en-US" b="1" u="sng" dirty="0">
                <a:solidFill>
                  <a:srgbClr val="0070C0"/>
                </a:solidFill>
                <a:latin typeface="微軟正黑體" panose="020B0604030504040204" pitchFamily="34" charset="-120"/>
              </a:rPr>
              <a:t>管道一</a:t>
            </a:r>
            <a:r>
              <a:rPr lang="zh-TW" altLang="en-US" b="1" dirty="0">
                <a:solidFill>
                  <a:srgbClr val="0070C0"/>
                </a:solidFill>
                <a:latin typeface="微軟正黑體" panose="020B0604030504040204" pitchFamily="34" charset="-120"/>
              </a:rPr>
              <a:t>者</a:t>
            </a:r>
            <a:r>
              <a:rPr lang="zh-TW" altLang="en-US" b="1" dirty="0">
                <a:solidFill>
                  <a:srgbClr val="0070C0"/>
                </a:solidFill>
                <a:latin typeface="新細明體" panose="02020500000000000000" pitchFamily="18" charset="-120"/>
                <a:ea typeface="新細明體" panose="02020500000000000000" pitchFamily="18" charset="-120"/>
              </a:rPr>
              <a:t>：</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0" lvl="1" indent="266700" defTabSz="1066800">
              <a:lnSpc>
                <a:spcPts val="3000"/>
              </a:lnSpc>
              <a:spcBef>
                <a:spcPct val="0"/>
              </a:spcBef>
              <a:spcAft>
                <a:spcPct val="15000"/>
              </a:spcAft>
            </a:pPr>
            <a:r>
              <a:rPr lang="zh-TW" altLang="zh-TW" sz="2000" b="1" dirty="0">
                <a:solidFill>
                  <a:schemeClr val="tx2"/>
                </a:solidFill>
                <a:latin typeface="微軟正黑體" panose="020B0604030504040204" pitchFamily="34" charset="-120"/>
                <a:ea typeface="微軟正黑體" panose="020B0604030504040204" pitchFamily="34" charset="-120"/>
              </a:rPr>
              <a:t>書面審查</a:t>
            </a:r>
            <a:r>
              <a:rPr lang="zh-TW" altLang="zh-TW" sz="2000" b="1" dirty="0">
                <a:solidFill>
                  <a:srgbClr val="7030A0"/>
                </a:solidFill>
                <a:latin typeface="微軟正黑體" panose="020B0604030504040204" pitchFamily="34" charset="-120"/>
                <a:ea typeface="微軟正黑體" panose="020B0604030504040204" pitchFamily="34" charset="-120"/>
              </a:rPr>
              <a:t>競賽表現</a:t>
            </a:r>
            <a:r>
              <a:rPr lang="zh-TW" altLang="zh-TW" sz="2000" b="1" dirty="0">
                <a:solidFill>
                  <a:schemeClr val="tx2"/>
                </a:solidFill>
                <a:latin typeface="微軟正黑體" panose="020B0604030504040204" pitchFamily="34" charset="-120"/>
                <a:ea typeface="微軟正黑體" panose="020B0604030504040204" pitchFamily="34" charset="-120"/>
              </a:rPr>
              <a:t>優異佐證資料表、</a:t>
            </a:r>
            <a:r>
              <a:rPr lang="zh-TW" altLang="zh-TW" sz="2000" b="1" dirty="0">
                <a:solidFill>
                  <a:srgbClr val="7030A0"/>
                </a:solidFill>
                <a:latin typeface="微軟正黑體" panose="020B0604030504040204" pitchFamily="34" charset="-120"/>
                <a:ea typeface="微軟正黑體" panose="020B0604030504040204" pitchFamily="34" charset="-120"/>
              </a:rPr>
              <a:t>長期</a:t>
            </a:r>
            <a:r>
              <a:rPr lang="zh-TW" altLang="en-US" sz="2000" b="1" dirty="0">
                <a:solidFill>
                  <a:srgbClr val="7030A0"/>
                </a:solidFill>
                <a:latin typeface="微軟正黑體" panose="020B0604030504040204" pitchFamily="34" charset="-120"/>
                <a:ea typeface="微軟正黑體" panose="020B0604030504040204" pitchFamily="34" charset="-120"/>
              </a:rPr>
              <a:t>輔導  </a:t>
            </a:r>
            <a:endParaRPr lang="en-US" altLang="zh-TW" sz="2000" b="1" dirty="0">
              <a:solidFill>
                <a:srgbClr val="7030A0"/>
              </a:solidFill>
              <a:latin typeface="微軟正黑體" panose="020B0604030504040204" pitchFamily="34" charset="-120"/>
              <a:ea typeface="微軟正黑體" panose="020B0604030504040204" pitchFamily="34" charset="-120"/>
            </a:endParaRPr>
          </a:p>
          <a:p>
            <a:pPr marL="0" lvl="1" indent="266700" defTabSz="1066800">
              <a:lnSpc>
                <a:spcPts val="3000"/>
              </a:lnSpc>
              <a:spcBef>
                <a:spcPct val="0"/>
              </a:spcBef>
              <a:spcAft>
                <a:spcPct val="15000"/>
              </a:spcAft>
            </a:pPr>
            <a:r>
              <a:rPr lang="zh-TW" altLang="zh-TW" sz="2000" b="1" dirty="0">
                <a:solidFill>
                  <a:srgbClr val="7030A0"/>
                </a:solidFill>
                <a:latin typeface="微軟正黑體" panose="020B0604030504040204" pitchFamily="34" charset="-120"/>
                <a:ea typeface="微軟正黑體" panose="020B0604030504040204" pitchFamily="34" charset="-120"/>
              </a:rPr>
              <a:t>學科研習</a:t>
            </a:r>
            <a:r>
              <a:rPr lang="zh-TW" altLang="zh-TW" sz="2000" b="1" dirty="0">
                <a:solidFill>
                  <a:schemeClr val="tx2"/>
                </a:solidFill>
                <a:latin typeface="微軟正黑體" panose="020B0604030504040204" pitchFamily="34" charset="-120"/>
                <a:ea typeface="微軟正黑體" panose="020B0604030504040204" pitchFamily="34" charset="-120"/>
              </a:rPr>
              <a:t>活動說明表或</a:t>
            </a:r>
            <a:r>
              <a:rPr lang="zh-TW" altLang="zh-TW" sz="2000" b="1" dirty="0">
                <a:solidFill>
                  <a:srgbClr val="7030A0"/>
                </a:solidFill>
                <a:latin typeface="微軟正黑體" panose="020B0604030504040204" pitchFamily="34" charset="-120"/>
                <a:ea typeface="微軟正黑體" panose="020B0604030504040204" pitchFamily="34" charset="-120"/>
              </a:rPr>
              <a:t>獨立研究</a:t>
            </a:r>
            <a:r>
              <a:rPr lang="zh-TW" altLang="zh-TW" sz="2000" b="1" dirty="0">
                <a:solidFill>
                  <a:schemeClr val="tx2"/>
                </a:solidFill>
                <a:latin typeface="微軟正黑體" panose="020B0604030504040204" pitchFamily="34" charset="-120"/>
                <a:ea typeface="微軟正黑體" panose="020B0604030504040204" pitchFamily="34" charset="-120"/>
              </a:rPr>
              <a:t>貢獻說明表</a:t>
            </a:r>
            <a:endParaRPr lang="zh-TW" altLang="en-US" sz="2000" dirty="0"/>
          </a:p>
          <a:p>
            <a:pPr marL="228600" lvl="1" indent="-228600" defTabSz="1066800">
              <a:lnSpc>
                <a:spcPts val="3000"/>
              </a:lnSpc>
              <a:spcBef>
                <a:spcPct val="0"/>
              </a:spcBef>
              <a:spcAft>
                <a:spcPct val="15000"/>
              </a:spcAft>
              <a:buChar char="••"/>
            </a:pPr>
            <a:r>
              <a:rPr lang="zh-TW" altLang="en-US" b="1" dirty="0">
                <a:solidFill>
                  <a:srgbClr val="0070C0"/>
                </a:solidFill>
                <a:latin typeface="微軟正黑體" panose="020B0604030504040204" pitchFamily="34" charset="-120"/>
              </a:rPr>
              <a:t>非就讀本市國小者</a:t>
            </a:r>
            <a:r>
              <a:rPr lang="zh-TW" altLang="en-US" b="1" dirty="0">
                <a:solidFill>
                  <a:srgbClr val="0070C0"/>
                </a:solidFill>
                <a:latin typeface="新細明體" panose="02020500000000000000" pitchFamily="18" charset="-120"/>
                <a:ea typeface="新細明體" panose="02020500000000000000" pitchFamily="18" charset="-120"/>
              </a:rPr>
              <a:t>：</a:t>
            </a:r>
            <a:endParaRPr lang="en-US" altLang="zh-TW" b="1" dirty="0">
              <a:solidFill>
                <a:srgbClr val="0070C0"/>
              </a:solidFill>
              <a:latin typeface="微軟正黑體" panose="020B0604030504040204" pitchFamily="34" charset="-120"/>
              <a:ea typeface="微軟正黑體" panose="020B0604030504040204" pitchFamily="34" charset="-120"/>
            </a:endParaRPr>
          </a:p>
          <a:p>
            <a:pPr marL="228600" lvl="1" defTabSz="1066800">
              <a:lnSpc>
                <a:spcPts val="3000"/>
              </a:lnSpc>
              <a:spcBef>
                <a:spcPct val="0"/>
              </a:spcBef>
              <a:spcAft>
                <a:spcPct val="15000"/>
              </a:spcAft>
            </a:pPr>
            <a:r>
              <a:rPr lang="zh-TW" altLang="en-US" sz="2000" b="1" dirty="0">
                <a:solidFill>
                  <a:schemeClr val="tx2"/>
                </a:solidFill>
                <a:latin typeface="微軟正黑體" panose="020B0604030504040204" pitchFamily="34" charset="-120"/>
                <a:ea typeface="微軟正黑體" panose="020B0604030504040204" pitchFamily="34" charset="-120"/>
              </a:rPr>
              <a:t>需上傳</a:t>
            </a:r>
            <a:r>
              <a:rPr lang="zh-TW" altLang="en-US" sz="2000" b="1" dirty="0">
                <a:solidFill>
                  <a:srgbClr val="FF0000"/>
                </a:solidFill>
                <a:latin typeface="微軟正黑體" panose="020B0604030504040204" pitchFamily="34" charset="-120"/>
                <a:ea typeface="微軟正黑體" panose="020B0604030504040204" pitchFamily="34" charset="-120"/>
              </a:rPr>
              <a:t>戶口名簿</a:t>
            </a:r>
            <a:r>
              <a:rPr lang="en-US" altLang="zh-TW" sz="2000" b="1" dirty="0">
                <a:solidFill>
                  <a:schemeClr val="tx2"/>
                </a:solidFill>
                <a:latin typeface="微軟正黑體" panose="020B0604030504040204" pitchFamily="34" charset="-120"/>
              </a:rPr>
              <a:t>(</a:t>
            </a:r>
            <a:r>
              <a:rPr lang="zh-TW" altLang="en-US" sz="2000" b="1" dirty="0">
                <a:solidFill>
                  <a:schemeClr val="tx2"/>
                </a:solidFill>
                <a:latin typeface="微軟正黑體" panose="020B0604030504040204" pitchFamily="34" charset="-120"/>
              </a:rPr>
              <a:t>拍照或掃描電子檔上傳</a:t>
            </a:r>
            <a:r>
              <a:rPr lang="en-US" altLang="zh-TW" sz="2000" b="1" dirty="0">
                <a:solidFill>
                  <a:schemeClr val="tx2"/>
                </a:solidFill>
                <a:latin typeface="微軟正黑體" panose="020B0604030504040204" pitchFamily="34" charset="-120"/>
              </a:rPr>
              <a:t>)</a:t>
            </a:r>
            <a:endParaRPr lang="zh-TW" altLang="en-US" sz="1600" dirty="0">
              <a:solidFill>
                <a:schemeClr val="tx2"/>
              </a:solidFill>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23</a:t>
            </a:fld>
            <a:endParaRPr lang="zh-TW" altLang="en-US" noProof="0" dirty="0"/>
          </a:p>
        </p:txBody>
      </p:sp>
    </p:spTree>
    <p:extLst>
      <p:ext uri="{BB962C8B-B14F-4D97-AF65-F5344CB8AC3E}">
        <p14:creationId xmlns:p14="http://schemas.microsoft.com/office/powerpoint/2010/main" val="281228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451521" y="937359"/>
            <a:ext cx="11187507" cy="2491641"/>
          </a:xfrm>
        </p:spPr>
        <p:txBody>
          <a:bodyPr>
            <a:noAutofit/>
          </a:bodyPr>
          <a:lstStyle/>
          <a:p>
            <a:pPr>
              <a:spcBef>
                <a:spcPts val="1200"/>
              </a:spcBef>
              <a:buFont typeface="Wingdings" panose="05000000000000000000" pitchFamily="2" charset="2"/>
              <a:buChar char="l"/>
            </a:pPr>
            <a:r>
              <a:rPr lang="zh-TW" altLang="en-US" sz="2800" b="1" dirty="0">
                <a:solidFill>
                  <a:schemeClr val="accent5">
                    <a:lumMod val="75000"/>
                  </a:schemeClr>
                </a:solidFill>
              </a:rPr>
              <a:t>鑑定費</a:t>
            </a:r>
            <a:r>
              <a:rPr lang="en-US" altLang="zh-TW" sz="2800" b="1" dirty="0">
                <a:solidFill>
                  <a:schemeClr val="accent5">
                    <a:lumMod val="75000"/>
                  </a:schemeClr>
                </a:solidFill>
              </a:rPr>
              <a:t>$1,100</a:t>
            </a:r>
            <a:r>
              <a:rPr lang="zh-TW" altLang="en-US" sz="2800" b="1" dirty="0">
                <a:solidFill>
                  <a:schemeClr val="accent5">
                    <a:lumMod val="75000"/>
                  </a:schemeClr>
                </a:solidFill>
              </a:rPr>
              <a:t>元</a:t>
            </a:r>
            <a:r>
              <a:rPr lang="en-US" altLang="zh-TW" sz="2000" b="1" dirty="0">
                <a:solidFill>
                  <a:schemeClr val="accent5">
                    <a:lumMod val="75000"/>
                  </a:schemeClr>
                </a:solidFill>
              </a:rPr>
              <a:t>(</a:t>
            </a:r>
            <a:r>
              <a:rPr lang="zh-TW" altLang="en-US" sz="2000" b="1" dirty="0">
                <a:solidFill>
                  <a:schemeClr val="accent5">
                    <a:lumMod val="75000"/>
                  </a:schemeClr>
                </a:solidFill>
              </a:rPr>
              <a:t>含管道一 </a:t>
            </a:r>
            <a:r>
              <a:rPr lang="en-US" altLang="zh-TW" sz="2000" b="1" dirty="0">
                <a:solidFill>
                  <a:schemeClr val="accent5">
                    <a:lumMod val="75000"/>
                  </a:schemeClr>
                </a:solidFill>
              </a:rPr>
              <a:t>+</a:t>
            </a:r>
            <a:r>
              <a:rPr lang="zh-TW" altLang="en-US" sz="2000" b="1" dirty="0">
                <a:solidFill>
                  <a:schemeClr val="accent5">
                    <a:lumMod val="75000"/>
                  </a:schemeClr>
                </a:solidFill>
              </a:rPr>
              <a:t>管道二初選費用</a:t>
            </a:r>
            <a:r>
              <a:rPr lang="en-US" altLang="zh-TW" sz="2000" b="1" dirty="0">
                <a:solidFill>
                  <a:schemeClr val="accent5">
                    <a:lumMod val="75000"/>
                  </a:schemeClr>
                </a:solidFill>
              </a:rPr>
              <a:t>)</a:t>
            </a:r>
          </a:p>
          <a:p>
            <a:pPr>
              <a:spcBef>
                <a:spcPts val="1200"/>
              </a:spcBef>
              <a:buFont typeface="Wingdings" panose="05000000000000000000" pitchFamily="2" charset="2"/>
              <a:buChar char="l"/>
            </a:pPr>
            <a:r>
              <a:rPr lang="zh-TW" altLang="en-US" sz="2800" b="1" dirty="0">
                <a:solidFill>
                  <a:schemeClr val="accent5">
                    <a:lumMod val="75000"/>
                  </a:schemeClr>
                </a:solidFill>
              </a:rPr>
              <a:t>未通過者直接進入管道二測驗。</a:t>
            </a:r>
            <a:endParaRPr lang="en-US" altLang="zh-TW" sz="2800" b="1" dirty="0">
              <a:solidFill>
                <a:schemeClr val="accent5">
                  <a:lumMod val="75000"/>
                </a:schemeClr>
              </a:solidFill>
            </a:endParaRPr>
          </a:p>
          <a:p>
            <a:pPr>
              <a:spcBef>
                <a:spcPts val="1200"/>
              </a:spcBef>
              <a:buFont typeface="Wingdings" panose="05000000000000000000" pitchFamily="2" charset="2"/>
              <a:buChar char="l"/>
            </a:pPr>
            <a:r>
              <a:rPr lang="zh-TW" altLang="en-US" sz="2799" b="1" dirty="0">
                <a:solidFill>
                  <a:srgbClr val="162824"/>
                </a:solidFill>
                <a:latin typeface="+mn-ea"/>
                <a:ea typeface="+mn-ea"/>
              </a:rPr>
              <a:t>低收、中低收入戶附有效期間證明及戶口名簿影本</a:t>
            </a:r>
            <a:r>
              <a:rPr lang="en-US" altLang="zh-TW" sz="2799" b="1" dirty="0">
                <a:solidFill>
                  <a:srgbClr val="162824"/>
                </a:solidFill>
                <a:latin typeface="+mn-ea"/>
                <a:ea typeface="+mn-ea"/>
              </a:rPr>
              <a:t>(</a:t>
            </a:r>
            <a:r>
              <a:rPr lang="zh-TW" altLang="en-US" sz="2799" b="1" dirty="0">
                <a:solidFill>
                  <a:srgbClr val="162824"/>
                </a:solidFill>
                <a:latin typeface="+mn-ea"/>
                <a:ea typeface="+mn-ea"/>
              </a:rPr>
              <a:t>得免繳報名費</a:t>
            </a:r>
            <a:r>
              <a:rPr lang="en-US" altLang="zh-TW" sz="2799" b="1" dirty="0">
                <a:solidFill>
                  <a:srgbClr val="162824"/>
                </a:solidFill>
                <a:latin typeface="+mn-ea"/>
                <a:ea typeface="+mn-ea"/>
              </a:rPr>
              <a:t>)</a:t>
            </a:r>
            <a:r>
              <a:rPr lang="zh-TW" altLang="en-US" sz="2799" b="1" dirty="0">
                <a:solidFill>
                  <a:srgbClr val="162824"/>
                </a:solidFill>
                <a:latin typeface="+mn-ea"/>
                <a:ea typeface="+mn-ea"/>
              </a:rPr>
              <a:t>，並於</a:t>
            </a:r>
            <a:r>
              <a:rPr lang="en-US" altLang="zh-TW" sz="2799" b="1" dirty="0">
                <a:solidFill>
                  <a:srgbClr val="162824"/>
                </a:solidFill>
                <a:latin typeface="+mn-ea"/>
                <a:ea typeface="+mn-ea"/>
              </a:rPr>
              <a:t>2/3(</a:t>
            </a:r>
            <a:r>
              <a:rPr lang="zh-TW" altLang="en-US" sz="2799" b="1" dirty="0">
                <a:solidFill>
                  <a:srgbClr val="162824"/>
                </a:solidFill>
                <a:latin typeface="+mn-ea"/>
                <a:ea typeface="+mn-ea"/>
              </a:rPr>
              <a:t>一</a:t>
            </a:r>
            <a:r>
              <a:rPr lang="en-US" altLang="zh-TW" sz="2799" b="1" dirty="0">
                <a:solidFill>
                  <a:srgbClr val="162824"/>
                </a:solidFill>
                <a:latin typeface="+mn-ea"/>
                <a:ea typeface="+mn-ea"/>
              </a:rPr>
              <a:t>)</a:t>
            </a:r>
            <a:r>
              <a:rPr lang="zh-TW" altLang="en-US" sz="2799" b="1" dirty="0">
                <a:solidFill>
                  <a:srgbClr val="162824"/>
                </a:solidFill>
                <a:latin typeface="+mn-ea"/>
                <a:ea typeface="+mn-ea"/>
              </a:rPr>
              <a:t>、</a:t>
            </a:r>
            <a:r>
              <a:rPr lang="en-US" altLang="zh-TW" sz="2799" b="1" dirty="0">
                <a:solidFill>
                  <a:srgbClr val="162824"/>
                </a:solidFill>
                <a:latin typeface="+mn-ea"/>
                <a:ea typeface="+mn-ea"/>
              </a:rPr>
              <a:t>2/4(</a:t>
            </a:r>
            <a:r>
              <a:rPr lang="zh-TW" altLang="en-US" sz="2799" b="1" dirty="0">
                <a:solidFill>
                  <a:srgbClr val="162824"/>
                </a:solidFill>
                <a:latin typeface="+mn-ea"/>
                <a:ea typeface="+mn-ea"/>
              </a:rPr>
              <a:t>二</a:t>
            </a:r>
            <a:r>
              <a:rPr lang="en-US" altLang="zh-TW" sz="2799" b="1" dirty="0">
                <a:solidFill>
                  <a:srgbClr val="162824"/>
                </a:solidFill>
                <a:latin typeface="+mn-ea"/>
                <a:ea typeface="+mn-ea"/>
              </a:rPr>
              <a:t>)8:30~16:00</a:t>
            </a:r>
            <a:r>
              <a:rPr lang="zh-TW" altLang="en-US" sz="2800" b="1" dirty="0">
                <a:solidFill>
                  <a:srgbClr val="162824"/>
                </a:solidFill>
                <a:latin typeface="+mn-ea"/>
                <a:ea typeface="+mn-ea"/>
              </a:rPr>
              <a:t>親自或委託繳驗相關資料正本，</a:t>
            </a:r>
            <a:r>
              <a:rPr lang="zh-TW" altLang="en-US" sz="2799" b="1" dirty="0">
                <a:solidFill>
                  <a:srgbClr val="162824"/>
                </a:solidFill>
                <a:latin typeface="+mn-ea"/>
                <a:ea typeface="+mn-ea"/>
              </a:rPr>
              <a:t>至</a:t>
            </a:r>
            <a:r>
              <a:rPr lang="zh-TW" altLang="en-US" sz="2799" b="1" dirty="0">
                <a:solidFill>
                  <a:srgbClr val="FF0000"/>
                </a:solidFill>
                <a:latin typeface="+mn-ea"/>
                <a:ea typeface="+mn-ea"/>
              </a:rPr>
              <a:t>南崁</a:t>
            </a:r>
            <a:r>
              <a:rPr lang="zh-TW" altLang="en-US" sz="2799" b="1" dirty="0">
                <a:solidFill>
                  <a:srgbClr val="162824"/>
                </a:solidFill>
                <a:latin typeface="+mn-ea"/>
                <a:ea typeface="+mn-ea"/>
              </a:rPr>
              <a:t>國中審查，未通過需現場繳交報名費。</a:t>
            </a:r>
            <a:endParaRPr lang="en-US" altLang="zh-TW" sz="2800" b="1" dirty="0">
              <a:solidFill>
                <a:srgbClr val="162824"/>
              </a:solidFill>
              <a:latin typeface="+mn-ea"/>
              <a:ea typeface="+mn-ea"/>
            </a:endParaRPr>
          </a:p>
        </p:txBody>
      </p:sp>
      <p:sp>
        <p:nvSpPr>
          <p:cNvPr id="7" name="標題 1"/>
          <p:cNvSpPr txBox="1">
            <a:spLocks/>
          </p:cNvSpPr>
          <p:nvPr/>
        </p:nvSpPr>
        <p:spPr>
          <a:xfrm>
            <a:off x="621804" y="201463"/>
            <a:ext cx="5400600" cy="759792"/>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solidFill>
                  <a:schemeClr val="accent6">
                    <a:lumMod val="50000"/>
                  </a:schemeClr>
                </a:solidFill>
              </a:rPr>
              <a:t>管道一：書面審查</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24</a:t>
            </a:fld>
            <a:endParaRPr lang="zh-TW" altLang="en-US" noProof="0" dirty="0"/>
          </a:p>
        </p:txBody>
      </p:sp>
      <p:sp>
        <p:nvSpPr>
          <p:cNvPr id="3" name="矩形 2"/>
          <p:cNvSpPr/>
          <p:nvPr/>
        </p:nvSpPr>
        <p:spPr>
          <a:xfrm>
            <a:off x="549796" y="3623172"/>
            <a:ext cx="11443631" cy="2769989"/>
          </a:xfrm>
          <a:prstGeom prst="rect">
            <a:avLst/>
          </a:prstGeom>
        </p:spPr>
        <p:txBody>
          <a:bodyPr wrap="square">
            <a:spAutoFit/>
          </a:bodyPr>
          <a:lstStyle/>
          <a:p>
            <a:pPr>
              <a:spcBef>
                <a:spcPts val="1200"/>
              </a:spcBef>
            </a:pPr>
            <a:r>
              <a:rPr lang="zh-TW" altLang="en-US" b="1" dirty="0">
                <a:latin typeface="+mj-ea"/>
              </a:rPr>
              <a:t>審查</a:t>
            </a:r>
            <a:r>
              <a:rPr lang="zh-TW" altLang="zh-TW" b="1" dirty="0">
                <a:latin typeface="+mj-ea"/>
              </a:rPr>
              <a:t>標準如下：</a:t>
            </a:r>
            <a:endParaRPr lang="en-US" altLang="zh-TW" b="1" dirty="0">
              <a:latin typeface="+mj-ea"/>
            </a:endParaRPr>
          </a:p>
          <a:p>
            <a:pPr marL="342900" indent="-342900">
              <a:spcBef>
                <a:spcPts val="1200"/>
              </a:spcBef>
              <a:buFont typeface="Wingdings" panose="05000000000000000000" pitchFamily="2" charset="2"/>
              <a:buChar char="u"/>
            </a:pPr>
            <a:r>
              <a:rPr lang="zh-TW" altLang="zh-TW" b="1" dirty="0">
                <a:latin typeface="+mj-ea"/>
              </a:rPr>
              <a:t>參加學術研究參加政府機關或學術研究機構舉辦之</a:t>
            </a:r>
            <a:r>
              <a:rPr lang="zh-TW" altLang="zh-TW" b="1" dirty="0">
                <a:solidFill>
                  <a:srgbClr val="FF0000"/>
                </a:solidFill>
              </a:rPr>
              <a:t>國際性</a:t>
            </a:r>
            <a:r>
              <a:rPr lang="zh-TW" altLang="zh-TW" b="1" dirty="0">
                <a:latin typeface="+mj-ea"/>
              </a:rPr>
              <a:t>或</a:t>
            </a:r>
            <a:r>
              <a:rPr lang="zh-TW" altLang="zh-TW" b="1" dirty="0">
                <a:solidFill>
                  <a:srgbClr val="FF0000"/>
                </a:solidFill>
              </a:rPr>
              <a:t>全國性</a:t>
            </a:r>
            <a:r>
              <a:rPr lang="zh-TW" altLang="zh-TW" b="1" dirty="0">
                <a:latin typeface="+mj-ea"/>
              </a:rPr>
              <a:t>有關學科競賽或展覽活動表現特別優異，獲前三等獎項</a:t>
            </a:r>
            <a:r>
              <a:rPr lang="zh-TW" altLang="en-US" b="1" dirty="0">
                <a:latin typeface="+mj-ea"/>
              </a:rPr>
              <a:t>。</a:t>
            </a:r>
            <a:endParaRPr lang="en-US" altLang="zh-TW" b="1" dirty="0">
              <a:latin typeface="+mj-ea"/>
            </a:endParaRPr>
          </a:p>
          <a:p>
            <a:pPr marL="342900" indent="-342900">
              <a:spcBef>
                <a:spcPts val="1200"/>
              </a:spcBef>
              <a:buFont typeface="Wingdings" panose="05000000000000000000" pitchFamily="2" charset="2"/>
              <a:buChar char="u"/>
            </a:pPr>
            <a:r>
              <a:rPr lang="zh-TW" altLang="zh-TW" b="1" dirty="0">
                <a:latin typeface="+mj-ea"/>
              </a:rPr>
              <a:t>單位</a:t>
            </a:r>
            <a:r>
              <a:rPr lang="zh-TW" altLang="zh-TW" b="1" dirty="0">
                <a:solidFill>
                  <a:srgbClr val="FF0000"/>
                </a:solidFill>
              </a:rPr>
              <a:t>長期輔導</a:t>
            </a:r>
            <a:r>
              <a:rPr lang="zh-TW" altLang="zh-TW" b="1" dirty="0"/>
              <a:t>之有關</a:t>
            </a:r>
            <a:r>
              <a:rPr lang="zh-TW" altLang="zh-TW" b="1" dirty="0">
                <a:solidFill>
                  <a:srgbClr val="FF0000"/>
                </a:solidFill>
              </a:rPr>
              <a:t>學科研習</a:t>
            </a:r>
            <a:r>
              <a:rPr lang="zh-TW" altLang="zh-TW" b="1" dirty="0">
                <a:latin typeface="+mj-ea"/>
              </a:rPr>
              <a:t>活動，成就特別優異，經</a:t>
            </a:r>
            <a:r>
              <a:rPr lang="zh-TW" altLang="zh-TW" b="1" dirty="0">
                <a:solidFill>
                  <a:srgbClr val="FF0000"/>
                </a:solidFill>
              </a:rPr>
              <a:t>主辦單位推薦</a:t>
            </a:r>
            <a:r>
              <a:rPr lang="zh-TW" altLang="zh-TW" b="1" dirty="0">
                <a:latin typeface="+mj-ea"/>
              </a:rPr>
              <a:t>。</a:t>
            </a:r>
          </a:p>
          <a:p>
            <a:pPr marL="342900" indent="-342900">
              <a:spcBef>
                <a:spcPts val="1200"/>
              </a:spcBef>
              <a:buFont typeface="Wingdings" panose="05000000000000000000" pitchFamily="2" charset="2"/>
              <a:buChar char="u"/>
            </a:pPr>
            <a:r>
              <a:rPr lang="zh-TW" altLang="zh-TW" b="1" dirty="0">
                <a:solidFill>
                  <a:srgbClr val="FF0000"/>
                </a:solidFill>
              </a:rPr>
              <a:t>獨立研究</a:t>
            </a:r>
            <a:r>
              <a:rPr lang="zh-TW" altLang="zh-TW" b="1" dirty="0">
                <a:latin typeface="+mj-ea"/>
              </a:rPr>
              <a:t>成果優異並</a:t>
            </a:r>
            <a:r>
              <a:rPr lang="zh-TW" altLang="zh-TW" b="1" dirty="0">
                <a:solidFill>
                  <a:srgbClr val="FF0000"/>
                </a:solidFill>
              </a:rPr>
              <a:t>刊載於學術性刊物</a:t>
            </a:r>
            <a:r>
              <a:rPr lang="zh-TW" altLang="zh-TW" b="1" dirty="0"/>
              <a:t>，</a:t>
            </a:r>
            <a:r>
              <a:rPr lang="zh-TW" altLang="zh-TW" b="1" dirty="0">
                <a:latin typeface="+mj-ea"/>
              </a:rPr>
              <a:t>經專家學者或指導教師推薦，並檢附具體資料。</a:t>
            </a:r>
            <a:endParaRPr lang="zh-TW" altLang="zh-TW" dirty="0">
              <a:latin typeface="+mj-ea"/>
            </a:endParaRPr>
          </a:p>
        </p:txBody>
      </p:sp>
    </p:spTree>
    <p:extLst>
      <p:ext uri="{BB962C8B-B14F-4D97-AF65-F5344CB8AC3E}">
        <p14:creationId xmlns:p14="http://schemas.microsoft.com/office/powerpoint/2010/main" val="105609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p:cNvSpPr txBox="1">
            <a:spLocks/>
          </p:cNvSpPr>
          <p:nvPr/>
        </p:nvSpPr>
        <p:spPr>
          <a:xfrm>
            <a:off x="320849" y="1388290"/>
            <a:ext cx="11318180" cy="4705006"/>
          </a:xfrm>
          <a:prstGeom prst="rect">
            <a:avLst/>
          </a:prstGeom>
        </p:spPr>
        <p:txBody>
          <a:bodyPr vert="horz" lIns="91416" tIns="45708" rIns="91416" bIns="45708" rtlCol="0">
            <a:no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1200"/>
              </a:spcBef>
              <a:buNone/>
            </a:pPr>
            <a:r>
              <a:rPr lang="zh-TW" altLang="en-US" sz="2800" dirty="0"/>
              <a:t>補充說明</a:t>
            </a:r>
            <a:r>
              <a:rPr lang="en-US" altLang="zh-TW" sz="2800" dirty="0">
                <a:latin typeface="標楷體" panose="03000509000000000000" pitchFamily="65" charset="-120"/>
                <a:ea typeface="標楷體" panose="03000509000000000000" pitchFamily="65" charset="-120"/>
              </a:rPr>
              <a:t>︰</a:t>
            </a:r>
          </a:p>
          <a:p>
            <a:pPr>
              <a:lnSpc>
                <a:spcPct val="150000"/>
              </a:lnSpc>
              <a:spcBef>
                <a:spcPts val="1200"/>
              </a:spcBef>
              <a:buFont typeface="Wingdings" panose="05000000000000000000" pitchFamily="2" charset="2"/>
              <a:buChar char="l"/>
            </a:pPr>
            <a:r>
              <a:rPr lang="zh-TW" altLang="zh-TW" sz="2800" b="1" dirty="0"/>
              <a:t>參加之學科競賽、展覽活動或獨立研究成果，以</a:t>
            </a:r>
            <a:r>
              <a:rPr lang="zh-TW" altLang="zh-TW" sz="3200" b="1" dirty="0">
                <a:solidFill>
                  <a:srgbClr val="FF0000"/>
                </a:solidFill>
              </a:rPr>
              <a:t>「個人組」</a:t>
            </a:r>
            <a:r>
              <a:rPr lang="zh-TW" altLang="zh-TW" sz="2800" b="1" dirty="0"/>
              <a:t>為原則。若兩人</a:t>
            </a:r>
            <a:r>
              <a:rPr lang="en-US" altLang="zh-TW" sz="2800" b="1" dirty="0"/>
              <a:t>(</a:t>
            </a:r>
            <a:r>
              <a:rPr lang="zh-TW" altLang="zh-TW" sz="2800" b="1" dirty="0"/>
              <a:t>含</a:t>
            </a:r>
            <a:r>
              <a:rPr lang="en-US" altLang="zh-TW" sz="2800" b="1" dirty="0"/>
              <a:t>)</a:t>
            </a:r>
            <a:r>
              <a:rPr lang="zh-TW" altLang="zh-TW" sz="2800" b="1" dirty="0"/>
              <a:t>以上合作之「團體組」作品或研究，需具體列出每位作者之</a:t>
            </a:r>
            <a:r>
              <a:rPr lang="zh-TW" altLang="zh-TW" sz="3200" b="1" dirty="0">
                <a:solidFill>
                  <a:srgbClr val="FF0000"/>
                </a:solidFill>
              </a:rPr>
              <a:t>具體貢獻內容和程度</a:t>
            </a:r>
            <a:r>
              <a:rPr lang="zh-TW" altLang="zh-TW" sz="2800" b="1" dirty="0"/>
              <a:t>，並由所有作者及指導教師簽名具結</a:t>
            </a:r>
            <a:r>
              <a:rPr lang="zh-TW" altLang="en-US" sz="2800" b="1" dirty="0"/>
              <a:t>。</a:t>
            </a:r>
            <a:endParaRPr lang="en-US" altLang="zh-TW" sz="2800" b="1" dirty="0"/>
          </a:p>
          <a:p>
            <a:pPr>
              <a:lnSpc>
                <a:spcPct val="150000"/>
              </a:lnSpc>
              <a:spcBef>
                <a:spcPts val="1200"/>
              </a:spcBef>
              <a:buFont typeface="Wingdings" panose="05000000000000000000" pitchFamily="2" charset="2"/>
              <a:buChar char="l"/>
            </a:pPr>
            <a:r>
              <a:rPr lang="zh-TW" altLang="zh-TW" sz="2800" b="1" dirty="0"/>
              <a:t>參加政府機關或學術研究機構舉辦之國際性或全國性有關學科競賽或展覽活動表現特別優異，</a:t>
            </a:r>
            <a:r>
              <a:rPr lang="zh-TW" altLang="zh-TW" sz="2800" b="1" dirty="0">
                <a:solidFill>
                  <a:srgbClr val="FF0000"/>
                </a:solidFill>
              </a:rPr>
              <a:t>獲前三等獎項</a:t>
            </a:r>
            <a:r>
              <a:rPr lang="zh-TW" altLang="en-US" sz="2800" b="1" dirty="0">
                <a:solidFill>
                  <a:srgbClr val="FF0000"/>
                </a:solidFill>
              </a:rPr>
              <a:t>且個人貢獻度在</a:t>
            </a:r>
            <a:r>
              <a:rPr lang="en-US" altLang="zh-TW" sz="2800" b="1" u="sng" dirty="0">
                <a:solidFill>
                  <a:srgbClr val="C00000"/>
                </a:solidFill>
              </a:rPr>
              <a:t>30</a:t>
            </a:r>
            <a:r>
              <a:rPr lang="zh-TW" altLang="en-US" sz="2800" b="1" u="sng" dirty="0">
                <a:solidFill>
                  <a:srgbClr val="C00000"/>
                </a:solidFill>
                <a:latin typeface="細明體" panose="02020509000000000000" pitchFamily="49" charset="-120"/>
                <a:ea typeface="細明體" panose="02020509000000000000" pitchFamily="49" charset="-120"/>
              </a:rPr>
              <a:t>％</a:t>
            </a:r>
            <a:r>
              <a:rPr lang="zh-TW" altLang="en-US" sz="2800" b="1" dirty="0">
                <a:solidFill>
                  <a:srgbClr val="FF0000"/>
                </a:solidFill>
              </a:rPr>
              <a:t>以上者</a:t>
            </a:r>
            <a:r>
              <a:rPr lang="zh-TW" altLang="zh-TW" sz="2800" b="1" dirty="0"/>
              <a:t>。</a:t>
            </a:r>
            <a:endParaRPr lang="zh-TW" altLang="zh-TW" sz="2800" dirty="0"/>
          </a:p>
          <a:p>
            <a:pPr marL="457200" lvl="1" indent="0">
              <a:spcAft>
                <a:spcPts val="1200"/>
              </a:spcAft>
              <a:buNone/>
            </a:pPr>
            <a:endParaRPr lang="zh-TW" altLang="zh-TW" sz="1999" dirty="0"/>
          </a:p>
        </p:txBody>
      </p:sp>
      <p:sp>
        <p:nvSpPr>
          <p:cNvPr id="7" name="標題 1"/>
          <p:cNvSpPr txBox="1">
            <a:spLocks/>
          </p:cNvSpPr>
          <p:nvPr/>
        </p:nvSpPr>
        <p:spPr>
          <a:xfrm>
            <a:off x="311645" y="332656"/>
            <a:ext cx="8591080" cy="759792"/>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solidFill>
                  <a:schemeClr val="accent6">
                    <a:lumMod val="50000"/>
                  </a:schemeClr>
                </a:solidFill>
              </a:rPr>
              <a:t>管道一：書面審查</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25</a:t>
            </a:fld>
            <a:endParaRPr lang="zh-TW" altLang="en-US" noProof="0" dirty="0"/>
          </a:p>
        </p:txBody>
      </p:sp>
    </p:spTree>
    <p:extLst>
      <p:ext uri="{BB962C8B-B14F-4D97-AF65-F5344CB8AC3E}">
        <p14:creationId xmlns:p14="http://schemas.microsoft.com/office/powerpoint/2010/main" val="356599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39553" y="1628800"/>
            <a:ext cx="11449272" cy="3816424"/>
          </a:xfrm>
        </p:spPr>
        <p:txBody>
          <a:bodyPr>
            <a:normAutofit/>
          </a:bodyPr>
          <a:lstStyle/>
          <a:p>
            <a:pPr>
              <a:spcBef>
                <a:spcPts val="1200"/>
              </a:spcBef>
              <a:buClr>
                <a:srgbClr val="003399"/>
              </a:buClr>
              <a:buFont typeface="Wingdings" panose="05000000000000000000" pitchFamily="2" charset="2"/>
              <a:buChar char="l"/>
            </a:pPr>
            <a:r>
              <a:rPr lang="zh-TW" altLang="en-US" sz="3600" b="1" dirty="0">
                <a:solidFill>
                  <a:schemeClr val="accent5">
                    <a:lumMod val="75000"/>
                  </a:schemeClr>
                </a:solidFill>
                <a:latin typeface="Microsoft JhengHei" pitchFamily="34" charset="-120"/>
                <a:ea typeface="Microsoft JhengHei" pitchFamily="34" charset="-120"/>
              </a:rPr>
              <a:t>鑑定費</a:t>
            </a:r>
            <a:r>
              <a:rPr lang="zh-TW" altLang="en-US" sz="3600" b="1" dirty="0">
                <a:solidFill>
                  <a:srgbClr val="FF0000"/>
                </a:solidFill>
                <a:latin typeface="Microsoft JhengHei" pitchFamily="34" charset="-120"/>
                <a:ea typeface="Microsoft JhengHei" pitchFamily="34" charset="-120"/>
              </a:rPr>
              <a:t>初選</a:t>
            </a:r>
            <a:r>
              <a:rPr lang="en-US" altLang="zh-TW" sz="3600" b="1" dirty="0">
                <a:solidFill>
                  <a:srgbClr val="FF0000"/>
                </a:solidFill>
                <a:latin typeface="Microsoft JhengHei" pitchFamily="34" charset="-120"/>
                <a:ea typeface="Microsoft JhengHei" pitchFamily="34" charset="-120"/>
              </a:rPr>
              <a:t>500</a:t>
            </a:r>
            <a:r>
              <a:rPr lang="zh-TW" altLang="en-US" sz="3600" b="1" dirty="0">
                <a:solidFill>
                  <a:srgbClr val="FF0000"/>
                </a:solidFill>
                <a:latin typeface="Microsoft JhengHei" pitchFamily="34" charset="-120"/>
                <a:ea typeface="Microsoft JhengHei" pitchFamily="34" charset="-120"/>
              </a:rPr>
              <a:t>元</a:t>
            </a:r>
            <a:r>
              <a:rPr lang="zh-TW" altLang="en-US" sz="3600" b="1" dirty="0">
                <a:solidFill>
                  <a:schemeClr val="accent5">
                    <a:lumMod val="75000"/>
                  </a:schemeClr>
                </a:solidFill>
                <a:latin typeface="Microsoft JhengHei" pitchFamily="34" charset="-120"/>
                <a:ea typeface="Microsoft JhengHei" pitchFamily="34" charset="-120"/>
              </a:rPr>
              <a:t>、</a:t>
            </a:r>
            <a:r>
              <a:rPr lang="zh-TW" altLang="en-US" sz="3600" b="1" dirty="0">
                <a:solidFill>
                  <a:srgbClr val="C00000"/>
                </a:solidFill>
                <a:latin typeface="Microsoft JhengHei" pitchFamily="34" charset="-120"/>
                <a:ea typeface="Microsoft JhengHei" pitchFamily="34" charset="-120"/>
              </a:rPr>
              <a:t>複選</a:t>
            </a:r>
            <a:r>
              <a:rPr lang="en-US" altLang="zh-TW" sz="3600" b="1" dirty="0">
                <a:solidFill>
                  <a:srgbClr val="C00000"/>
                </a:solidFill>
                <a:latin typeface="Microsoft JhengHei" pitchFamily="34" charset="-120"/>
                <a:ea typeface="Microsoft JhengHei" pitchFamily="34" charset="-120"/>
              </a:rPr>
              <a:t> 1,100</a:t>
            </a:r>
            <a:r>
              <a:rPr lang="zh-TW" altLang="en-US" sz="3600" b="1" dirty="0">
                <a:solidFill>
                  <a:srgbClr val="C00000"/>
                </a:solidFill>
                <a:latin typeface="Microsoft JhengHei" pitchFamily="34" charset="-120"/>
                <a:ea typeface="Microsoft JhengHei" pitchFamily="34" charset="-120"/>
              </a:rPr>
              <a:t>元 </a:t>
            </a:r>
            <a:endParaRPr lang="en-US" altLang="zh-TW" sz="3600" b="1" dirty="0">
              <a:solidFill>
                <a:srgbClr val="C00000"/>
              </a:solidFill>
              <a:latin typeface="Microsoft JhengHei" pitchFamily="34" charset="-120"/>
              <a:ea typeface="Microsoft JhengHei" pitchFamily="34" charset="-120"/>
            </a:endParaRPr>
          </a:p>
          <a:p>
            <a:pPr>
              <a:spcBef>
                <a:spcPts val="1200"/>
              </a:spcBef>
              <a:buClr>
                <a:srgbClr val="003399"/>
              </a:buClr>
              <a:buFont typeface="Wingdings" panose="05000000000000000000" pitchFamily="2" charset="2"/>
              <a:buChar char="l"/>
            </a:pPr>
            <a:r>
              <a:rPr lang="zh-TW" altLang="en-US" sz="3600" b="1" dirty="0">
                <a:solidFill>
                  <a:schemeClr val="tx2"/>
                </a:solidFill>
                <a:latin typeface="Microsoft JhengHei" pitchFamily="34" charset="-120"/>
                <a:ea typeface="Microsoft JhengHei" pitchFamily="34" charset="-120"/>
              </a:rPr>
              <a:t>低收、中低收入戶</a:t>
            </a:r>
            <a:r>
              <a:rPr lang="zh-TW" altLang="en-US" sz="3600" b="1" u="sng" dirty="0">
                <a:solidFill>
                  <a:schemeClr val="tx2"/>
                </a:solidFill>
                <a:latin typeface="Microsoft JhengHei" pitchFamily="34" charset="-120"/>
                <a:ea typeface="Microsoft JhengHei" pitchFamily="34" charset="-120"/>
              </a:rPr>
              <a:t>附有效期間證明</a:t>
            </a:r>
            <a:r>
              <a:rPr lang="zh-TW" altLang="en-US" sz="3600" b="1" dirty="0">
                <a:solidFill>
                  <a:schemeClr val="tx2"/>
                </a:solidFill>
                <a:latin typeface="Microsoft JhengHei" pitchFamily="34" charset="-120"/>
                <a:ea typeface="Microsoft JhengHei" pitchFamily="34" charset="-120"/>
              </a:rPr>
              <a:t>及戶口名簿影本免繳。</a:t>
            </a:r>
            <a:endParaRPr lang="en-US" altLang="zh-TW" sz="3600" b="1" dirty="0">
              <a:latin typeface="Microsoft JhengHei" pitchFamily="34" charset="-120"/>
              <a:ea typeface="Microsoft JhengHei" pitchFamily="34" charset="-120"/>
            </a:endParaRPr>
          </a:p>
          <a:p>
            <a:pPr>
              <a:spcBef>
                <a:spcPts val="1200"/>
              </a:spcBef>
              <a:buClr>
                <a:srgbClr val="003399"/>
              </a:buClr>
              <a:buFont typeface="Wingdings" panose="05000000000000000000" pitchFamily="2" charset="2"/>
              <a:buChar char="l"/>
            </a:pPr>
            <a:r>
              <a:rPr lang="zh-TW" altLang="en-US" sz="3600" b="1" dirty="0">
                <a:solidFill>
                  <a:schemeClr val="tx2"/>
                </a:solidFill>
                <a:latin typeface="Microsoft JhengHei" pitchFamily="34" charset="-120"/>
                <a:ea typeface="Microsoft JhengHei" pitchFamily="34" charset="-120"/>
              </a:rPr>
              <a:t>管道一未通過者，可直接參加管道二測驗。</a:t>
            </a:r>
            <a:endParaRPr lang="en-US" altLang="zh-TW" sz="3600" b="1" dirty="0">
              <a:solidFill>
                <a:schemeClr val="tx2"/>
              </a:solidFill>
              <a:latin typeface="Microsoft JhengHei" pitchFamily="34" charset="-120"/>
              <a:ea typeface="Microsoft JhengHei" pitchFamily="34" charset="-120"/>
            </a:endParaRPr>
          </a:p>
          <a:p>
            <a:pPr>
              <a:spcBef>
                <a:spcPts val="1200"/>
              </a:spcBef>
              <a:buClr>
                <a:srgbClr val="003399"/>
              </a:buClr>
              <a:buFont typeface="Wingdings" panose="05000000000000000000" pitchFamily="2" charset="2"/>
              <a:buChar char="l"/>
            </a:pPr>
            <a:r>
              <a:rPr lang="zh-TW" altLang="en-US" sz="3600" b="1" dirty="0">
                <a:solidFill>
                  <a:schemeClr val="tx2"/>
                </a:solidFill>
                <a:latin typeface="Microsoft JhengHei" pitchFamily="34" charset="-120"/>
                <a:ea typeface="Microsoft JhengHei" pitchFamily="34" charset="-120"/>
              </a:rPr>
              <a:t>分初選、複選二階段測驗。</a:t>
            </a:r>
            <a:endParaRPr lang="en-US" altLang="zh-TW" sz="3600" b="1" dirty="0">
              <a:latin typeface="Microsoft JhengHei" pitchFamily="34" charset="-120"/>
              <a:ea typeface="Microsoft JhengHei" pitchFamily="34"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26</a:t>
            </a:fld>
            <a:endParaRPr lang="zh-TW" altLang="en-US" noProof="0" dirty="0"/>
          </a:p>
        </p:txBody>
      </p:sp>
      <p:sp>
        <p:nvSpPr>
          <p:cNvPr id="5" name="標題 1"/>
          <p:cNvSpPr txBox="1">
            <a:spLocks/>
          </p:cNvSpPr>
          <p:nvPr/>
        </p:nvSpPr>
        <p:spPr>
          <a:xfrm>
            <a:off x="621804" y="404664"/>
            <a:ext cx="5400600" cy="759792"/>
          </a:xfrm>
          <a:prstGeom prst="rect">
            <a:avLst/>
          </a:prstGeom>
          <a:ln>
            <a:noFill/>
          </a:ln>
        </p:spPr>
        <p:txBody>
          <a:bodyPr vert="horz" lIns="91416" tIns="45708" rIns="91416" bIns="45708"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solidFill>
                  <a:schemeClr val="accent6">
                    <a:lumMod val="50000"/>
                  </a:schemeClr>
                </a:solidFill>
              </a:rPr>
              <a:t>管道二：測驗方式</a:t>
            </a:r>
          </a:p>
        </p:txBody>
      </p:sp>
    </p:spTree>
    <p:extLst>
      <p:ext uri="{BB962C8B-B14F-4D97-AF65-F5344CB8AC3E}">
        <p14:creationId xmlns:p14="http://schemas.microsoft.com/office/powerpoint/2010/main" val="33609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0A5DC448-949D-4B92-AC57-2ABE799C0BB1}"/>
              </a:ext>
            </a:extLst>
          </p:cNvPr>
          <p:cNvPicPr>
            <a:picLocks noChangeAspect="1"/>
          </p:cNvPicPr>
          <p:nvPr/>
        </p:nvPicPr>
        <p:blipFill>
          <a:blip r:embed="rId3"/>
          <a:stretch>
            <a:fillRect/>
          </a:stretch>
        </p:blipFill>
        <p:spPr>
          <a:xfrm>
            <a:off x="6481076" y="405520"/>
            <a:ext cx="5201376" cy="6315956"/>
          </a:xfrm>
          <a:prstGeom prst="rect">
            <a:avLst/>
          </a:prstGeom>
        </p:spPr>
      </p:pic>
      <p:sp>
        <p:nvSpPr>
          <p:cNvPr id="2" name="標題 1"/>
          <p:cNvSpPr>
            <a:spLocks noGrp="1"/>
          </p:cNvSpPr>
          <p:nvPr>
            <p:ph type="title"/>
          </p:nvPr>
        </p:nvSpPr>
        <p:spPr>
          <a:xfrm>
            <a:off x="182445" y="126613"/>
            <a:ext cx="5217551" cy="672496"/>
          </a:xfrm>
        </p:spPr>
        <p:txBody>
          <a:bodyPr>
            <a:normAutofit fontScale="90000"/>
          </a:bodyPr>
          <a:lstStyle/>
          <a:p>
            <a:r>
              <a:rPr lang="zh-TW" altLang="en-US" b="1" dirty="0">
                <a:solidFill>
                  <a:srgbClr val="7030A0"/>
                </a:solidFill>
              </a:rPr>
              <a:t>管道一：書面審查</a:t>
            </a:r>
          </a:p>
        </p:txBody>
      </p:sp>
      <p:sp>
        <p:nvSpPr>
          <p:cNvPr id="6" name="圓角矩形 5"/>
          <p:cNvSpPr/>
          <p:nvPr/>
        </p:nvSpPr>
        <p:spPr bwMode="auto">
          <a:xfrm>
            <a:off x="6958508" y="4509120"/>
            <a:ext cx="4436697" cy="1744375"/>
          </a:xfrm>
          <a:prstGeom prst="roundRect">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r>
              <a:rPr lang="zh-TW" altLang="en-US" sz="3199" dirty="0">
                <a:solidFill>
                  <a:schemeClr val="bg1"/>
                </a:solidFill>
                <a:latin typeface="微軟正黑體" panose="020B0604030504040204" pitchFamily="34" charset="-120"/>
                <a:ea typeface="微軟正黑體" panose="020B0604030504040204" pitchFamily="34" charset="-120"/>
              </a:rPr>
              <a:t>全民英檢、托福、縣市級科展、數學檢定考試及發明展等皆</a:t>
            </a:r>
            <a:r>
              <a:rPr lang="zh-TW" altLang="en-US" sz="3999" b="1" dirty="0">
                <a:solidFill>
                  <a:schemeClr val="bg1"/>
                </a:solidFill>
                <a:latin typeface="微軟正黑體" panose="020B0604030504040204" pitchFamily="34" charset="-120"/>
                <a:ea typeface="微軟正黑體" panose="020B0604030504040204" pitchFamily="34" charset="-120"/>
              </a:rPr>
              <a:t>不採計</a:t>
            </a:r>
          </a:p>
        </p:txBody>
      </p:sp>
      <p:sp>
        <p:nvSpPr>
          <p:cNvPr id="9" name="圓角矩形 8"/>
          <p:cNvSpPr/>
          <p:nvPr/>
        </p:nvSpPr>
        <p:spPr bwMode="auto">
          <a:xfrm>
            <a:off x="678215" y="624535"/>
            <a:ext cx="5029535" cy="349148"/>
          </a:xfrm>
          <a:prstGeom prst="roundRect">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r>
              <a:rPr lang="zh-TW" altLang="en-US" sz="2199" dirty="0">
                <a:solidFill>
                  <a:schemeClr val="bg1"/>
                </a:solidFill>
                <a:latin typeface="微軟正黑體" panose="020B0604030504040204" pitchFamily="34" charset="-120"/>
                <a:ea typeface="微軟正黑體" panose="020B0604030504040204" pitchFamily="34" charset="-120"/>
              </a:rPr>
              <a:t>書面審查</a:t>
            </a:r>
            <a:r>
              <a:rPr lang="en-US" altLang="zh-TW" sz="2199" dirty="0">
                <a:solidFill>
                  <a:schemeClr val="bg1"/>
                </a:solidFill>
                <a:latin typeface="微軟正黑體" panose="020B0604030504040204" pitchFamily="34" charset="-120"/>
                <a:ea typeface="微軟正黑體" panose="020B0604030504040204" pitchFamily="34" charset="-120"/>
              </a:rPr>
              <a:t>-</a:t>
            </a:r>
            <a:r>
              <a:rPr lang="zh-TW" altLang="en-US" sz="2199" dirty="0">
                <a:solidFill>
                  <a:schemeClr val="bg1"/>
                </a:solidFill>
                <a:latin typeface="微軟正黑體" panose="020B0604030504040204" pitchFamily="34" charset="-120"/>
                <a:ea typeface="微軟正黑體" panose="020B0604030504040204" pitchFamily="34" charset="-120"/>
              </a:rPr>
              <a:t>參考</a:t>
            </a:r>
            <a:r>
              <a:rPr lang="zh-TW" altLang="zh-TW" sz="2199" dirty="0">
                <a:solidFill>
                  <a:schemeClr val="bg1"/>
                </a:solidFill>
                <a:latin typeface="微軟正黑體" panose="020B0604030504040204" pitchFamily="34" charset="-120"/>
                <a:ea typeface="微軟正黑體" panose="020B0604030504040204" pitchFamily="34" charset="-120"/>
              </a:rPr>
              <a:t>獎項對照表</a:t>
            </a:r>
            <a:r>
              <a:rPr lang="en-US" altLang="zh-TW" sz="2199" dirty="0">
                <a:solidFill>
                  <a:schemeClr val="bg1"/>
                </a:solidFill>
                <a:latin typeface="微軟正黑體" panose="020B0604030504040204" pitchFamily="34" charset="-120"/>
                <a:ea typeface="微軟正黑體" panose="020B0604030504040204" pitchFamily="34" charset="-120"/>
              </a:rPr>
              <a:t>(</a:t>
            </a:r>
            <a:r>
              <a:rPr lang="zh-TW" altLang="zh-TW" sz="2199" dirty="0">
                <a:solidFill>
                  <a:schemeClr val="bg1"/>
                </a:solidFill>
                <a:latin typeface="微軟正黑體" panose="020B0604030504040204" pitchFamily="34" charset="-120"/>
                <a:ea typeface="微軟正黑體" panose="020B0604030504040204" pitchFamily="34" charset="-120"/>
              </a:rPr>
              <a:t>附件</a:t>
            </a:r>
            <a:r>
              <a:rPr lang="zh-TW" altLang="en-US" sz="2199" dirty="0">
                <a:solidFill>
                  <a:schemeClr val="bg1"/>
                </a:solidFill>
                <a:latin typeface="微軟正黑體" panose="020B0604030504040204" pitchFamily="34" charset="-120"/>
                <a:ea typeface="微軟正黑體" panose="020B0604030504040204" pitchFamily="34" charset="-120"/>
              </a:rPr>
              <a:t>一</a:t>
            </a:r>
            <a:r>
              <a:rPr lang="en-US" altLang="zh-TW" sz="2199" dirty="0">
                <a:solidFill>
                  <a:schemeClr val="bg1"/>
                </a:solidFill>
                <a:latin typeface="微軟正黑體" panose="020B0604030504040204" pitchFamily="34" charset="-120"/>
                <a:ea typeface="微軟正黑體" panose="020B0604030504040204" pitchFamily="34" charset="-120"/>
              </a:rPr>
              <a:t>-2)</a:t>
            </a:r>
            <a:endParaRPr lang="zh-TW" altLang="en-US" sz="2199" dirty="0">
              <a:solidFill>
                <a:schemeClr val="bg1"/>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27</a:t>
            </a:fld>
            <a:endParaRPr lang="zh-TW" altLang="en-US" noProof="0" dirty="0"/>
          </a:p>
        </p:txBody>
      </p:sp>
      <p:pic>
        <p:nvPicPr>
          <p:cNvPr id="5" name="圖片 4">
            <a:extLst>
              <a:ext uri="{FF2B5EF4-FFF2-40B4-BE49-F238E27FC236}">
                <a16:creationId xmlns:a16="http://schemas.microsoft.com/office/drawing/2014/main" id="{77D5C7C7-2A6D-44B9-AA5D-F24E6F850E9A}"/>
              </a:ext>
            </a:extLst>
          </p:cNvPr>
          <p:cNvPicPr>
            <a:picLocks noChangeAspect="1"/>
          </p:cNvPicPr>
          <p:nvPr/>
        </p:nvPicPr>
        <p:blipFill>
          <a:blip r:embed="rId4"/>
          <a:stretch>
            <a:fillRect/>
          </a:stretch>
        </p:blipFill>
        <p:spPr>
          <a:xfrm>
            <a:off x="1091856" y="1108958"/>
            <a:ext cx="4202252" cy="5692890"/>
          </a:xfrm>
          <a:prstGeom prst="rect">
            <a:avLst/>
          </a:prstGeom>
        </p:spPr>
      </p:pic>
      <p:sp>
        <p:nvSpPr>
          <p:cNvPr id="4" name="矩形 3">
            <a:extLst>
              <a:ext uri="{FF2B5EF4-FFF2-40B4-BE49-F238E27FC236}">
                <a16:creationId xmlns:a16="http://schemas.microsoft.com/office/drawing/2014/main" id="{6B15F5A6-867E-42C0-8F39-B36E383754F5}"/>
              </a:ext>
            </a:extLst>
          </p:cNvPr>
          <p:cNvSpPr/>
          <p:nvPr/>
        </p:nvSpPr>
        <p:spPr>
          <a:xfrm>
            <a:off x="1557908" y="2204864"/>
            <a:ext cx="3600400" cy="36004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AE2419DC-E6BE-4F2F-83B6-B4EE42D2708D}"/>
              </a:ext>
            </a:extLst>
          </p:cNvPr>
          <p:cNvSpPr/>
          <p:nvPr/>
        </p:nvSpPr>
        <p:spPr>
          <a:xfrm>
            <a:off x="1197868" y="4157342"/>
            <a:ext cx="3960440" cy="25120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7440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B14778F5-06EA-420C-9A27-1C8A0A688951}"/>
              </a:ext>
            </a:extLst>
          </p:cNvPr>
          <p:cNvPicPr>
            <a:picLocks noChangeAspect="1"/>
          </p:cNvPicPr>
          <p:nvPr/>
        </p:nvPicPr>
        <p:blipFill>
          <a:blip r:embed="rId3"/>
          <a:stretch>
            <a:fillRect/>
          </a:stretch>
        </p:blipFill>
        <p:spPr>
          <a:xfrm>
            <a:off x="5233205" y="49450"/>
            <a:ext cx="6790265" cy="6672026"/>
          </a:xfrm>
          <a:prstGeom prst="rect">
            <a:avLst/>
          </a:prstGeom>
        </p:spPr>
      </p:pic>
      <p:sp>
        <p:nvSpPr>
          <p:cNvPr id="2" name="標題 1"/>
          <p:cNvSpPr>
            <a:spLocks noGrp="1"/>
          </p:cNvSpPr>
          <p:nvPr>
            <p:ph type="title"/>
          </p:nvPr>
        </p:nvSpPr>
        <p:spPr>
          <a:xfrm>
            <a:off x="300797" y="205355"/>
            <a:ext cx="5534955" cy="672496"/>
          </a:xfrm>
        </p:spPr>
        <p:txBody>
          <a:bodyPr>
            <a:normAutofit fontScale="90000"/>
          </a:bodyPr>
          <a:lstStyle/>
          <a:p>
            <a:r>
              <a:rPr lang="zh-TW" altLang="en-US" sz="4399" b="1" dirty="0">
                <a:solidFill>
                  <a:srgbClr val="FF0000"/>
                </a:solidFill>
                <a:effectLst>
                  <a:outerShdw blurRad="38100" dist="38100" dir="2700000" algn="tl">
                    <a:srgbClr val="000000">
                      <a:alpha val="43137"/>
                    </a:srgbClr>
                  </a:outerShdw>
                </a:effectLst>
              </a:rPr>
              <a:t>鑑定報名表</a:t>
            </a:r>
            <a:r>
              <a:rPr lang="en-US" altLang="zh-TW" sz="2200" b="1" dirty="0">
                <a:solidFill>
                  <a:srgbClr val="FF0000"/>
                </a:solidFill>
                <a:effectLst>
                  <a:outerShdw blurRad="38100" dist="38100" dir="2700000" algn="tl">
                    <a:srgbClr val="000000">
                      <a:alpha val="43137"/>
                    </a:srgbClr>
                  </a:outerShdw>
                </a:effectLst>
              </a:rPr>
              <a:t>(</a:t>
            </a:r>
            <a:r>
              <a:rPr lang="zh-TW" altLang="en-US" sz="2200" b="1" dirty="0">
                <a:solidFill>
                  <a:srgbClr val="FF0000"/>
                </a:solidFill>
                <a:effectLst>
                  <a:outerShdw blurRad="38100" dist="38100" dir="2700000" algn="tl">
                    <a:srgbClr val="000000">
                      <a:alpha val="43137"/>
                    </a:srgbClr>
                  </a:outerShdw>
                </a:effectLst>
              </a:rPr>
              <a:t>以數理類作範例說明</a:t>
            </a:r>
            <a:r>
              <a:rPr lang="en-US" altLang="zh-TW" sz="2200" b="1" dirty="0">
                <a:solidFill>
                  <a:srgbClr val="FF0000"/>
                </a:solidFill>
                <a:effectLst>
                  <a:outerShdw blurRad="38100" dist="38100" dir="2700000" algn="tl">
                    <a:srgbClr val="000000">
                      <a:alpha val="43137"/>
                    </a:srgbClr>
                  </a:outerShdw>
                </a:effectLst>
              </a:rPr>
              <a:t>)</a:t>
            </a:r>
            <a:endParaRPr lang="zh-TW" altLang="en-US" sz="2200" b="1" dirty="0">
              <a:solidFill>
                <a:srgbClr val="7030A0"/>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342711" y="1410254"/>
            <a:ext cx="4720178" cy="5279101"/>
          </a:xfrm>
        </p:spPr>
        <p:txBody>
          <a:bodyPr>
            <a:noAutofit/>
          </a:bodyPr>
          <a:lstStyle/>
          <a:p>
            <a:pPr>
              <a:lnSpc>
                <a:spcPts val="3999"/>
              </a:lnSpc>
              <a:spcBef>
                <a:spcPts val="600"/>
              </a:spcBef>
              <a:buFont typeface="Wingdings" panose="05000000000000000000" pitchFamily="2" charset="2"/>
              <a:buChar char="l"/>
            </a:pPr>
            <a:r>
              <a:rPr lang="zh-TW" altLang="en-US" sz="3199" b="1" dirty="0">
                <a:solidFill>
                  <a:srgbClr val="002060"/>
                </a:solidFill>
              </a:rPr>
              <a:t>依報名類別選擇參考表件，線上填寫。</a:t>
            </a:r>
            <a:endParaRPr lang="en-US" altLang="zh-TW" sz="3199" b="1" dirty="0">
              <a:solidFill>
                <a:srgbClr val="002060"/>
              </a:solidFill>
            </a:endParaRP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數理：附件二</a:t>
            </a:r>
            <a:r>
              <a:rPr lang="en-US" altLang="zh-TW" sz="2799" b="1" dirty="0">
                <a:solidFill>
                  <a:srgbClr val="00B050"/>
                </a:solidFill>
              </a:rPr>
              <a:t>-1</a:t>
            </a: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自然 </a:t>
            </a:r>
            <a:r>
              <a:rPr lang="en-US" altLang="zh-TW" sz="2799" b="1" dirty="0">
                <a:solidFill>
                  <a:srgbClr val="00B050"/>
                </a:solidFill>
              </a:rPr>
              <a:t>:</a:t>
            </a:r>
            <a:r>
              <a:rPr lang="zh-TW" altLang="en-US" sz="2799" b="1" dirty="0">
                <a:solidFill>
                  <a:srgbClr val="00B050"/>
                </a:solidFill>
              </a:rPr>
              <a:t>  附件二</a:t>
            </a:r>
            <a:r>
              <a:rPr lang="en-US" altLang="zh-TW" sz="2799" b="1" dirty="0">
                <a:solidFill>
                  <a:srgbClr val="00B050"/>
                </a:solidFill>
              </a:rPr>
              <a:t>-1</a:t>
            </a: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英語：附件二</a:t>
            </a:r>
            <a:r>
              <a:rPr lang="en-US" altLang="zh-TW" sz="2799" b="1" dirty="0">
                <a:solidFill>
                  <a:srgbClr val="00B050"/>
                </a:solidFill>
              </a:rPr>
              <a:t>-2</a:t>
            </a:r>
          </a:p>
          <a:p>
            <a:pPr marL="345971" indent="0">
              <a:lnSpc>
                <a:spcPts val="3999"/>
              </a:lnSpc>
              <a:spcBef>
                <a:spcPts val="0"/>
              </a:spcBef>
              <a:buNone/>
            </a:pPr>
            <a:r>
              <a:rPr lang="zh-TW" altLang="en-US" sz="2799" b="1" dirty="0">
                <a:solidFill>
                  <a:srgbClr val="00B050"/>
                </a:solidFill>
              </a:rPr>
              <a:t> </a:t>
            </a:r>
            <a:r>
              <a:rPr lang="zh-TW" altLang="en-US" sz="2799" b="1" dirty="0">
                <a:solidFill>
                  <a:srgbClr val="C00000"/>
                </a:solidFill>
              </a:rPr>
              <a:t>數理類與自然科</a:t>
            </a:r>
            <a:endParaRPr lang="en-US" altLang="zh-TW" sz="2799" b="1" dirty="0">
              <a:solidFill>
                <a:srgbClr val="C00000"/>
              </a:solidFill>
            </a:endParaRPr>
          </a:p>
          <a:p>
            <a:pPr marL="345971" indent="0">
              <a:lnSpc>
                <a:spcPts val="3999"/>
              </a:lnSpc>
              <a:spcBef>
                <a:spcPts val="0"/>
              </a:spcBef>
              <a:buNone/>
            </a:pPr>
            <a:r>
              <a:rPr lang="zh-TW" altLang="en-US" sz="2799" b="1" dirty="0">
                <a:solidFill>
                  <a:srgbClr val="C00000"/>
                </a:solidFill>
              </a:rPr>
              <a:t> 僅能擇一報名</a:t>
            </a:r>
            <a:endParaRPr lang="en-US" altLang="zh-TW" sz="2799" b="1" dirty="0">
              <a:solidFill>
                <a:srgbClr val="C00000"/>
              </a:solidFill>
            </a:endParaRPr>
          </a:p>
        </p:txBody>
      </p:sp>
      <p:sp>
        <p:nvSpPr>
          <p:cNvPr id="20" name="標題 1"/>
          <p:cNvSpPr txBox="1">
            <a:spLocks/>
          </p:cNvSpPr>
          <p:nvPr/>
        </p:nvSpPr>
        <p:spPr>
          <a:xfrm>
            <a:off x="2431340" y="746064"/>
            <a:ext cx="2525685" cy="672496"/>
          </a:xfrm>
          <a:prstGeom prst="rect">
            <a:avLst/>
          </a:prstGeom>
        </p:spPr>
        <p:txBody>
          <a:bodyPr vert="horz" lIns="91416" tIns="45708" rIns="91416" bIns="45708" rtlCol="0" anchor="b">
            <a:normAutofit fontScale="9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3199" b="1" dirty="0">
                <a:solidFill>
                  <a:srgbClr val="7030A0"/>
                </a:solidFill>
              </a:rPr>
              <a:t>管道一二共用</a:t>
            </a:r>
          </a:p>
        </p:txBody>
      </p:sp>
      <p:sp>
        <p:nvSpPr>
          <p:cNvPr id="22" name="Text Box 2"/>
          <p:cNvSpPr txBox="1">
            <a:spLocks noChangeArrowheads="1"/>
          </p:cNvSpPr>
          <p:nvPr/>
        </p:nvSpPr>
        <p:spPr bwMode="auto">
          <a:xfrm>
            <a:off x="6373109" y="1140396"/>
            <a:ext cx="3384376" cy="305730"/>
          </a:xfrm>
          <a:prstGeom prst="rect">
            <a:avLst/>
          </a:prstGeom>
          <a:noFill/>
          <a:ln w="50800">
            <a:solidFill>
              <a:srgbClr val="00B05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24" name="圓角矩形 23"/>
          <p:cNvSpPr/>
          <p:nvPr/>
        </p:nvSpPr>
        <p:spPr bwMode="auto">
          <a:xfrm>
            <a:off x="858754" y="6080655"/>
            <a:ext cx="3964259" cy="510254"/>
          </a:xfrm>
          <a:prstGeom prst="roundRect">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期間至南崁國中繳交審查</a:t>
            </a:r>
          </a:p>
        </p:txBody>
      </p:sp>
      <p:sp>
        <p:nvSpPr>
          <p:cNvPr id="26" name="Text Box 2"/>
          <p:cNvSpPr txBox="1">
            <a:spLocks noChangeArrowheads="1"/>
          </p:cNvSpPr>
          <p:nvPr/>
        </p:nvSpPr>
        <p:spPr bwMode="auto">
          <a:xfrm>
            <a:off x="10414892" y="1442624"/>
            <a:ext cx="1296144" cy="1769430"/>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27" name="圓角矩形 26"/>
          <p:cNvSpPr/>
          <p:nvPr/>
        </p:nvSpPr>
        <p:spPr bwMode="auto">
          <a:xfrm>
            <a:off x="7219575" y="2616599"/>
            <a:ext cx="3057227" cy="532792"/>
          </a:xfrm>
          <a:prstGeom prst="roundRect">
            <a:avLst>
              <a:gd name="adj" fmla="val 50000"/>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照片</a:t>
            </a:r>
            <a:r>
              <a:rPr lang="en-US" altLang="zh-TW" sz="2399" b="1" dirty="0">
                <a:solidFill>
                  <a:schemeClr val="bg1"/>
                </a:solidFill>
                <a:latin typeface="微軟正黑體" panose="020B0604030504040204" pitchFamily="34" charset="-120"/>
                <a:ea typeface="微軟正黑體" panose="020B0604030504040204" pitchFamily="34" charset="-120"/>
              </a:rPr>
              <a:t>:</a:t>
            </a:r>
            <a:r>
              <a:rPr lang="zh-TW" altLang="en-US" sz="2399" b="1" dirty="0">
                <a:solidFill>
                  <a:schemeClr val="bg1"/>
                </a:solidFill>
                <a:latin typeface="微軟正黑體" panose="020B0604030504040204" pitchFamily="34" charset="-120"/>
                <a:ea typeface="微軟正黑體" panose="020B0604030504040204" pitchFamily="34" charset="-120"/>
              </a:rPr>
              <a:t>  </a:t>
            </a:r>
            <a:r>
              <a:rPr lang="en-US" altLang="zh-TW" sz="2399" b="1" dirty="0">
                <a:solidFill>
                  <a:schemeClr val="bg1"/>
                </a:solidFill>
                <a:latin typeface="微軟正黑體" panose="020B0604030504040204" pitchFamily="34" charset="-120"/>
                <a:ea typeface="微軟正黑體" panose="020B0604030504040204" pitchFamily="34" charset="-120"/>
              </a:rPr>
              <a:t>2</a:t>
            </a:r>
            <a:r>
              <a:rPr lang="zh-TW" altLang="en-US" sz="2399" b="1" dirty="0">
                <a:solidFill>
                  <a:schemeClr val="bg1"/>
                </a:solidFill>
                <a:latin typeface="微軟正黑體" panose="020B0604030504040204" pitchFamily="34" charset="-120"/>
                <a:ea typeface="微軟正黑體" panose="020B0604030504040204" pitchFamily="34" charset="-120"/>
              </a:rPr>
              <a:t>吋證件照</a:t>
            </a:r>
          </a:p>
        </p:txBody>
      </p:sp>
      <p:cxnSp>
        <p:nvCxnSpPr>
          <p:cNvPr id="28" name="AutoShape 7"/>
          <p:cNvCxnSpPr>
            <a:cxnSpLocks noChangeShapeType="1"/>
          </p:cNvCxnSpPr>
          <p:nvPr/>
        </p:nvCxnSpPr>
        <p:spPr bwMode="auto">
          <a:xfrm>
            <a:off x="4810954" y="5445224"/>
            <a:ext cx="503869" cy="0"/>
          </a:xfrm>
          <a:prstGeom prst="straightConnector1">
            <a:avLst/>
          </a:prstGeom>
          <a:noFill/>
          <a:ln w="63500">
            <a:solidFill>
              <a:srgbClr val="0000FF"/>
            </a:solidFill>
            <a:round/>
            <a:headEnd/>
            <a:tailEnd type="triangle" w="med" len="med"/>
          </a:ln>
        </p:spPr>
      </p:cxnSp>
      <p:sp>
        <p:nvSpPr>
          <p:cNvPr id="30" name="圓角矩形 29"/>
          <p:cNvSpPr/>
          <p:nvPr/>
        </p:nvSpPr>
        <p:spPr bwMode="auto">
          <a:xfrm>
            <a:off x="876986" y="5102186"/>
            <a:ext cx="3499138" cy="828380"/>
          </a:xfrm>
          <a:prstGeom prst="roundRect">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依序排列繳交資料，無則免附、有需上傳。</a:t>
            </a: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28</a:t>
            </a:fld>
            <a:endParaRPr lang="zh-TW" altLang="en-US" noProof="0" dirty="0"/>
          </a:p>
        </p:txBody>
      </p:sp>
      <p:cxnSp>
        <p:nvCxnSpPr>
          <p:cNvPr id="31" name="AutoShape 7"/>
          <p:cNvCxnSpPr>
            <a:cxnSpLocks noChangeShapeType="1"/>
          </p:cNvCxnSpPr>
          <p:nvPr/>
        </p:nvCxnSpPr>
        <p:spPr bwMode="auto">
          <a:xfrm>
            <a:off x="4911591" y="6335782"/>
            <a:ext cx="503869" cy="0"/>
          </a:xfrm>
          <a:prstGeom prst="straightConnector1">
            <a:avLst/>
          </a:prstGeom>
          <a:noFill/>
          <a:ln w="63500">
            <a:solidFill>
              <a:srgbClr val="0000FF"/>
            </a:solidFill>
            <a:round/>
            <a:headEnd/>
            <a:tailEnd type="triangle" w="med" len="med"/>
          </a:ln>
        </p:spPr>
      </p:cxnSp>
      <p:sp>
        <p:nvSpPr>
          <p:cNvPr id="17" name="Text Box 2">
            <a:extLst>
              <a:ext uri="{FF2B5EF4-FFF2-40B4-BE49-F238E27FC236}">
                <a16:creationId xmlns:a16="http://schemas.microsoft.com/office/drawing/2014/main" id="{8AA9D0E0-F5C7-486D-9B44-31C72A3DC054}"/>
              </a:ext>
            </a:extLst>
          </p:cNvPr>
          <p:cNvSpPr txBox="1">
            <a:spLocks noChangeArrowheads="1"/>
          </p:cNvSpPr>
          <p:nvPr/>
        </p:nvSpPr>
        <p:spPr bwMode="auto">
          <a:xfrm>
            <a:off x="5415460" y="4395194"/>
            <a:ext cx="1111000" cy="788639"/>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8" name="Text Box 2">
            <a:extLst>
              <a:ext uri="{FF2B5EF4-FFF2-40B4-BE49-F238E27FC236}">
                <a16:creationId xmlns:a16="http://schemas.microsoft.com/office/drawing/2014/main" id="{1F013331-25CD-42FC-99CA-7E2031EE3790}"/>
              </a:ext>
            </a:extLst>
          </p:cNvPr>
          <p:cNvSpPr txBox="1">
            <a:spLocks noChangeArrowheads="1"/>
          </p:cNvSpPr>
          <p:nvPr/>
        </p:nvSpPr>
        <p:spPr bwMode="auto">
          <a:xfrm>
            <a:off x="8846156" y="3681123"/>
            <a:ext cx="1543890" cy="683982"/>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9" name="Text Box 2">
            <a:extLst>
              <a:ext uri="{FF2B5EF4-FFF2-40B4-BE49-F238E27FC236}">
                <a16:creationId xmlns:a16="http://schemas.microsoft.com/office/drawing/2014/main" id="{2ACFD536-2210-4EBB-8468-6AEED257ED35}"/>
              </a:ext>
            </a:extLst>
          </p:cNvPr>
          <p:cNvSpPr txBox="1">
            <a:spLocks noChangeArrowheads="1"/>
          </p:cNvSpPr>
          <p:nvPr/>
        </p:nvSpPr>
        <p:spPr bwMode="auto">
          <a:xfrm>
            <a:off x="8846156" y="4447522"/>
            <a:ext cx="1543890" cy="683982"/>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338649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ppt_x"/>
                                          </p:val>
                                        </p:tav>
                                        <p:tav tm="100000">
                                          <p:val>
                                            <p:strVal val="#ppt_x"/>
                                          </p:val>
                                        </p:tav>
                                      </p:tavLst>
                                    </p:anim>
                                    <p:anim calcmode="lin" valueType="num">
                                      <p:cBhvr additive="base">
                                        <p:cTn id="6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ppt_x"/>
                                          </p:val>
                                        </p:tav>
                                        <p:tav tm="100000">
                                          <p:val>
                                            <p:strVal val="#ppt_x"/>
                                          </p:val>
                                        </p:tav>
                                      </p:tavLst>
                                    </p:anim>
                                    <p:anim calcmode="lin" valueType="num">
                                      <p:cBhvr additive="base">
                                        <p:cTn id="6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ppt_x"/>
                                          </p:val>
                                        </p:tav>
                                        <p:tav tm="100000">
                                          <p:val>
                                            <p:strVal val="#ppt_x"/>
                                          </p:val>
                                        </p:tav>
                                      </p:tavLst>
                                    </p:anim>
                                    <p:anim calcmode="lin" valueType="num">
                                      <p:cBhvr additive="base">
                                        <p:cTn id="7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2" grpId="0" animBg="1"/>
      <p:bldP spid="24" grpId="0" animBg="1"/>
      <p:bldP spid="26" grpId="0" animBg="1"/>
      <p:bldP spid="27" grpId="0" animBg="1"/>
      <p:bldP spid="30"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8E22EEB9-3124-462D-8FB8-D286D4D8BA02}"/>
              </a:ext>
            </a:extLst>
          </p:cNvPr>
          <p:cNvPicPr>
            <a:picLocks noChangeAspect="1"/>
          </p:cNvPicPr>
          <p:nvPr/>
        </p:nvPicPr>
        <p:blipFill>
          <a:blip r:embed="rId3"/>
          <a:stretch>
            <a:fillRect/>
          </a:stretch>
        </p:blipFill>
        <p:spPr>
          <a:xfrm>
            <a:off x="7124105" y="125790"/>
            <a:ext cx="4670946" cy="6633985"/>
          </a:xfrm>
          <a:prstGeom prst="rect">
            <a:avLst/>
          </a:prstGeom>
        </p:spPr>
      </p:pic>
      <p:sp>
        <p:nvSpPr>
          <p:cNvPr id="2" name="標題 1"/>
          <p:cNvSpPr>
            <a:spLocks noGrp="1"/>
          </p:cNvSpPr>
          <p:nvPr>
            <p:ph type="title"/>
          </p:nvPr>
        </p:nvSpPr>
        <p:spPr>
          <a:xfrm>
            <a:off x="300797" y="205355"/>
            <a:ext cx="5534955" cy="672496"/>
          </a:xfrm>
        </p:spPr>
        <p:txBody>
          <a:bodyPr>
            <a:normAutofit fontScale="90000"/>
          </a:bodyPr>
          <a:lstStyle/>
          <a:p>
            <a:r>
              <a:rPr lang="zh-TW" altLang="en-US" sz="4399" b="1" dirty="0">
                <a:solidFill>
                  <a:srgbClr val="FF0000"/>
                </a:solidFill>
              </a:rPr>
              <a:t>特質檢核表</a:t>
            </a:r>
            <a:endParaRPr lang="zh-TW" altLang="en-US" b="1" dirty="0">
              <a:solidFill>
                <a:srgbClr val="7030A0"/>
              </a:solidFill>
            </a:endParaRPr>
          </a:p>
        </p:txBody>
      </p:sp>
      <p:sp>
        <p:nvSpPr>
          <p:cNvPr id="3" name="內容版面配置區 2"/>
          <p:cNvSpPr>
            <a:spLocks noGrp="1"/>
          </p:cNvSpPr>
          <p:nvPr>
            <p:ph idx="1"/>
          </p:nvPr>
        </p:nvSpPr>
        <p:spPr>
          <a:xfrm>
            <a:off x="216800" y="1752400"/>
            <a:ext cx="4952006" cy="4541328"/>
          </a:xfrm>
        </p:spPr>
        <p:txBody>
          <a:bodyPr>
            <a:noAutofit/>
          </a:bodyPr>
          <a:lstStyle/>
          <a:p>
            <a:pPr>
              <a:lnSpc>
                <a:spcPts val="3999"/>
              </a:lnSpc>
              <a:spcBef>
                <a:spcPts val="600"/>
              </a:spcBef>
              <a:buFont typeface="Wingdings" panose="05000000000000000000" pitchFamily="2" charset="2"/>
              <a:buChar char="l"/>
            </a:pPr>
            <a:r>
              <a:rPr lang="zh-TW" altLang="en-US" sz="3199" b="1" dirty="0">
                <a:solidFill>
                  <a:srgbClr val="002060"/>
                </a:solidFill>
              </a:rPr>
              <a:t>依報名類別線上填寫</a:t>
            </a:r>
            <a:endParaRPr lang="en-US" altLang="zh-TW" sz="3199" b="1" dirty="0">
              <a:solidFill>
                <a:srgbClr val="002060"/>
              </a:solidFill>
            </a:endParaRP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數理：附件三</a:t>
            </a:r>
            <a:r>
              <a:rPr lang="en-US" altLang="zh-TW" sz="2799" b="1" dirty="0">
                <a:solidFill>
                  <a:srgbClr val="00B050"/>
                </a:solidFill>
              </a:rPr>
              <a:t>-1</a:t>
            </a: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自然 </a:t>
            </a:r>
            <a:r>
              <a:rPr lang="en-US" altLang="zh-TW" sz="2799" b="1" dirty="0">
                <a:solidFill>
                  <a:srgbClr val="00B050"/>
                </a:solidFill>
              </a:rPr>
              <a:t>:</a:t>
            </a:r>
            <a:r>
              <a:rPr lang="zh-TW" altLang="en-US" sz="2799" b="1" dirty="0">
                <a:solidFill>
                  <a:srgbClr val="00B050"/>
                </a:solidFill>
              </a:rPr>
              <a:t>  附件三</a:t>
            </a:r>
            <a:r>
              <a:rPr lang="en-US" altLang="zh-TW" sz="2799" b="1" dirty="0">
                <a:solidFill>
                  <a:srgbClr val="00B050"/>
                </a:solidFill>
              </a:rPr>
              <a:t>-2</a:t>
            </a:r>
          </a:p>
          <a:p>
            <a:pPr marL="345971" indent="15870">
              <a:lnSpc>
                <a:spcPts val="3999"/>
              </a:lnSpc>
              <a:spcBef>
                <a:spcPts val="0"/>
              </a:spcBef>
              <a:buFont typeface="Wingdings" panose="05000000000000000000" pitchFamily="2" charset="2"/>
              <a:buChar char="ü"/>
            </a:pPr>
            <a:r>
              <a:rPr lang="zh-TW" altLang="en-US" sz="2799" b="1" dirty="0">
                <a:solidFill>
                  <a:srgbClr val="00B050"/>
                </a:solidFill>
              </a:rPr>
              <a:t>英語：附件三</a:t>
            </a:r>
            <a:r>
              <a:rPr lang="en-US" altLang="zh-TW" sz="2799" b="1" dirty="0">
                <a:solidFill>
                  <a:srgbClr val="00B050"/>
                </a:solidFill>
              </a:rPr>
              <a:t>-3</a:t>
            </a:r>
          </a:p>
        </p:txBody>
      </p:sp>
      <p:sp>
        <p:nvSpPr>
          <p:cNvPr id="20" name="標題 1"/>
          <p:cNvSpPr txBox="1">
            <a:spLocks/>
          </p:cNvSpPr>
          <p:nvPr/>
        </p:nvSpPr>
        <p:spPr>
          <a:xfrm>
            <a:off x="2431340" y="746064"/>
            <a:ext cx="2525685" cy="672496"/>
          </a:xfrm>
          <a:prstGeom prst="rect">
            <a:avLst/>
          </a:prstGeom>
        </p:spPr>
        <p:txBody>
          <a:bodyPr vert="horz" lIns="91416" tIns="45708" rIns="91416" bIns="45708" rtlCol="0" anchor="b">
            <a:normAutofit fontScale="9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3199" b="1" dirty="0">
                <a:solidFill>
                  <a:srgbClr val="7030A0"/>
                </a:solidFill>
              </a:rPr>
              <a:t>管道一二共用</a:t>
            </a:r>
          </a:p>
        </p:txBody>
      </p:sp>
      <p:sp>
        <p:nvSpPr>
          <p:cNvPr id="28" name="內容版面配置區 2"/>
          <p:cNvSpPr txBox="1">
            <a:spLocks/>
          </p:cNvSpPr>
          <p:nvPr/>
        </p:nvSpPr>
        <p:spPr bwMode="gray">
          <a:xfrm>
            <a:off x="1786657" y="4496921"/>
            <a:ext cx="4283943" cy="2040622"/>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2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zh-TW" altLang="en-US" sz="2199" b="1" kern="0" dirty="0">
                <a:solidFill>
                  <a:srgbClr val="0070C0"/>
                </a:solidFill>
                <a:latin typeface="Arial" panose="020B0604020202020204" pitchFamily="34" charset="0"/>
              </a:rPr>
              <a:t>過去得獎紀錄</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a:solidFill>
                  <a:srgbClr val="0070C0"/>
                </a:solidFill>
                <a:latin typeface="Arial" panose="020B0604020202020204" pitchFamily="34" charset="0"/>
              </a:rPr>
              <a:t>曾參加之相關競賽</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a:solidFill>
                  <a:srgbClr val="0070C0"/>
                </a:solidFill>
                <a:latin typeface="Arial" panose="020B0604020202020204" pitchFamily="34" charset="0"/>
              </a:rPr>
              <a:t>對</a:t>
            </a:r>
            <a:r>
              <a:rPr lang="en-US" altLang="zh-TW" sz="2199" b="1" kern="0" dirty="0" err="1">
                <a:solidFill>
                  <a:srgbClr val="0070C0"/>
                </a:solidFill>
                <a:latin typeface="Arial" panose="020B0604020202020204" pitchFamily="34" charset="0"/>
              </a:rPr>
              <a:t>oo</a:t>
            </a:r>
            <a:r>
              <a:rPr lang="zh-TW" altLang="en-US" sz="2199" b="1" kern="0" dirty="0">
                <a:solidFill>
                  <a:srgbClr val="0070C0"/>
                </a:solidFill>
                <a:latin typeface="Arial" panose="020B0604020202020204" pitchFamily="34" charset="0"/>
              </a:rPr>
              <a:t> 之喜好興趣表現</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a:solidFill>
                  <a:srgbClr val="0070C0"/>
                </a:solidFill>
                <a:latin typeface="Arial" panose="020B0604020202020204" pitchFamily="34" charset="0"/>
              </a:rPr>
              <a:t>小學</a:t>
            </a:r>
            <a:r>
              <a:rPr lang="en-US" altLang="zh-TW" sz="2199" b="1" kern="0" dirty="0" err="1">
                <a:solidFill>
                  <a:srgbClr val="0070C0"/>
                </a:solidFill>
                <a:latin typeface="Arial" panose="020B0604020202020204" pitchFamily="34" charset="0"/>
              </a:rPr>
              <a:t>oo</a:t>
            </a:r>
            <a:r>
              <a:rPr lang="zh-TW" altLang="en-US" sz="2199" b="1" kern="0" dirty="0">
                <a:solidFill>
                  <a:srgbClr val="0070C0"/>
                </a:solidFill>
                <a:latin typeface="Arial" panose="020B0604020202020204" pitchFamily="34" charset="0"/>
              </a:rPr>
              <a:t>學習</a:t>
            </a:r>
            <a:r>
              <a:rPr lang="en-US" altLang="zh-TW" sz="2199" b="1" kern="0" dirty="0">
                <a:solidFill>
                  <a:srgbClr val="0070C0"/>
                </a:solidFill>
                <a:latin typeface="Arial" panose="020B0604020202020204" pitchFamily="34" charset="0"/>
              </a:rPr>
              <a:t>/</a:t>
            </a:r>
            <a:r>
              <a:rPr lang="zh-TW" altLang="en-US" sz="2199" b="1" kern="0" dirty="0">
                <a:solidFill>
                  <a:srgbClr val="0070C0"/>
                </a:solidFill>
                <a:latin typeface="Arial" panose="020B0604020202020204" pitchFamily="34" charset="0"/>
              </a:rPr>
              <a:t>段考表現</a:t>
            </a:r>
            <a:endParaRPr lang="en-US" altLang="zh-TW" sz="2199" b="1" kern="0" dirty="0">
              <a:solidFill>
                <a:srgbClr val="0070C0"/>
              </a:solidFill>
              <a:latin typeface="Arial" panose="020B0604020202020204" pitchFamily="34" charset="0"/>
            </a:endParaRPr>
          </a:p>
          <a:p>
            <a:r>
              <a:rPr lang="zh-TW" altLang="en-US" sz="2799" b="1" u="sng" dirty="0">
                <a:solidFill>
                  <a:srgbClr val="FF0000"/>
                </a:solidFill>
                <a:latin typeface="微軟正黑體" panose="020B0604030504040204" pitchFamily="34" charset="-120"/>
                <a:ea typeface="微軟正黑體" panose="020B0604030504040204" pitchFamily="34" charset="-120"/>
              </a:rPr>
              <a:t>不可以空白</a:t>
            </a:r>
            <a:endParaRPr lang="en-US" altLang="zh-TW" sz="2799" b="1" u="sng" dirty="0">
              <a:solidFill>
                <a:srgbClr val="FF0000"/>
              </a:solidFill>
              <a:latin typeface="微軟正黑體" panose="020B0604030504040204" pitchFamily="34" charset="-120"/>
              <a:ea typeface="微軟正黑體" panose="020B0604030504040204" pitchFamily="34" charset="-120"/>
            </a:endParaRPr>
          </a:p>
        </p:txBody>
      </p:sp>
      <p:cxnSp>
        <p:nvCxnSpPr>
          <p:cNvPr id="30" name="AutoShape 4"/>
          <p:cNvCxnSpPr>
            <a:cxnSpLocks noChangeShapeType="1"/>
          </p:cNvCxnSpPr>
          <p:nvPr/>
        </p:nvCxnSpPr>
        <p:spPr bwMode="auto">
          <a:xfrm>
            <a:off x="6457159" y="5229200"/>
            <a:ext cx="588061" cy="0"/>
          </a:xfrm>
          <a:prstGeom prst="straightConnector1">
            <a:avLst/>
          </a:prstGeom>
          <a:noFill/>
          <a:ln w="63500">
            <a:solidFill>
              <a:srgbClr val="0000FF"/>
            </a:solidFill>
            <a:round/>
            <a:headEnd/>
            <a:tailEnd type="triangle" w="med" len="med"/>
          </a:ln>
        </p:spPr>
      </p:cxnSp>
      <p:sp>
        <p:nvSpPr>
          <p:cNvPr id="13" name="Text Box 2"/>
          <p:cNvSpPr txBox="1">
            <a:spLocks noChangeArrowheads="1"/>
          </p:cNvSpPr>
          <p:nvPr/>
        </p:nvSpPr>
        <p:spPr bwMode="auto">
          <a:xfrm>
            <a:off x="10118730" y="2238112"/>
            <a:ext cx="1612245" cy="221536"/>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4" name="圓角矩形 13"/>
          <p:cNvSpPr/>
          <p:nvPr/>
        </p:nvSpPr>
        <p:spPr bwMode="auto">
          <a:xfrm>
            <a:off x="6457159" y="2217418"/>
            <a:ext cx="3249216" cy="436012"/>
          </a:xfrm>
          <a:prstGeom prst="roundRect">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lvl="0" fontAlgn="base">
              <a:spcBef>
                <a:spcPct val="0"/>
              </a:spcBef>
              <a:spcAft>
                <a:spcPct val="0"/>
              </a:spcAft>
              <a:defRPr/>
            </a:pPr>
            <a:r>
              <a:rPr lang="en-US" altLang="zh-TW" sz="2399" b="1" kern="0" dirty="0">
                <a:solidFill>
                  <a:schemeClr val="bg1"/>
                </a:solidFill>
                <a:latin typeface="Arial" panose="020B0604020202020204" pitchFamily="34" charset="0"/>
              </a:rPr>
              <a:t>5</a:t>
            </a:r>
            <a:r>
              <a:rPr lang="zh-TW" altLang="en-US" sz="2399" b="1" kern="0" dirty="0">
                <a:solidFill>
                  <a:schemeClr val="bg1"/>
                </a:solidFill>
                <a:latin typeface="Arial" panose="020B0604020202020204" pitchFamily="34" charset="0"/>
              </a:rPr>
              <a:t>最高</a:t>
            </a:r>
            <a:r>
              <a:rPr lang="en-US" altLang="zh-TW" sz="2399" b="1" kern="0" dirty="0">
                <a:solidFill>
                  <a:schemeClr val="bg1"/>
                </a:solidFill>
                <a:latin typeface="Arial" panose="020B0604020202020204" pitchFamily="34" charset="0"/>
              </a:rPr>
              <a:t>,5</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4</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3</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2</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1</a:t>
            </a:r>
            <a:endParaRPr lang="zh-TW" altLang="en-US" sz="2399" b="1" kern="0" dirty="0">
              <a:solidFill>
                <a:schemeClr val="bg1"/>
              </a:solidFill>
              <a:latin typeface="Arial" panose="020B0604020202020204" pitchFamily="34" charset="0"/>
            </a:endParaRPr>
          </a:p>
        </p:txBody>
      </p:sp>
      <p:sp>
        <p:nvSpPr>
          <p:cNvPr id="15" name="Text Box 2"/>
          <p:cNvSpPr txBox="1">
            <a:spLocks noChangeArrowheads="1"/>
          </p:cNvSpPr>
          <p:nvPr/>
        </p:nvSpPr>
        <p:spPr bwMode="auto">
          <a:xfrm>
            <a:off x="7338295" y="4835136"/>
            <a:ext cx="4297112" cy="682096"/>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29</a:t>
            </a:fld>
            <a:endParaRPr lang="zh-TW" altLang="en-US" noProof="0" dirty="0"/>
          </a:p>
        </p:txBody>
      </p:sp>
      <p:pic>
        <p:nvPicPr>
          <p:cNvPr id="7" name="圖片 6">
            <a:extLst>
              <a:ext uri="{FF2B5EF4-FFF2-40B4-BE49-F238E27FC236}">
                <a16:creationId xmlns:a16="http://schemas.microsoft.com/office/drawing/2014/main" id="{A4EF38D8-4439-475A-89D3-B7109A237132}"/>
              </a:ext>
            </a:extLst>
          </p:cNvPr>
          <p:cNvPicPr>
            <a:picLocks noChangeAspect="1"/>
          </p:cNvPicPr>
          <p:nvPr/>
        </p:nvPicPr>
        <p:blipFill>
          <a:blip r:embed="rId4"/>
          <a:stretch>
            <a:fillRect/>
          </a:stretch>
        </p:blipFill>
        <p:spPr>
          <a:xfrm>
            <a:off x="6070600" y="3405187"/>
            <a:ext cx="47625" cy="47625"/>
          </a:xfrm>
          <a:prstGeom prst="rect">
            <a:avLst/>
          </a:prstGeom>
        </p:spPr>
      </p:pic>
      <p:sp>
        <p:nvSpPr>
          <p:cNvPr id="16" name="Text Box 2">
            <a:extLst>
              <a:ext uri="{FF2B5EF4-FFF2-40B4-BE49-F238E27FC236}">
                <a16:creationId xmlns:a16="http://schemas.microsoft.com/office/drawing/2014/main" id="{90483396-9812-4B42-AED4-3B20EDDD5E5E}"/>
              </a:ext>
            </a:extLst>
          </p:cNvPr>
          <p:cNvSpPr txBox="1">
            <a:spLocks noChangeArrowheads="1"/>
          </p:cNvSpPr>
          <p:nvPr/>
        </p:nvSpPr>
        <p:spPr bwMode="auto">
          <a:xfrm>
            <a:off x="7894613" y="5916967"/>
            <a:ext cx="2088232" cy="176329"/>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396640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šḷîḋè"/>
          <p:cNvSpPr/>
          <p:nvPr/>
        </p:nvSpPr>
        <p:spPr bwMode="auto">
          <a:xfrm>
            <a:off x="93294" y="575856"/>
            <a:ext cx="4110554" cy="5821435"/>
          </a:xfrm>
          <a:custGeom>
            <a:avLst/>
            <a:gdLst>
              <a:gd name="connsiteX0" fmla="*/ 1340314 w 4111625"/>
              <a:gd name="connsiteY0" fmla="*/ 249119 h 5822951"/>
              <a:gd name="connsiteX1" fmla="*/ 1360734 w 4111625"/>
              <a:gd name="connsiteY1" fmla="*/ 250397 h 5822951"/>
              <a:gd name="connsiteX2" fmla="*/ 1350927 w 4111625"/>
              <a:gd name="connsiteY2" fmla="*/ 249783 h 5822951"/>
              <a:gd name="connsiteX3" fmla="*/ 1302697 w 4111625"/>
              <a:gd name="connsiteY3" fmla="*/ 246765 h 5822951"/>
              <a:gd name="connsiteX4" fmla="*/ 1327635 w 4111625"/>
              <a:gd name="connsiteY4" fmla="*/ 248326 h 5822951"/>
              <a:gd name="connsiteX5" fmla="*/ 1340314 w 4111625"/>
              <a:gd name="connsiteY5" fmla="*/ 249119 h 5822951"/>
              <a:gd name="connsiteX6" fmla="*/ 1315376 w 4111625"/>
              <a:gd name="connsiteY6" fmla="*/ 247559 h 5822951"/>
              <a:gd name="connsiteX7" fmla="*/ 1282278 w 4111625"/>
              <a:gd name="connsiteY7" fmla="*/ 245487 h 5822951"/>
              <a:gd name="connsiteX8" fmla="*/ 1292085 w 4111625"/>
              <a:gd name="connsiteY8" fmla="*/ 246101 h 5822951"/>
              <a:gd name="connsiteX9" fmla="*/ 1302697 w 4111625"/>
              <a:gd name="connsiteY9" fmla="*/ 246765 h 5822951"/>
              <a:gd name="connsiteX10" fmla="*/ 3616367 w 4111625"/>
              <a:gd name="connsiteY10" fmla="*/ 0 h 5822951"/>
              <a:gd name="connsiteX11" fmla="*/ 3616367 w 4111625"/>
              <a:gd name="connsiteY11" fmla="*/ 19639 h 5822951"/>
              <a:gd name="connsiteX12" fmla="*/ 3645788 w 4111625"/>
              <a:gd name="connsiteY12" fmla="*/ 4939198 h 5822951"/>
              <a:gd name="connsiteX13" fmla="*/ 3645788 w 4111625"/>
              <a:gd name="connsiteY13" fmla="*/ 4968657 h 5822951"/>
              <a:gd name="connsiteX14" fmla="*/ 3621270 w 4111625"/>
              <a:gd name="connsiteY14" fmla="*/ 4978476 h 5822951"/>
              <a:gd name="connsiteX15" fmla="*/ 3400611 w 4111625"/>
              <a:gd name="connsiteY15" fmla="*/ 5066851 h 5822951"/>
              <a:gd name="connsiteX16" fmla="*/ 3179951 w 4111625"/>
              <a:gd name="connsiteY16" fmla="*/ 5140497 h 5822951"/>
              <a:gd name="connsiteX17" fmla="*/ 3067169 w 4111625"/>
              <a:gd name="connsiteY17" fmla="*/ 5169956 h 5822951"/>
              <a:gd name="connsiteX18" fmla="*/ 2954388 w 4111625"/>
              <a:gd name="connsiteY18" fmla="*/ 5199414 h 5822951"/>
              <a:gd name="connsiteX19" fmla="*/ 2841606 w 4111625"/>
              <a:gd name="connsiteY19" fmla="*/ 5223963 h 5822951"/>
              <a:gd name="connsiteX20" fmla="*/ 2782764 w 4111625"/>
              <a:gd name="connsiteY20" fmla="*/ 5233783 h 5822951"/>
              <a:gd name="connsiteX21" fmla="*/ 2723921 w 4111625"/>
              <a:gd name="connsiteY21" fmla="*/ 5238692 h 5822951"/>
              <a:gd name="connsiteX22" fmla="*/ 2488551 w 4111625"/>
              <a:gd name="connsiteY22" fmla="*/ 5258331 h 5822951"/>
              <a:gd name="connsiteX23" fmla="*/ 2473840 w 4111625"/>
              <a:gd name="connsiteY23" fmla="*/ 5258331 h 5822951"/>
              <a:gd name="connsiteX24" fmla="*/ 2459129 w 4111625"/>
              <a:gd name="connsiteY24" fmla="*/ 5258331 h 5822951"/>
              <a:gd name="connsiteX25" fmla="*/ 2429708 w 4111625"/>
              <a:gd name="connsiteY25" fmla="*/ 5258331 h 5822951"/>
              <a:gd name="connsiteX26" fmla="*/ 2370865 w 4111625"/>
              <a:gd name="connsiteY26" fmla="*/ 5253421 h 5822951"/>
              <a:gd name="connsiteX27" fmla="*/ 2258084 w 4111625"/>
              <a:gd name="connsiteY27" fmla="*/ 5248512 h 5822951"/>
              <a:gd name="connsiteX28" fmla="*/ 2022714 w 4111625"/>
              <a:gd name="connsiteY28" fmla="*/ 5228873 h 5822951"/>
              <a:gd name="connsiteX29" fmla="*/ 1797150 w 4111625"/>
              <a:gd name="connsiteY29" fmla="*/ 5209234 h 5822951"/>
              <a:gd name="connsiteX30" fmla="*/ 1679465 w 4111625"/>
              <a:gd name="connsiteY30" fmla="*/ 5194505 h 5822951"/>
              <a:gd name="connsiteX31" fmla="*/ 1566684 w 4111625"/>
              <a:gd name="connsiteY31" fmla="*/ 5189595 h 5822951"/>
              <a:gd name="connsiteX32" fmla="*/ 1453902 w 4111625"/>
              <a:gd name="connsiteY32" fmla="*/ 5179775 h 5822951"/>
              <a:gd name="connsiteX33" fmla="*/ 1399963 w 4111625"/>
              <a:gd name="connsiteY33" fmla="*/ 5179775 h 5822951"/>
              <a:gd name="connsiteX34" fmla="*/ 1341120 w 4111625"/>
              <a:gd name="connsiteY34" fmla="*/ 5179775 h 5822951"/>
              <a:gd name="connsiteX35" fmla="*/ 1115557 w 4111625"/>
              <a:gd name="connsiteY35" fmla="*/ 5189595 h 5822951"/>
              <a:gd name="connsiteX36" fmla="*/ 1061618 w 4111625"/>
              <a:gd name="connsiteY36" fmla="*/ 5194505 h 5822951"/>
              <a:gd name="connsiteX37" fmla="*/ 1007679 w 4111625"/>
              <a:gd name="connsiteY37" fmla="*/ 5204324 h 5822951"/>
              <a:gd name="connsiteX38" fmla="*/ 953740 w 4111625"/>
              <a:gd name="connsiteY38" fmla="*/ 5214144 h 5822951"/>
              <a:gd name="connsiteX39" fmla="*/ 939029 w 4111625"/>
              <a:gd name="connsiteY39" fmla="*/ 5219053 h 5822951"/>
              <a:gd name="connsiteX40" fmla="*/ 934126 w 4111625"/>
              <a:gd name="connsiteY40" fmla="*/ 5219053 h 5822951"/>
              <a:gd name="connsiteX41" fmla="*/ 929222 w 4111625"/>
              <a:gd name="connsiteY41" fmla="*/ 5219053 h 5822951"/>
              <a:gd name="connsiteX42" fmla="*/ 899800 w 4111625"/>
              <a:gd name="connsiteY42" fmla="*/ 5228873 h 5822951"/>
              <a:gd name="connsiteX43" fmla="*/ 845862 w 4111625"/>
              <a:gd name="connsiteY43" fmla="*/ 5243602 h 5822951"/>
              <a:gd name="connsiteX44" fmla="*/ 791922 w 4111625"/>
              <a:gd name="connsiteY44" fmla="*/ 5258331 h 5822951"/>
              <a:gd name="connsiteX45" fmla="*/ 684044 w 4111625"/>
              <a:gd name="connsiteY45" fmla="*/ 5292699 h 5822951"/>
              <a:gd name="connsiteX46" fmla="*/ 512421 w 4111625"/>
              <a:gd name="connsiteY46" fmla="*/ 5361436 h 5822951"/>
              <a:gd name="connsiteX47" fmla="*/ 639912 w 4111625"/>
              <a:gd name="connsiteY47" fmla="*/ 5336887 h 5822951"/>
              <a:gd name="connsiteX48" fmla="*/ 708563 w 4111625"/>
              <a:gd name="connsiteY48" fmla="*/ 5327068 h 5822951"/>
              <a:gd name="connsiteX49" fmla="*/ 777212 w 4111625"/>
              <a:gd name="connsiteY49" fmla="*/ 5322158 h 5822951"/>
              <a:gd name="connsiteX50" fmla="*/ 806633 w 4111625"/>
              <a:gd name="connsiteY50" fmla="*/ 5322158 h 5822951"/>
              <a:gd name="connsiteX51" fmla="*/ 840958 w 4111625"/>
              <a:gd name="connsiteY51" fmla="*/ 5317248 h 5822951"/>
              <a:gd name="connsiteX52" fmla="*/ 909608 w 4111625"/>
              <a:gd name="connsiteY52" fmla="*/ 5317248 h 5822951"/>
              <a:gd name="connsiteX53" fmla="*/ 978258 w 4111625"/>
              <a:gd name="connsiteY53" fmla="*/ 5317248 h 5822951"/>
              <a:gd name="connsiteX54" fmla="*/ 1046907 w 4111625"/>
              <a:gd name="connsiteY54" fmla="*/ 5317248 h 5822951"/>
              <a:gd name="connsiteX55" fmla="*/ 1081232 w 4111625"/>
              <a:gd name="connsiteY55" fmla="*/ 5317248 h 5822951"/>
              <a:gd name="connsiteX56" fmla="*/ 1110653 w 4111625"/>
              <a:gd name="connsiteY56" fmla="*/ 5322158 h 5822951"/>
              <a:gd name="connsiteX57" fmla="*/ 1174400 w 4111625"/>
              <a:gd name="connsiteY57" fmla="*/ 5327068 h 5822951"/>
              <a:gd name="connsiteX58" fmla="*/ 1194014 w 4111625"/>
              <a:gd name="connsiteY58" fmla="*/ 5327068 h 5822951"/>
              <a:gd name="connsiteX59" fmla="*/ 1208724 w 4111625"/>
              <a:gd name="connsiteY59" fmla="*/ 5331977 h 5822951"/>
              <a:gd name="connsiteX60" fmla="*/ 1243049 w 4111625"/>
              <a:gd name="connsiteY60" fmla="*/ 5336887 h 5822951"/>
              <a:gd name="connsiteX61" fmla="*/ 1306795 w 4111625"/>
              <a:gd name="connsiteY61" fmla="*/ 5341797 h 5822951"/>
              <a:gd name="connsiteX62" fmla="*/ 1561780 w 4111625"/>
              <a:gd name="connsiteY62" fmla="*/ 5385984 h 5822951"/>
              <a:gd name="connsiteX63" fmla="*/ 1684369 w 4111625"/>
              <a:gd name="connsiteY63" fmla="*/ 5415443 h 5822951"/>
              <a:gd name="connsiteX64" fmla="*/ 1806957 w 4111625"/>
              <a:gd name="connsiteY64" fmla="*/ 5439992 h 5822951"/>
              <a:gd name="connsiteX65" fmla="*/ 2052135 w 4111625"/>
              <a:gd name="connsiteY65" fmla="*/ 5489089 h 5822951"/>
              <a:gd name="connsiteX66" fmla="*/ 2292409 w 4111625"/>
              <a:gd name="connsiteY66" fmla="*/ 5533277 h 5822951"/>
              <a:gd name="connsiteX67" fmla="*/ 2537586 w 4111625"/>
              <a:gd name="connsiteY67" fmla="*/ 5572555 h 5822951"/>
              <a:gd name="connsiteX68" fmla="*/ 2660175 w 4111625"/>
              <a:gd name="connsiteY68" fmla="*/ 5582374 h 5822951"/>
              <a:gd name="connsiteX69" fmla="*/ 2719017 w 4111625"/>
              <a:gd name="connsiteY69" fmla="*/ 5592193 h 5822951"/>
              <a:gd name="connsiteX70" fmla="*/ 2782764 w 4111625"/>
              <a:gd name="connsiteY70" fmla="*/ 5597103 h 5822951"/>
              <a:gd name="connsiteX71" fmla="*/ 2905352 w 4111625"/>
              <a:gd name="connsiteY71" fmla="*/ 5602013 h 5822951"/>
              <a:gd name="connsiteX72" fmla="*/ 3023037 w 4111625"/>
              <a:gd name="connsiteY72" fmla="*/ 5606923 h 5822951"/>
              <a:gd name="connsiteX73" fmla="*/ 3268215 w 4111625"/>
              <a:gd name="connsiteY73" fmla="*/ 5606923 h 5822951"/>
              <a:gd name="connsiteX74" fmla="*/ 3390804 w 4111625"/>
              <a:gd name="connsiteY74" fmla="*/ 5597103 h 5822951"/>
              <a:gd name="connsiteX75" fmla="*/ 3513392 w 4111625"/>
              <a:gd name="connsiteY75" fmla="*/ 5592193 h 5822951"/>
              <a:gd name="connsiteX76" fmla="*/ 3758570 w 4111625"/>
              <a:gd name="connsiteY76" fmla="*/ 5562735 h 5822951"/>
              <a:gd name="connsiteX77" fmla="*/ 3935098 w 4111625"/>
              <a:gd name="connsiteY77" fmla="*/ 5533277 h 5822951"/>
              <a:gd name="connsiteX78" fmla="*/ 4018458 w 4111625"/>
              <a:gd name="connsiteY78" fmla="*/ 780649 h 5822951"/>
              <a:gd name="connsiteX79" fmla="*/ 4106722 w 4111625"/>
              <a:gd name="connsiteY79" fmla="*/ 5606923 h 5822951"/>
              <a:gd name="connsiteX80" fmla="*/ 4111625 w 4111625"/>
              <a:gd name="connsiteY80" fmla="*/ 5680569 h 5822951"/>
              <a:gd name="connsiteX81" fmla="*/ 4038072 w 4111625"/>
              <a:gd name="connsiteY81" fmla="*/ 5695298 h 5822951"/>
              <a:gd name="connsiteX82" fmla="*/ 3787991 w 4111625"/>
              <a:gd name="connsiteY82" fmla="*/ 5744395 h 5822951"/>
              <a:gd name="connsiteX83" fmla="*/ 3537910 w 4111625"/>
              <a:gd name="connsiteY83" fmla="*/ 5783673 h 5822951"/>
              <a:gd name="connsiteX84" fmla="*/ 3410418 w 4111625"/>
              <a:gd name="connsiteY84" fmla="*/ 5798403 h 5822951"/>
              <a:gd name="connsiteX85" fmla="*/ 3282926 w 4111625"/>
              <a:gd name="connsiteY85" fmla="*/ 5808222 h 5822951"/>
              <a:gd name="connsiteX86" fmla="*/ 3023037 w 4111625"/>
              <a:gd name="connsiteY86" fmla="*/ 5818042 h 5822951"/>
              <a:gd name="connsiteX87" fmla="*/ 2895545 w 4111625"/>
              <a:gd name="connsiteY87" fmla="*/ 5818042 h 5822951"/>
              <a:gd name="connsiteX88" fmla="*/ 2768053 w 4111625"/>
              <a:gd name="connsiteY88" fmla="*/ 5818042 h 5822951"/>
              <a:gd name="connsiteX89" fmla="*/ 2704307 w 4111625"/>
              <a:gd name="connsiteY89" fmla="*/ 5813132 h 5822951"/>
              <a:gd name="connsiteX90" fmla="*/ 2640561 w 4111625"/>
              <a:gd name="connsiteY90" fmla="*/ 5808222 h 5822951"/>
              <a:gd name="connsiteX91" fmla="*/ 2513068 w 4111625"/>
              <a:gd name="connsiteY91" fmla="*/ 5798403 h 5822951"/>
              <a:gd name="connsiteX92" fmla="*/ 2258084 w 4111625"/>
              <a:gd name="connsiteY92" fmla="*/ 5773854 h 5822951"/>
              <a:gd name="connsiteX93" fmla="*/ 2008002 w 4111625"/>
              <a:gd name="connsiteY93" fmla="*/ 5734576 h 5822951"/>
              <a:gd name="connsiteX94" fmla="*/ 1757922 w 4111625"/>
              <a:gd name="connsiteY94" fmla="*/ 5690388 h 5822951"/>
              <a:gd name="connsiteX95" fmla="*/ 1635333 w 4111625"/>
              <a:gd name="connsiteY95" fmla="*/ 5670749 h 5822951"/>
              <a:gd name="connsiteX96" fmla="*/ 1512744 w 4111625"/>
              <a:gd name="connsiteY96" fmla="*/ 5651110 h 5822951"/>
              <a:gd name="connsiteX97" fmla="*/ 1272471 w 4111625"/>
              <a:gd name="connsiteY97" fmla="*/ 5616742 h 5822951"/>
              <a:gd name="connsiteX98" fmla="*/ 1213628 w 4111625"/>
              <a:gd name="connsiteY98" fmla="*/ 5611832 h 5822951"/>
              <a:gd name="connsiteX99" fmla="*/ 1184207 w 4111625"/>
              <a:gd name="connsiteY99" fmla="*/ 5606923 h 5822951"/>
              <a:gd name="connsiteX100" fmla="*/ 1169496 w 4111625"/>
              <a:gd name="connsiteY100" fmla="*/ 5606923 h 5822951"/>
              <a:gd name="connsiteX101" fmla="*/ 1164593 w 4111625"/>
              <a:gd name="connsiteY101" fmla="*/ 5606923 h 5822951"/>
              <a:gd name="connsiteX102" fmla="*/ 1154785 w 4111625"/>
              <a:gd name="connsiteY102" fmla="*/ 5606923 h 5822951"/>
              <a:gd name="connsiteX103" fmla="*/ 1095943 w 4111625"/>
              <a:gd name="connsiteY103" fmla="*/ 5602013 h 5822951"/>
              <a:gd name="connsiteX104" fmla="*/ 1061618 w 4111625"/>
              <a:gd name="connsiteY104" fmla="*/ 5602013 h 5822951"/>
              <a:gd name="connsiteX105" fmla="*/ 1032197 w 4111625"/>
              <a:gd name="connsiteY105" fmla="*/ 5602013 h 5822951"/>
              <a:gd name="connsiteX106" fmla="*/ 978258 w 4111625"/>
              <a:gd name="connsiteY106" fmla="*/ 5602013 h 5822951"/>
              <a:gd name="connsiteX107" fmla="*/ 919415 w 4111625"/>
              <a:gd name="connsiteY107" fmla="*/ 5606923 h 5822951"/>
              <a:gd name="connsiteX108" fmla="*/ 860573 w 4111625"/>
              <a:gd name="connsiteY108" fmla="*/ 5611832 h 5822951"/>
              <a:gd name="connsiteX109" fmla="*/ 831151 w 4111625"/>
              <a:gd name="connsiteY109" fmla="*/ 5611832 h 5822951"/>
              <a:gd name="connsiteX110" fmla="*/ 801730 w 4111625"/>
              <a:gd name="connsiteY110" fmla="*/ 5616742 h 5822951"/>
              <a:gd name="connsiteX111" fmla="*/ 747790 w 4111625"/>
              <a:gd name="connsiteY111" fmla="*/ 5621652 h 5822951"/>
              <a:gd name="connsiteX112" fmla="*/ 688948 w 4111625"/>
              <a:gd name="connsiteY112" fmla="*/ 5631471 h 5822951"/>
              <a:gd name="connsiteX113" fmla="*/ 576167 w 4111625"/>
              <a:gd name="connsiteY113" fmla="*/ 5656020 h 5822951"/>
              <a:gd name="connsiteX114" fmla="*/ 355507 w 4111625"/>
              <a:gd name="connsiteY114" fmla="*/ 5724756 h 5822951"/>
              <a:gd name="connsiteX115" fmla="*/ 306471 w 4111625"/>
              <a:gd name="connsiteY115" fmla="*/ 5749305 h 5822951"/>
              <a:gd name="connsiteX116" fmla="*/ 257436 w 4111625"/>
              <a:gd name="connsiteY116" fmla="*/ 5773854 h 5822951"/>
              <a:gd name="connsiteX117" fmla="*/ 208401 w 4111625"/>
              <a:gd name="connsiteY117" fmla="*/ 5798403 h 5822951"/>
              <a:gd name="connsiteX118" fmla="*/ 183882 w 4111625"/>
              <a:gd name="connsiteY118" fmla="*/ 5813132 h 5822951"/>
              <a:gd name="connsiteX119" fmla="*/ 174076 w 4111625"/>
              <a:gd name="connsiteY119" fmla="*/ 5818042 h 5822951"/>
              <a:gd name="connsiteX120" fmla="*/ 169172 w 4111625"/>
              <a:gd name="connsiteY120" fmla="*/ 5822951 h 5822951"/>
              <a:gd name="connsiteX121" fmla="*/ 26433 w 4111625"/>
              <a:gd name="connsiteY121" fmla="*/ 5822951 h 5822951"/>
              <a:gd name="connsiteX122" fmla="*/ 0 w 4111625"/>
              <a:gd name="connsiteY122" fmla="*/ 5822951 h 5822951"/>
              <a:gd name="connsiteX123" fmla="*/ 0 w 4111625"/>
              <a:gd name="connsiteY123" fmla="*/ 710368 h 5822951"/>
              <a:gd name="connsiteX124" fmla="*/ 2451 w 4111625"/>
              <a:gd name="connsiteY124" fmla="*/ 520433 h 5822951"/>
              <a:gd name="connsiteX125" fmla="*/ 61294 w 4111625"/>
              <a:gd name="connsiteY125" fmla="*/ 5459631 h 5822951"/>
              <a:gd name="connsiteX126" fmla="*/ 110329 w 4111625"/>
              <a:gd name="connsiteY126" fmla="*/ 5425262 h 5822951"/>
              <a:gd name="connsiteX127" fmla="*/ 164269 w 4111625"/>
              <a:gd name="connsiteY127" fmla="*/ 5395804 h 5822951"/>
              <a:gd name="connsiteX128" fmla="*/ 213304 w 4111625"/>
              <a:gd name="connsiteY128" fmla="*/ 5366345 h 5822951"/>
              <a:gd name="connsiteX129" fmla="*/ 424157 w 4111625"/>
              <a:gd name="connsiteY129" fmla="*/ 5263241 h 5822951"/>
              <a:gd name="connsiteX130" fmla="*/ 644816 w 4111625"/>
              <a:gd name="connsiteY130" fmla="*/ 5179775 h 5822951"/>
              <a:gd name="connsiteX131" fmla="*/ 757598 w 4111625"/>
              <a:gd name="connsiteY131" fmla="*/ 5145407 h 5822951"/>
              <a:gd name="connsiteX132" fmla="*/ 816441 w 4111625"/>
              <a:gd name="connsiteY132" fmla="*/ 5125768 h 5822951"/>
              <a:gd name="connsiteX133" fmla="*/ 870379 w 4111625"/>
              <a:gd name="connsiteY133" fmla="*/ 5115949 h 5822951"/>
              <a:gd name="connsiteX134" fmla="*/ 899800 w 4111625"/>
              <a:gd name="connsiteY134" fmla="*/ 5106129 h 5822951"/>
              <a:gd name="connsiteX135" fmla="*/ 904704 w 4111625"/>
              <a:gd name="connsiteY135" fmla="*/ 5106129 h 5822951"/>
              <a:gd name="connsiteX136" fmla="*/ 909608 w 4111625"/>
              <a:gd name="connsiteY136" fmla="*/ 5106129 h 5822951"/>
              <a:gd name="connsiteX137" fmla="*/ 914511 w 4111625"/>
              <a:gd name="connsiteY137" fmla="*/ 5101220 h 5822951"/>
              <a:gd name="connsiteX138" fmla="*/ 929222 w 4111625"/>
              <a:gd name="connsiteY138" fmla="*/ 5101220 h 5822951"/>
              <a:gd name="connsiteX139" fmla="*/ 988065 w 4111625"/>
              <a:gd name="connsiteY139" fmla="*/ 5091400 h 5822951"/>
              <a:gd name="connsiteX140" fmla="*/ 1046907 w 4111625"/>
              <a:gd name="connsiteY140" fmla="*/ 5081581 h 5822951"/>
              <a:gd name="connsiteX141" fmla="*/ 1105750 w 4111625"/>
              <a:gd name="connsiteY141" fmla="*/ 5076671 h 5822951"/>
              <a:gd name="connsiteX142" fmla="*/ 1341120 w 4111625"/>
              <a:gd name="connsiteY142" fmla="*/ 5066851 h 5822951"/>
              <a:gd name="connsiteX143" fmla="*/ 1399963 w 4111625"/>
              <a:gd name="connsiteY143" fmla="*/ 5066851 h 5822951"/>
              <a:gd name="connsiteX144" fmla="*/ 1458805 w 4111625"/>
              <a:gd name="connsiteY144" fmla="*/ 5071761 h 5822951"/>
              <a:gd name="connsiteX145" fmla="*/ 1576491 w 4111625"/>
              <a:gd name="connsiteY145" fmla="*/ 5076671 h 5822951"/>
              <a:gd name="connsiteX146" fmla="*/ 1694176 w 4111625"/>
              <a:gd name="connsiteY146" fmla="*/ 5086490 h 5822951"/>
              <a:gd name="connsiteX147" fmla="*/ 1806957 w 4111625"/>
              <a:gd name="connsiteY147" fmla="*/ 5101220 h 5822951"/>
              <a:gd name="connsiteX148" fmla="*/ 2037424 w 4111625"/>
              <a:gd name="connsiteY148" fmla="*/ 5125768 h 5822951"/>
              <a:gd name="connsiteX149" fmla="*/ 2262987 w 4111625"/>
              <a:gd name="connsiteY149" fmla="*/ 5145407 h 5822951"/>
              <a:gd name="connsiteX150" fmla="*/ 2375769 w 4111625"/>
              <a:gd name="connsiteY150" fmla="*/ 5155227 h 5822951"/>
              <a:gd name="connsiteX151" fmla="*/ 2434612 w 4111625"/>
              <a:gd name="connsiteY151" fmla="*/ 5155227 h 5822951"/>
              <a:gd name="connsiteX152" fmla="*/ 2464033 w 4111625"/>
              <a:gd name="connsiteY152" fmla="*/ 5160136 h 5822951"/>
              <a:gd name="connsiteX153" fmla="*/ 2478744 w 4111625"/>
              <a:gd name="connsiteY153" fmla="*/ 5160136 h 5822951"/>
              <a:gd name="connsiteX154" fmla="*/ 2488551 w 4111625"/>
              <a:gd name="connsiteY154" fmla="*/ 5160136 h 5822951"/>
              <a:gd name="connsiteX155" fmla="*/ 2714114 w 4111625"/>
              <a:gd name="connsiteY155" fmla="*/ 5145407 h 5822951"/>
              <a:gd name="connsiteX156" fmla="*/ 2768053 w 4111625"/>
              <a:gd name="connsiteY156" fmla="*/ 5135588 h 5822951"/>
              <a:gd name="connsiteX157" fmla="*/ 2826896 w 4111625"/>
              <a:gd name="connsiteY157" fmla="*/ 5130678 h 5822951"/>
              <a:gd name="connsiteX158" fmla="*/ 2934774 w 4111625"/>
              <a:gd name="connsiteY158" fmla="*/ 5106129 h 5822951"/>
              <a:gd name="connsiteX159" fmla="*/ 3047555 w 4111625"/>
              <a:gd name="connsiteY159" fmla="*/ 5081581 h 5822951"/>
              <a:gd name="connsiteX160" fmla="*/ 3155433 w 4111625"/>
              <a:gd name="connsiteY160" fmla="*/ 5052122 h 5822951"/>
              <a:gd name="connsiteX161" fmla="*/ 3371189 w 4111625"/>
              <a:gd name="connsiteY161" fmla="*/ 4983386 h 5822951"/>
              <a:gd name="connsiteX162" fmla="*/ 3557524 w 4111625"/>
              <a:gd name="connsiteY162" fmla="*/ 4909740 h 5822951"/>
              <a:gd name="connsiteX163" fmla="*/ 3586946 w 4111625"/>
              <a:gd name="connsiteY163" fmla="*/ 39278 h 5822951"/>
              <a:gd name="connsiteX164" fmla="*/ 3454550 w 4111625"/>
              <a:gd name="connsiteY164" fmla="*/ 78556 h 5822951"/>
              <a:gd name="connsiteX165" fmla="*/ 3380997 w 4111625"/>
              <a:gd name="connsiteY165" fmla="*/ 98195 h 5822951"/>
              <a:gd name="connsiteX166" fmla="*/ 3302540 w 4111625"/>
              <a:gd name="connsiteY166" fmla="*/ 117834 h 5822951"/>
              <a:gd name="connsiteX167" fmla="*/ 3228987 w 4111625"/>
              <a:gd name="connsiteY167" fmla="*/ 132563 h 5822951"/>
              <a:gd name="connsiteX168" fmla="*/ 3189758 w 4111625"/>
              <a:gd name="connsiteY168" fmla="*/ 142383 h 5822951"/>
              <a:gd name="connsiteX169" fmla="*/ 3150530 w 4111625"/>
              <a:gd name="connsiteY169" fmla="*/ 147292 h 5822951"/>
              <a:gd name="connsiteX170" fmla="*/ 2998520 w 4111625"/>
              <a:gd name="connsiteY170" fmla="*/ 176751 h 5822951"/>
              <a:gd name="connsiteX171" fmla="*/ 2920063 w 4111625"/>
              <a:gd name="connsiteY171" fmla="*/ 191480 h 5822951"/>
              <a:gd name="connsiteX172" fmla="*/ 2841606 w 4111625"/>
              <a:gd name="connsiteY172" fmla="*/ 201300 h 5822951"/>
              <a:gd name="connsiteX173" fmla="*/ 2768053 w 4111625"/>
              <a:gd name="connsiteY173" fmla="*/ 211119 h 5822951"/>
              <a:gd name="connsiteX174" fmla="*/ 2689596 w 4111625"/>
              <a:gd name="connsiteY174" fmla="*/ 220939 h 5822951"/>
              <a:gd name="connsiteX175" fmla="*/ 2532683 w 4111625"/>
              <a:gd name="connsiteY175" fmla="*/ 235668 h 5822951"/>
              <a:gd name="connsiteX176" fmla="*/ 2375769 w 4111625"/>
              <a:gd name="connsiteY176" fmla="*/ 250397 h 5822951"/>
              <a:gd name="connsiteX177" fmla="*/ 2297312 w 4111625"/>
              <a:gd name="connsiteY177" fmla="*/ 255307 h 5822951"/>
              <a:gd name="connsiteX178" fmla="*/ 2218855 w 4111625"/>
              <a:gd name="connsiteY178" fmla="*/ 260216 h 5822951"/>
              <a:gd name="connsiteX179" fmla="*/ 2140399 w 4111625"/>
              <a:gd name="connsiteY179" fmla="*/ 260216 h 5822951"/>
              <a:gd name="connsiteX180" fmla="*/ 2066845 w 4111625"/>
              <a:gd name="connsiteY180" fmla="*/ 265126 h 5822951"/>
              <a:gd name="connsiteX181" fmla="*/ 1909932 w 4111625"/>
              <a:gd name="connsiteY181" fmla="*/ 265126 h 5822951"/>
              <a:gd name="connsiteX182" fmla="*/ 1753018 w 4111625"/>
              <a:gd name="connsiteY182" fmla="*/ 265126 h 5822951"/>
              <a:gd name="connsiteX183" fmla="*/ 1596105 w 4111625"/>
              <a:gd name="connsiteY183" fmla="*/ 260216 h 5822951"/>
              <a:gd name="connsiteX184" fmla="*/ 1439191 w 4111625"/>
              <a:gd name="connsiteY184" fmla="*/ 255307 h 5822951"/>
              <a:gd name="connsiteX185" fmla="*/ 1360734 w 4111625"/>
              <a:gd name="connsiteY185" fmla="*/ 250397 h 5822951"/>
              <a:gd name="connsiteX186" fmla="*/ 1439191 w 4111625"/>
              <a:gd name="connsiteY186" fmla="*/ 250397 h 5822951"/>
              <a:gd name="connsiteX187" fmla="*/ 1596105 w 4111625"/>
              <a:gd name="connsiteY187" fmla="*/ 255307 h 5822951"/>
              <a:gd name="connsiteX188" fmla="*/ 1753018 w 4111625"/>
              <a:gd name="connsiteY188" fmla="*/ 260216 h 5822951"/>
              <a:gd name="connsiteX189" fmla="*/ 1909932 w 4111625"/>
              <a:gd name="connsiteY189" fmla="*/ 255307 h 5822951"/>
              <a:gd name="connsiteX190" fmla="*/ 2061942 w 4111625"/>
              <a:gd name="connsiteY190" fmla="*/ 250397 h 5822951"/>
              <a:gd name="connsiteX191" fmla="*/ 2140399 w 4111625"/>
              <a:gd name="connsiteY191" fmla="*/ 250397 h 5822951"/>
              <a:gd name="connsiteX192" fmla="*/ 2218855 w 4111625"/>
              <a:gd name="connsiteY192" fmla="*/ 245487 h 5822951"/>
              <a:gd name="connsiteX193" fmla="*/ 2297312 w 4111625"/>
              <a:gd name="connsiteY193" fmla="*/ 240577 h 5822951"/>
              <a:gd name="connsiteX194" fmla="*/ 2375769 w 4111625"/>
              <a:gd name="connsiteY194" fmla="*/ 235668 h 5822951"/>
              <a:gd name="connsiteX195" fmla="*/ 2532683 w 4111625"/>
              <a:gd name="connsiteY195" fmla="*/ 220939 h 5822951"/>
              <a:gd name="connsiteX196" fmla="*/ 2684693 w 4111625"/>
              <a:gd name="connsiteY196" fmla="*/ 201300 h 5822951"/>
              <a:gd name="connsiteX197" fmla="*/ 2763149 w 4111625"/>
              <a:gd name="connsiteY197" fmla="*/ 191480 h 5822951"/>
              <a:gd name="connsiteX198" fmla="*/ 2841606 w 4111625"/>
              <a:gd name="connsiteY198" fmla="*/ 181661 h 5822951"/>
              <a:gd name="connsiteX199" fmla="*/ 2915159 w 4111625"/>
              <a:gd name="connsiteY199" fmla="*/ 171841 h 5822951"/>
              <a:gd name="connsiteX200" fmla="*/ 2993616 w 4111625"/>
              <a:gd name="connsiteY200" fmla="*/ 157112 h 5822951"/>
              <a:gd name="connsiteX201" fmla="*/ 3145626 w 4111625"/>
              <a:gd name="connsiteY201" fmla="*/ 127654 h 5822951"/>
              <a:gd name="connsiteX202" fmla="*/ 3184855 w 4111625"/>
              <a:gd name="connsiteY202" fmla="*/ 117834 h 5822951"/>
              <a:gd name="connsiteX203" fmla="*/ 3224083 w 4111625"/>
              <a:gd name="connsiteY203" fmla="*/ 108014 h 5822951"/>
              <a:gd name="connsiteX204" fmla="*/ 3297636 w 4111625"/>
              <a:gd name="connsiteY204" fmla="*/ 93285 h 5822951"/>
              <a:gd name="connsiteX205" fmla="*/ 3376093 w 4111625"/>
              <a:gd name="connsiteY205" fmla="*/ 73646 h 5822951"/>
              <a:gd name="connsiteX206" fmla="*/ 3449646 w 4111625"/>
              <a:gd name="connsiteY206" fmla="*/ 49098 h 5822951"/>
              <a:gd name="connsiteX207" fmla="*/ 3596753 w 4111625"/>
              <a:gd name="connsiteY207" fmla="*/ 4910 h 5822951"/>
              <a:gd name="connsiteX208" fmla="*/ 3616367 w 4111625"/>
              <a:gd name="connsiteY208" fmla="*/ 0 h 582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111625" h="5822951">
                <a:moveTo>
                  <a:pt x="1340314" y="249119"/>
                </a:moveTo>
                <a:lnTo>
                  <a:pt x="1360734" y="250397"/>
                </a:lnTo>
                <a:cubicBezTo>
                  <a:pt x="1360734" y="250397"/>
                  <a:pt x="1360734" y="250397"/>
                  <a:pt x="1350927" y="249783"/>
                </a:cubicBezTo>
                <a:close/>
                <a:moveTo>
                  <a:pt x="1302697" y="246765"/>
                </a:moveTo>
                <a:lnTo>
                  <a:pt x="1327635" y="248326"/>
                </a:lnTo>
                <a:lnTo>
                  <a:pt x="1340314" y="249119"/>
                </a:lnTo>
                <a:lnTo>
                  <a:pt x="1315376" y="247559"/>
                </a:lnTo>
                <a:close/>
                <a:moveTo>
                  <a:pt x="1282278" y="245487"/>
                </a:moveTo>
                <a:cubicBezTo>
                  <a:pt x="1282278" y="245487"/>
                  <a:pt x="1282278" y="245487"/>
                  <a:pt x="1292085" y="246101"/>
                </a:cubicBezTo>
                <a:lnTo>
                  <a:pt x="1302697" y="246765"/>
                </a:lnTo>
                <a:close/>
                <a:moveTo>
                  <a:pt x="3616367" y="0"/>
                </a:moveTo>
                <a:cubicBezTo>
                  <a:pt x="3616367" y="0"/>
                  <a:pt x="3616367" y="0"/>
                  <a:pt x="3616367" y="19639"/>
                </a:cubicBezTo>
                <a:cubicBezTo>
                  <a:pt x="3616367" y="19639"/>
                  <a:pt x="3616367" y="19639"/>
                  <a:pt x="3645788" y="4939198"/>
                </a:cubicBezTo>
                <a:cubicBezTo>
                  <a:pt x="3645788" y="4939198"/>
                  <a:pt x="3645788" y="4939198"/>
                  <a:pt x="3645788" y="4968657"/>
                </a:cubicBezTo>
                <a:cubicBezTo>
                  <a:pt x="3645788" y="4968657"/>
                  <a:pt x="3645788" y="4968657"/>
                  <a:pt x="3621270" y="4978476"/>
                </a:cubicBezTo>
                <a:cubicBezTo>
                  <a:pt x="3547717" y="5012844"/>
                  <a:pt x="3474164" y="5037393"/>
                  <a:pt x="3400611" y="5066851"/>
                </a:cubicBezTo>
                <a:cubicBezTo>
                  <a:pt x="3331961" y="5091400"/>
                  <a:pt x="3258408" y="5115949"/>
                  <a:pt x="3179951" y="5140497"/>
                </a:cubicBezTo>
                <a:cubicBezTo>
                  <a:pt x="3145626" y="5150317"/>
                  <a:pt x="3106398" y="5160136"/>
                  <a:pt x="3067169" y="5169956"/>
                </a:cubicBezTo>
                <a:cubicBezTo>
                  <a:pt x="3032845" y="5179775"/>
                  <a:pt x="2993616" y="5189595"/>
                  <a:pt x="2954388" y="5199414"/>
                </a:cubicBezTo>
                <a:cubicBezTo>
                  <a:pt x="2920063" y="5209234"/>
                  <a:pt x="2880835" y="5214144"/>
                  <a:pt x="2841606" y="5223963"/>
                </a:cubicBezTo>
                <a:cubicBezTo>
                  <a:pt x="2841606" y="5223963"/>
                  <a:pt x="2841606" y="5223963"/>
                  <a:pt x="2782764" y="5233783"/>
                </a:cubicBezTo>
                <a:cubicBezTo>
                  <a:pt x="2782764" y="5233783"/>
                  <a:pt x="2782764" y="5233783"/>
                  <a:pt x="2723921" y="5238692"/>
                </a:cubicBezTo>
                <a:cubicBezTo>
                  <a:pt x="2645464" y="5253421"/>
                  <a:pt x="2567007" y="5258331"/>
                  <a:pt x="2488551" y="5258331"/>
                </a:cubicBezTo>
                <a:cubicBezTo>
                  <a:pt x="2483647" y="5258331"/>
                  <a:pt x="2478744" y="5258331"/>
                  <a:pt x="2473840" y="5258331"/>
                </a:cubicBezTo>
                <a:cubicBezTo>
                  <a:pt x="2473840" y="5258331"/>
                  <a:pt x="2473840" y="5258331"/>
                  <a:pt x="2459129" y="5258331"/>
                </a:cubicBezTo>
                <a:cubicBezTo>
                  <a:pt x="2459129" y="5258331"/>
                  <a:pt x="2459129" y="5258331"/>
                  <a:pt x="2429708" y="5258331"/>
                </a:cubicBezTo>
                <a:cubicBezTo>
                  <a:pt x="2410094" y="5258331"/>
                  <a:pt x="2390480" y="5258331"/>
                  <a:pt x="2370865" y="5253421"/>
                </a:cubicBezTo>
                <a:cubicBezTo>
                  <a:pt x="2336541" y="5253421"/>
                  <a:pt x="2292409" y="5253421"/>
                  <a:pt x="2258084" y="5248512"/>
                </a:cubicBezTo>
                <a:cubicBezTo>
                  <a:pt x="2179627" y="5243602"/>
                  <a:pt x="2101170" y="5238692"/>
                  <a:pt x="2022714" y="5228873"/>
                </a:cubicBezTo>
                <a:cubicBezTo>
                  <a:pt x="2022714" y="5228873"/>
                  <a:pt x="2022714" y="5228873"/>
                  <a:pt x="1797150" y="5209234"/>
                </a:cubicBezTo>
                <a:cubicBezTo>
                  <a:pt x="1797150" y="5209234"/>
                  <a:pt x="1797150" y="5209234"/>
                  <a:pt x="1679465" y="5194505"/>
                </a:cubicBezTo>
                <a:cubicBezTo>
                  <a:pt x="1645140" y="5194505"/>
                  <a:pt x="1605912" y="5189595"/>
                  <a:pt x="1566684" y="5189595"/>
                </a:cubicBezTo>
                <a:cubicBezTo>
                  <a:pt x="1532359" y="5184685"/>
                  <a:pt x="1493130" y="5184685"/>
                  <a:pt x="1453902" y="5179775"/>
                </a:cubicBezTo>
                <a:cubicBezTo>
                  <a:pt x="1453902" y="5179775"/>
                  <a:pt x="1453902" y="5179775"/>
                  <a:pt x="1399963" y="5179775"/>
                </a:cubicBezTo>
                <a:cubicBezTo>
                  <a:pt x="1399963" y="5179775"/>
                  <a:pt x="1399963" y="5179775"/>
                  <a:pt x="1341120" y="5179775"/>
                </a:cubicBezTo>
                <a:cubicBezTo>
                  <a:pt x="1267567" y="5179775"/>
                  <a:pt x="1194014" y="5184685"/>
                  <a:pt x="1115557" y="5189595"/>
                </a:cubicBezTo>
                <a:cubicBezTo>
                  <a:pt x="1100846" y="5189595"/>
                  <a:pt x="1081232" y="5194505"/>
                  <a:pt x="1061618" y="5194505"/>
                </a:cubicBezTo>
                <a:cubicBezTo>
                  <a:pt x="1042004" y="5199414"/>
                  <a:pt x="1027293" y="5199414"/>
                  <a:pt x="1007679" y="5204324"/>
                </a:cubicBezTo>
                <a:cubicBezTo>
                  <a:pt x="1007679" y="5204324"/>
                  <a:pt x="1007679" y="5204324"/>
                  <a:pt x="953740" y="5214144"/>
                </a:cubicBezTo>
                <a:cubicBezTo>
                  <a:pt x="953740" y="5214144"/>
                  <a:pt x="953740" y="5214144"/>
                  <a:pt x="939029" y="5219053"/>
                </a:cubicBezTo>
                <a:cubicBezTo>
                  <a:pt x="939029" y="5219053"/>
                  <a:pt x="939029" y="5219053"/>
                  <a:pt x="934126" y="5219053"/>
                </a:cubicBezTo>
                <a:cubicBezTo>
                  <a:pt x="934126" y="5219053"/>
                  <a:pt x="934126" y="5219053"/>
                  <a:pt x="929222" y="5219053"/>
                </a:cubicBezTo>
                <a:cubicBezTo>
                  <a:pt x="929222" y="5219053"/>
                  <a:pt x="929222" y="5219053"/>
                  <a:pt x="899800" y="5228873"/>
                </a:cubicBezTo>
                <a:cubicBezTo>
                  <a:pt x="899800" y="5228873"/>
                  <a:pt x="899800" y="5228873"/>
                  <a:pt x="845862" y="5243602"/>
                </a:cubicBezTo>
                <a:cubicBezTo>
                  <a:pt x="845862" y="5243602"/>
                  <a:pt x="845862" y="5243602"/>
                  <a:pt x="791922" y="5258331"/>
                </a:cubicBezTo>
                <a:cubicBezTo>
                  <a:pt x="757598" y="5268151"/>
                  <a:pt x="718369" y="5282880"/>
                  <a:pt x="684044" y="5292699"/>
                </a:cubicBezTo>
                <a:cubicBezTo>
                  <a:pt x="625202" y="5312338"/>
                  <a:pt x="571263" y="5336887"/>
                  <a:pt x="512421" y="5361436"/>
                </a:cubicBezTo>
                <a:cubicBezTo>
                  <a:pt x="556553" y="5351616"/>
                  <a:pt x="600684" y="5341797"/>
                  <a:pt x="639912" y="5336887"/>
                </a:cubicBezTo>
                <a:cubicBezTo>
                  <a:pt x="664431" y="5336887"/>
                  <a:pt x="684044" y="5331977"/>
                  <a:pt x="708563" y="5327068"/>
                </a:cubicBezTo>
                <a:cubicBezTo>
                  <a:pt x="708563" y="5327068"/>
                  <a:pt x="708563" y="5327068"/>
                  <a:pt x="777212" y="5322158"/>
                </a:cubicBezTo>
                <a:cubicBezTo>
                  <a:pt x="777212" y="5322158"/>
                  <a:pt x="777212" y="5322158"/>
                  <a:pt x="806633" y="5322158"/>
                </a:cubicBezTo>
                <a:cubicBezTo>
                  <a:pt x="806633" y="5322158"/>
                  <a:pt x="806633" y="5322158"/>
                  <a:pt x="840958" y="5317248"/>
                </a:cubicBezTo>
                <a:cubicBezTo>
                  <a:pt x="840958" y="5317248"/>
                  <a:pt x="840958" y="5317248"/>
                  <a:pt x="909608" y="5317248"/>
                </a:cubicBezTo>
                <a:cubicBezTo>
                  <a:pt x="929222" y="5317248"/>
                  <a:pt x="953740" y="5317248"/>
                  <a:pt x="978258" y="5317248"/>
                </a:cubicBezTo>
                <a:cubicBezTo>
                  <a:pt x="978258" y="5317248"/>
                  <a:pt x="978258" y="5317248"/>
                  <a:pt x="1046907" y="5317248"/>
                </a:cubicBezTo>
                <a:cubicBezTo>
                  <a:pt x="1056714" y="5317248"/>
                  <a:pt x="1066522" y="5317248"/>
                  <a:pt x="1081232" y="5317248"/>
                </a:cubicBezTo>
                <a:cubicBezTo>
                  <a:pt x="1081232" y="5317248"/>
                  <a:pt x="1081232" y="5317248"/>
                  <a:pt x="1110653" y="5322158"/>
                </a:cubicBezTo>
                <a:cubicBezTo>
                  <a:pt x="1110653" y="5322158"/>
                  <a:pt x="1110653" y="5322158"/>
                  <a:pt x="1174400" y="5327068"/>
                </a:cubicBezTo>
                <a:cubicBezTo>
                  <a:pt x="1174400" y="5327068"/>
                  <a:pt x="1174400" y="5327068"/>
                  <a:pt x="1194014" y="5327068"/>
                </a:cubicBezTo>
                <a:cubicBezTo>
                  <a:pt x="1194014" y="5327068"/>
                  <a:pt x="1194014" y="5327068"/>
                  <a:pt x="1208724" y="5331977"/>
                </a:cubicBezTo>
                <a:cubicBezTo>
                  <a:pt x="1208724" y="5331977"/>
                  <a:pt x="1208724" y="5331977"/>
                  <a:pt x="1243049" y="5336887"/>
                </a:cubicBezTo>
                <a:cubicBezTo>
                  <a:pt x="1243049" y="5336887"/>
                  <a:pt x="1243049" y="5336887"/>
                  <a:pt x="1306795" y="5341797"/>
                </a:cubicBezTo>
                <a:cubicBezTo>
                  <a:pt x="1390156" y="5356526"/>
                  <a:pt x="1478420" y="5371255"/>
                  <a:pt x="1561780" y="5385984"/>
                </a:cubicBezTo>
                <a:cubicBezTo>
                  <a:pt x="1601008" y="5395804"/>
                  <a:pt x="1645140" y="5405623"/>
                  <a:pt x="1684369" y="5415443"/>
                </a:cubicBezTo>
                <a:cubicBezTo>
                  <a:pt x="1684369" y="5415443"/>
                  <a:pt x="1684369" y="5415443"/>
                  <a:pt x="1806957" y="5439992"/>
                </a:cubicBezTo>
                <a:cubicBezTo>
                  <a:pt x="1806957" y="5439992"/>
                  <a:pt x="1806957" y="5439992"/>
                  <a:pt x="2052135" y="5489089"/>
                </a:cubicBezTo>
                <a:cubicBezTo>
                  <a:pt x="2130592" y="5503818"/>
                  <a:pt x="2213952" y="5523457"/>
                  <a:pt x="2292409" y="5533277"/>
                </a:cubicBezTo>
                <a:cubicBezTo>
                  <a:pt x="2375769" y="5548006"/>
                  <a:pt x="2454226" y="5557825"/>
                  <a:pt x="2537586" y="5572555"/>
                </a:cubicBezTo>
                <a:cubicBezTo>
                  <a:pt x="2537586" y="5572555"/>
                  <a:pt x="2537586" y="5572555"/>
                  <a:pt x="2660175" y="5582374"/>
                </a:cubicBezTo>
                <a:cubicBezTo>
                  <a:pt x="2660175" y="5582374"/>
                  <a:pt x="2660175" y="5582374"/>
                  <a:pt x="2719017" y="5592193"/>
                </a:cubicBezTo>
                <a:cubicBezTo>
                  <a:pt x="2719017" y="5592193"/>
                  <a:pt x="2719017" y="5592193"/>
                  <a:pt x="2782764" y="5597103"/>
                </a:cubicBezTo>
                <a:cubicBezTo>
                  <a:pt x="2782764" y="5597103"/>
                  <a:pt x="2782764" y="5597103"/>
                  <a:pt x="2905352" y="5602013"/>
                </a:cubicBezTo>
                <a:cubicBezTo>
                  <a:pt x="2944581" y="5606923"/>
                  <a:pt x="2983809" y="5606923"/>
                  <a:pt x="3023037" y="5606923"/>
                </a:cubicBezTo>
                <a:cubicBezTo>
                  <a:pt x="3106398" y="5611832"/>
                  <a:pt x="3189758" y="5606923"/>
                  <a:pt x="3268215" y="5606923"/>
                </a:cubicBezTo>
                <a:cubicBezTo>
                  <a:pt x="3312347" y="5606923"/>
                  <a:pt x="3351575" y="5602013"/>
                  <a:pt x="3390804" y="5597103"/>
                </a:cubicBezTo>
                <a:cubicBezTo>
                  <a:pt x="3390804" y="5597103"/>
                  <a:pt x="3390804" y="5597103"/>
                  <a:pt x="3513392" y="5592193"/>
                </a:cubicBezTo>
                <a:cubicBezTo>
                  <a:pt x="3596753" y="5582374"/>
                  <a:pt x="3680113" y="5572555"/>
                  <a:pt x="3758570" y="5562735"/>
                </a:cubicBezTo>
                <a:cubicBezTo>
                  <a:pt x="3758570" y="5562735"/>
                  <a:pt x="3758570" y="5562735"/>
                  <a:pt x="3935098" y="5533277"/>
                </a:cubicBezTo>
                <a:cubicBezTo>
                  <a:pt x="3935098" y="5533277"/>
                  <a:pt x="3935098" y="5533277"/>
                  <a:pt x="4018458" y="780649"/>
                </a:cubicBezTo>
                <a:cubicBezTo>
                  <a:pt x="4018458" y="780649"/>
                  <a:pt x="4018458" y="780649"/>
                  <a:pt x="4106722" y="5606923"/>
                </a:cubicBezTo>
                <a:lnTo>
                  <a:pt x="4111625" y="5680569"/>
                </a:lnTo>
                <a:cubicBezTo>
                  <a:pt x="4111625" y="5680569"/>
                  <a:pt x="4111625" y="5680569"/>
                  <a:pt x="4038072" y="5695298"/>
                </a:cubicBezTo>
                <a:cubicBezTo>
                  <a:pt x="4038072" y="5695298"/>
                  <a:pt x="4038072" y="5695298"/>
                  <a:pt x="3787991" y="5744395"/>
                </a:cubicBezTo>
                <a:cubicBezTo>
                  <a:pt x="3704631" y="5759125"/>
                  <a:pt x="3621270" y="5773854"/>
                  <a:pt x="3537910" y="5783673"/>
                </a:cubicBezTo>
                <a:cubicBezTo>
                  <a:pt x="3537910" y="5783673"/>
                  <a:pt x="3537910" y="5783673"/>
                  <a:pt x="3410418" y="5798403"/>
                </a:cubicBezTo>
                <a:cubicBezTo>
                  <a:pt x="3366286" y="5798403"/>
                  <a:pt x="3322154" y="5808222"/>
                  <a:pt x="3282926" y="5808222"/>
                </a:cubicBezTo>
                <a:cubicBezTo>
                  <a:pt x="3194662" y="5813132"/>
                  <a:pt x="3111301" y="5818042"/>
                  <a:pt x="3023037" y="5818042"/>
                </a:cubicBezTo>
                <a:cubicBezTo>
                  <a:pt x="2983809" y="5818042"/>
                  <a:pt x="2939677" y="5818042"/>
                  <a:pt x="2895545" y="5818042"/>
                </a:cubicBezTo>
                <a:cubicBezTo>
                  <a:pt x="2895545" y="5818042"/>
                  <a:pt x="2895545" y="5818042"/>
                  <a:pt x="2768053" y="5818042"/>
                </a:cubicBezTo>
                <a:cubicBezTo>
                  <a:pt x="2768053" y="5818042"/>
                  <a:pt x="2768053" y="5818042"/>
                  <a:pt x="2704307" y="5813132"/>
                </a:cubicBezTo>
                <a:cubicBezTo>
                  <a:pt x="2704307" y="5813132"/>
                  <a:pt x="2704307" y="5813132"/>
                  <a:pt x="2640561" y="5808222"/>
                </a:cubicBezTo>
                <a:cubicBezTo>
                  <a:pt x="2596429" y="5808222"/>
                  <a:pt x="2557200" y="5803312"/>
                  <a:pt x="2513068" y="5798403"/>
                </a:cubicBezTo>
                <a:cubicBezTo>
                  <a:pt x="2429708" y="5793493"/>
                  <a:pt x="2341444" y="5783673"/>
                  <a:pt x="2258084" y="5773854"/>
                </a:cubicBezTo>
                <a:cubicBezTo>
                  <a:pt x="2174724" y="5759125"/>
                  <a:pt x="2091363" y="5749305"/>
                  <a:pt x="2008002" y="5734576"/>
                </a:cubicBezTo>
                <a:cubicBezTo>
                  <a:pt x="2008002" y="5734576"/>
                  <a:pt x="2008002" y="5734576"/>
                  <a:pt x="1757922" y="5690388"/>
                </a:cubicBezTo>
                <a:cubicBezTo>
                  <a:pt x="1757922" y="5690388"/>
                  <a:pt x="1757922" y="5690388"/>
                  <a:pt x="1635333" y="5670749"/>
                </a:cubicBezTo>
                <a:cubicBezTo>
                  <a:pt x="1596105" y="5665840"/>
                  <a:pt x="1551973" y="5656020"/>
                  <a:pt x="1512744" y="5651110"/>
                </a:cubicBezTo>
                <a:cubicBezTo>
                  <a:pt x="1434288" y="5636381"/>
                  <a:pt x="1350927" y="5626562"/>
                  <a:pt x="1272471" y="5616742"/>
                </a:cubicBezTo>
                <a:cubicBezTo>
                  <a:pt x="1272471" y="5616742"/>
                  <a:pt x="1272471" y="5616742"/>
                  <a:pt x="1213628" y="5611832"/>
                </a:cubicBezTo>
                <a:cubicBezTo>
                  <a:pt x="1213628" y="5611832"/>
                  <a:pt x="1213628" y="5611832"/>
                  <a:pt x="1184207" y="5606923"/>
                </a:cubicBezTo>
                <a:cubicBezTo>
                  <a:pt x="1184207" y="5606923"/>
                  <a:pt x="1184207" y="5606923"/>
                  <a:pt x="1169496" y="5606923"/>
                </a:cubicBezTo>
                <a:cubicBezTo>
                  <a:pt x="1169496" y="5606923"/>
                  <a:pt x="1169496" y="5606923"/>
                  <a:pt x="1164593" y="5606923"/>
                </a:cubicBezTo>
                <a:cubicBezTo>
                  <a:pt x="1164593" y="5606923"/>
                  <a:pt x="1164593" y="5606923"/>
                  <a:pt x="1154785" y="5606923"/>
                </a:cubicBezTo>
                <a:cubicBezTo>
                  <a:pt x="1154785" y="5606923"/>
                  <a:pt x="1154785" y="5606923"/>
                  <a:pt x="1095943" y="5602013"/>
                </a:cubicBezTo>
                <a:cubicBezTo>
                  <a:pt x="1095943" y="5602013"/>
                  <a:pt x="1095943" y="5602013"/>
                  <a:pt x="1061618" y="5602013"/>
                </a:cubicBezTo>
                <a:cubicBezTo>
                  <a:pt x="1051811" y="5602013"/>
                  <a:pt x="1042004" y="5602013"/>
                  <a:pt x="1032197" y="5602013"/>
                </a:cubicBezTo>
                <a:cubicBezTo>
                  <a:pt x="1032197" y="5602013"/>
                  <a:pt x="1032197" y="5602013"/>
                  <a:pt x="978258" y="5602013"/>
                </a:cubicBezTo>
                <a:cubicBezTo>
                  <a:pt x="958643" y="5602013"/>
                  <a:pt x="939029" y="5602013"/>
                  <a:pt x="919415" y="5606923"/>
                </a:cubicBezTo>
                <a:cubicBezTo>
                  <a:pt x="919415" y="5606923"/>
                  <a:pt x="919415" y="5606923"/>
                  <a:pt x="860573" y="5611832"/>
                </a:cubicBezTo>
                <a:cubicBezTo>
                  <a:pt x="860573" y="5611832"/>
                  <a:pt x="860573" y="5611832"/>
                  <a:pt x="831151" y="5611832"/>
                </a:cubicBezTo>
                <a:cubicBezTo>
                  <a:pt x="831151" y="5611832"/>
                  <a:pt x="831151" y="5611832"/>
                  <a:pt x="801730" y="5616742"/>
                </a:cubicBezTo>
                <a:cubicBezTo>
                  <a:pt x="801730" y="5616742"/>
                  <a:pt x="801730" y="5616742"/>
                  <a:pt x="747790" y="5621652"/>
                </a:cubicBezTo>
                <a:cubicBezTo>
                  <a:pt x="728177" y="5626562"/>
                  <a:pt x="708563" y="5631471"/>
                  <a:pt x="688948" y="5631471"/>
                </a:cubicBezTo>
                <a:cubicBezTo>
                  <a:pt x="649720" y="5636381"/>
                  <a:pt x="610491" y="5646201"/>
                  <a:pt x="576167" y="5656020"/>
                </a:cubicBezTo>
                <a:cubicBezTo>
                  <a:pt x="502613" y="5675659"/>
                  <a:pt x="429060" y="5700208"/>
                  <a:pt x="355507" y="5724756"/>
                </a:cubicBezTo>
                <a:cubicBezTo>
                  <a:pt x="355507" y="5724756"/>
                  <a:pt x="355507" y="5724756"/>
                  <a:pt x="306471" y="5749305"/>
                </a:cubicBezTo>
                <a:cubicBezTo>
                  <a:pt x="286857" y="5759125"/>
                  <a:pt x="272147" y="5764034"/>
                  <a:pt x="257436" y="5773854"/>
                </a:cubicBezTo>
                <a:cubicBezTo>
                  <a:pt x="237822" y="5783673"/>
                  <a:pt x="223111" y="5788583"/>
                  <a:pt x="208401" y="5798403"/>
                </a:cubicBezTo>
                <a:cubicBezTo>
                  <a:pt x="198593" y="5803312"/>
                  <a:pt x="193690" y="5808222"/>
                  <a:pt x="183882" y="5813132"/>
                </a:cubicBezTo>
                <a:cubicBezTo>
                  <a:pt x="183882" y="5813132"/>
                  <a:pt x="178979" y="5818042"/>
                  <a:pt x="174076" y="5818042"/>
                </a:cubicBezTo>
                <a:cubicBezTo>
                  <a:pt x="174076" y="5818042"/>
                  <a:pt x="174076" y="5818042"/>
                  <a:pt x="169172" y="5822951"/>
                </a:cubicBezTo>
                <a:cubicBezTo>
                  <a:pt x="169172" y="5822951"/>
                  <a:pt x="169172" y="5822951"/>
                  <a:pt x="26433" y="5822951"/>
                </a:cubicBezTo>
                <a:lnTo>
                  <a:pt x="0" y="5822951"/>
                </a:lnTo>
                <a:lnTo>
                  <a:pt x="0" y="710368"/>
                </a:lnTo>
                <a:lnTo>
                  <a:pt x="2451" y="520433"/>
                </a:lnTo>
                <a:cubicBezTo>
                  <a:pt x="2451" y="520433"/>
                  <a:pt x="2451" y="520433"/>
                  <a:pt x="61294" y="5459631"/>
                </a:cubicBezTo>
                <a:cubicBezTo>
                  <a:pt x="76004" y="5444901"/>
                  <a:pt x="95618" y="5435082"/>
                  <a:pt x="110329" y="5425262"/>
                </a:cubicBezTo>
                <a:cubicBezTo>
                  <a:pt x="110329" y="5425262"/>
                  <a:pt x="110329" y="5425262"/>
                  <a:pt x="164269" y="5395804"/>
                </a:cubicBezTo>
                <a:cubicBezTo>
                  <a:pt x="164269" y="5395804"/>
                  <a:pt x="164269" y="5395804"/>
                  <a:pt x="213304" y="5366345"/>
                </a:cubicBezTo>
                <a:cubicBezTo>
                  <a:pt x="281954" y="5331977"/>
                  <a:pt x="355507" y="5297609"/>
                  <a:pt x="424157" y="5263241"/>
                </a:cubicBezTo>
                <a:cubicBezTo>
                  <a:pt x="497710" y="5233783"/>
                  <a:pt x="571263" y="5204324"/>
                  <a:pt x="644816" y="5179775"/>
                </a:cubicBezTo>
                <a:cubicBezTo>
                  <a:pt x="684044" y="5165046"/>
                  <a:pt x="718369" y="5155227"/>
                  <a:pt x="757598" y="5145407"/>
                </a:cubicBezTo>
                <a:cubicBezTo>
                  <a:pt x="757598" y="5145407"/>
                  <a:pt x="757598" y="5145407"/>
                  <a:pt x="816441" y="5125768"/>
                </a:cubicBezTo>
                <a:cubicBezTo>
                  <a:pt x="816441" y="5125768"/>
                  <a:pt x="816441" y="5125768"/>
                  <a:pt x="870379" y="5115949"/>
                </a:cubicBezTo>
                <a:cubicBezTo>
                  <a:pt x="870379" y="5115949"/>
                  <a:pt x="870379" y="5115949"/>
                  <a:pt x="899800" y="5106129"/>
                </a:cubicBezTo>
                <a:cubicBezTo>
                  <a:pt x="899800" y="5106129"/>
                  <a:pt x="899800" y="5106129"/>
                  <a:pt x="904704" y="5106129"/>
                </a:cubicBezTo>
                <a:cubicBezTo>
                  <a:pt x="904704" y="5106129"/>
                  <a:pt x="904704" y="5106129"/>
                  <a:pt x="909608" y="5106129"/>
                </a:cubicBezTo>
                <a:cubicBezTo>
                  <a:pt x="909608" y="5106129"/>
                  <a:pt x="909608" y="5106129"/>
                  <a:pt x="914511" y="5101220"/>
                </a:cubicBezTo>
                <a:cubicBezTo>
                  <a:pt x="914511" y="5101220"/>
                  <a:pt x="914511" y="5101220"/>
                  <a:pt x="929222" y="5101220"/>
                </a:cubicBezTo>
                <a:cubicBezTo>
                  <a:pt x="929222" y="5101220"/>
                  <a:pt x="929222" y="5101220"/>
                  <a:pt x="988065" y="5091400"/>
                </a:cubicBezTo>
                <a:cubicBezTo>
                  <a:pt x="1007679" y="5086490"/>
                  <a:pt x="1027293" y="5086490"/>
                  <a:pt x="1046907" y="5081581"/>
                </a:cubicBezTo>
                <a:cubicBezTo>
                  <a:pt x="1066522" y="5081581"/>
                  <a:pt x="1086136" y="5076671"/>
                  <a:pt x="1105750" y="5076671"/>
                </a:cubicBezTo>
                <a:cubicBezTo>
                  <a:pt x="1184207" y="5066851"/>
                  <a:pt x="1262663" y="5066851"/>
                  <a:pt x="1341120" y="5066851"/>
                </a:cubicBezTo>
                <a:cubicBezTo>
                  <a:pt x="1341120" y="5066851"/>
                  <a:pt x="1341120" y="5066851"/>
                  <a:pt x="1399963" y="5066851"/>
                </a:cubicBezTo>
                <a:cubicBezTo>
                  <a:pt x="1399963" y="5066851"/>
                  <a:pt x="1399963" y="5066851"/>
                  <a:pt x="1458805" y="5071761"/>
                </a:cubicBezTo>
                <a:cubicBezTo>
                  <a:pt x="1498034" y="5071761"/>
                  <a:pt x="1537262" y="5076671"/>
                  <a:pt x="1576491" y="5076671"/>
                </a:cubicBezTo>
                <a:cubicBezTo>
                  <a:pt x="1615719" y="5081581"/>
                  <a:pt x="1654947" y="5086490"/>
                  <a:pt x="1694176" y="5086490"/>
                </a:cubicBezTo>
                <a:cubicBezTo>
                  <a:pt x="1694176" y="5086490"/>
                  <a:pt x="1694176" y="5086490"/>
                  <a:pt x="1806957" y="5101220"/>
                </a:cubicBezTo>
                <a:cubicBezTo>
                  <a:pt x="1806957" y="5101220"/>
                  <a:pt x="1806957" y="5101220"/>
                  <a:pt x="2037424" y="5125768"/>
                </a:cubicBezTo>
                <a:cubicBezTo>
                  <a:pt x="2110977" y="5135588"/>
                  <a:pt x="2189434" y="5140497"/>
                  <a:pt x="2262987" y="5145407"/>
                </a:cubicBezTo>
                <a:cubicBezTo>
                  <a:pt x="2302216" y="5150317"/>
                  <a:pt x="2336541" y="5150317"/>
                  <a:pt x="2375769" y="5155227"/>
                </a:cubicBezTo>
                <a:cubicBezTo>
                  <a:pt x="2395383" y="5155227"/>
                  <a:pt x="2414997" y="5155227"/>
                  <a:pt x="2434612" y="5155227"/>
                </a:cubicBezTo>
                <a:cubicBezTo>
                  <a:pt x="2434612" y="5155227"/>
                  <a:pt x="2434612" y="5155227"/>
                  <a:pt x="2464033" y="5160136"/>
                </a:cubicBezTo>
                <a:cubicBezTo>
                  <a:pt x="2464033" y="5160136"/>
                  <a:pt x="2464033" y="5160136"/>
                  <a:pt x="2478744" y="5160136"/>
                </a:cubicBezTo>
                <a:cubicBezTo>
                  <a:pt x="2478744" y="5160136"/>
                  <a:pt x="2483647" y="5160136"/>
                  <a:pt x="2488551" y="5160136"/>
                </a:cubicBezTo>
                <a:cubicBezTo>
                  <a:pt x="2562104" y="5160136"/>
                  <a:pt x="2640561" y="5155227"/>
                  <a:pt x="2714114" y="5145407"/>
                </a:cubicBezTo>
                <a:cubicBezTo>
                  <a:pt x="2714114" y="5145407"/>
                  <a:pt x="2714114" y="5145407"/>
                  <a:pt x="2768053" y="5135588"/>
                </a:cubicBezTo>
                <a:cubicBezTo>
                  <a:pt x="2768053" y="5135588"/>
                  <a:pt x="2768053" y="5135588"/>
                  <a:pt x="2826896" y="5130678"/>
                </a:cubicBezTo>
                <a:cubicBezTo>
                  <a:pt x="2861220" y="5120859"/>
                  <a:pt x="2900449" y="5115949"/>
                  <a:pt x="2934774" y="5106129"/>
                </a:cubicBezTo>
                <a:cubicBezTo>
                  <a:pt x="2974002" y="5101220"/>
                  <a:pt x="3008327" y="5091400"/>
                  <a:pt x="3047555" y="5081581"/>
                </a:cubicBezTo>
                <a:cubicBezTo>
                  <a:pt x="3081880" y="5071761"/>
                  <a:pt x="3121108" y="5061942"/>
                  <a:pt x="3155433" y="5052122"/>
                </a:cubicBezTo>
                <a:cubicBezTo>
                  <a:pt x="3228987" y="5032483"/>
                  <a:pt x="3302540" y="5007934"/>
                  <a:pt x="3371189" y="4983386"/>
                </a:cubicBezTo>
                <a:cubicBezTo>
                  <a:pt x="3434936" y="4958837"/>
                  <a:pt x="3498682" y="4939198"/>
                  <a:pt x="3557524" y="4909740"/>
                </a:cubicBezTo>
                <a:cubicBezTo>
                  <a:pt x="3557524" y="4909740"/>
                  <a:pt x="3557524" y="4909740"/>
                  <a:pt x="3586946" y="39278"/>
                </a:cubicBezTo>
                <a:cubicBezTo>
                  <a:pt x="3586946" y="39278"/>
                  <a:pt x="3586946" y="39278"/>
                  <a:pt x="3454550" y="78556"/>
                </a:cubicBezTo>
                <a:cubicBezTo>
                  <a:pt x="3430032" y="83466"/>
                  <a:pt x="3405514" y="93285"/>
                  <a:pt x="3380997" y="98195"/>
                </a:cubicBezTo>
                <a:cubicBezTo>
                  <a:pt x="3380997" y="98195"/>
                  <a:pt x="3380997" y="98195"/>
                  <a:pt x="3302540" y="117834"/>
                </a:cubicBezTo>
                <a:cubicBezTo>
                  <a:pt x="3302540" y="117834"/>
                  <a:pt x="3302540" y="117834"/>
                  <a:pt x="3228987" y="132563"/>
                </a:cubicBezTo>
                <a:cubicBezTo>
                  <a:pt x="3228987" y="132563"/>
                  <a:pt x="3228987" y="132563"/>
                  <a:pt x="3189758" y="142383"/>
                </a:cubicBezTo>
                <a:cubicBezTo>
                  <a:pt x="3175047" y="147292"/>
                  <a:pt x="3165240" y="147292"/>
                  <a:pt x="3150530" y="147292"/>
                </a:cubicBezTo>
                <a:cubicBezTo>
                  <a:pt x="3150530" y="147292"/>
                  <a:pt x="3150530" y="147292"/>
                  <a:pt x="2998520" y="176751"/>
                </a:cubicBezTo>
                <a:cubicBezTo>
                  <a:pt x="2974002" y="181661"/>
                  <a:pt x="2944581" y="186570"/>
                  <a:pt x="2920063" y="191480"/>
                </a:cubicBezTo>
                <a:cubicBezTo>
                  <a:pt x="2920063" y="191480"/>
                  <a:pt x="2920063" y="191480"/>
                  <a:pt x="2841606" y="201300"/>
                </a:cubicBezTo>
                <a:cubicBezTo>
                  <a:pt x="2841606" y="201300"/>
                  <a:pt x="2841606" y="201300"/>
                  <a:pt x="2768053" y="211119"/>
                </a:cubicBezTo>
                <a:cubicBezTo>
                  <a:pt x="2738632" y="216029"/>
                  <a:pt x="2714114" y="216029"/>
                  <a:pt x="2689596" y="220939"/>
                </a:cubicBezTo>
                <a:cubicBezTo>
                  <a:pt x="2635657" y="225848"/>
                  <a:pt x="2586622" y="230758"/>
                  <a:pt x="2532683" y="235668"/>
                </a:cubicBezTo>
                <a:cubicBezTo>
                  <a:pt x="2532683" y="235668"/>
                  <a:pt x="2532683" y="235668"/>
                  <a:pt x="2375769" y="250397"/>
                </a:cubicBezTo>
                <a:cubicBezTo>
                  <a:pt x="2351251" y="250397"/>
                  <a:pt x="2326734" y="255307"/>
                  <a:pt x="2297312" y="255307"/>
                </a:cubicBezTo>
                <a:cubicBezTo>
                  <a:pt x="2297312" y="255307"/>
                  <a:pt x="2297312" y="255307"/>
                  <a:pt x="2218855" y="260216"/>
                </a:cubicBezTo>
                <a:cubicBezTo>
                  <a:pt x="2218855" y="260216"/>
                  <a:pt x="2218855" y="260216"/>
                  <a:pt x="2140399" y="260216"/>
                </a:cubicBezTo>
                <a:cubicBezTo>
                  <a:pt x="2140399" y="260216"/>
                  <a:pt x="2140399" y="260216"/>
                  <a:pt x="2066845" y="265126"/>
                </a:cubicBezTo>
                <a:cubicBezTo>
                  <a:pt x="2012906" y="265126"/>
                  <a:pt x="1958967" y="265126"/>
                  <a:pt x="1909932" y="265126"/>
                </a:cubicBezTo>
                <a:cubicBezTo>
                  <a:pt x="1855992" y="265126"/>
                  <a:pt x="1802054" y="265126"/>
                  <a:pt x="1753018" y="265126"/>
                </a:cubicBezTo>
                <a:cubicBezTo>
                  <a:pt x="1699079" y="265126"/>
                  <a:pt x="1650044" y="265126"/>
                  <a:pt x="1596105" y="260216"/>
                </a:cubicBezTo>
                <a:cubicBezTo>
                  <a:pt x="1542166" y="260216"/>
                  <a:pt x="1493130" y="260216"/>
                  <a:pt x="1439191" y="255307"/>
                </a:cubicBezTo>
                <a:cubicBezTo>
                  <a:pt x="1439191" y="255307"/>
                  <a:pt x="1439191" y="255307"/>
                  <a:pt x="1360734" y="250397"/>
                </a:cubicBezTo>
                <a:cubicBezTo>
                  <a:pt x="1360734" y="250397"/>
                  <a:pt x="1360734" y="250397"/>
                  <a:pt x="1439191" y="250397"/>
                </a:cubicBezTo>
                <a:cubicBezTo>
                  <a:pt x="1493130" y="255307"/>
                  <a:pt x="1542166" y="255307"/>
                  <a:pt x="1596105" y="255307"/>
                </a:cubicBezTo>
                <a:cubicBezTo>
                  <a:pt x="1650044" y="255307"/>
                  <a:pt x="1699079" y="255307"/>
                  <a:pt x="1753018" y="260216"/>
                </a:cubicBezTo>
                <a:cubicBezTo>
                  <a:pt x="1802054" y="260216"/>
                  <a:pt x="1855992" y="255307"/>
                  <a:pt x="1909932" y="255307"/>
                </a:cubicBezTo>
                <a:cubicBezTo>
                  <a:pt x="1958967" y="255307"/>
                  <a:pt x="2012906" y="255307"/>
                  <a:pt x="2061942" y="250397"/>
                </a:cubicBezTo>
                <a:cubicBezTo>
                  <a:pt x="2061942" y="250397"/>
                  <a:pt x="2061942" y="250397"/>
                  <a:pt x="2140399" y="250397"/>
                </a:cubicBezTo>
                <a:cubicBezTo>
                  <a:pt x="2140399" y="250397"/>
                  <a:pt x="2140399" y="250397"/>
                  <a:pt x="2218855" y="245487"/>
                </a:cubicBezTo>
                <a:cubicBezTo>
                  <a:pt x="2218855" y="245487"/>
                  <a:pt x="2218855" y="245487"/>
                  <a:pt x="2297312" y="240577"/>
                </a:cubicBezTo>
                <a:cubicBezTo>
                  <a:pt x="2321830" y="240577"/>
                  <a:pt x="2351251" y="235668"/>
                  <a:pt x="2375769" y="235668"/>
                </a:cubicBezTo>
                <a:cubicBezTo>
                  <a:pt x="2375769" y="235668"/>
                  <a:pt x="2375769" y="235668"/>
                  <a:pt x="2532683" y="220939"/>
                </a:cubicBezTo>
                <a:cubicBezTo>
                  <a:pt x="2581718" y="216029"/>
                  <a:pt x="2635657" y="211119"/>
                  <a:pt x="2684693" y="201300"/>
                </a:cubicBezTo>
                <a:cubicBezTo>
                  <a:pt x="2709210" y="201300"/>
                  <a:pt x="2738632" y="196390"/>
                  <a:pt x="2763149" y="191480"/>
                </a:cubicBezTo>
                <a:cubicBezTo>
                  <a:pt x="2763149" y="191480"/>
                  <a:pt x="2763149" y="191480"/>
                  <a:pt x="2841606" y="181661"/>
                </a:cubicBezTo>
                <a:cubicBezTo>
                  <a:pt x="2841606" y="181661"/>
                  <a:pt x="2841606" y="181661"/>
                  <a:pt x="2915159" y="171841"/>
                </a:cubicBezTo>
                <a:cubicBezTo>
                  <a:pt x="2944581" y="166931"/>
                  <a:pt x="2969098" y="162022"/>
                  <a:pt x="2993616" y="157112"/>
                </a:cubicBezTo>
                <a:cubicBezTo>
                  <a:pt x="2993616" y="157112"/>
                  <a:pt x="2993616" y="157112"/>
                  <a:pt x="3145626" y="127654"/>
                </a:cubicBezTo>
                <a:cubicBezTo>
                  <a:pt x="3160337" y="122744"/>
                  <a:pt x="3170144" y="122744"/>
                  <a:pt x="3184855" y="117834"/>
                </a:cubicBezTo>
                <a:cubicBezTo>
                  <a:pt x="3184855" y="117834"/>
                  <a:pt x="3184855" y="117834"/>
                  <a:pt x="3224083" y="108014"/>
                </a:cubicBezTo>
                <a:cubicBezTo>
                  <a:pt x="3224083" y="108014"/>
                  <a:pt x="3224083" y="108014"/>
                  <a:pt x="3297636" y="93285"/>
                </a:cubicBezTo>
                <a:cubicBezTo>
                  <a:pt x="3297636" y="93285"/>
                  <a:pt x="3297636" y="93285"/>
                  <a:pt x="3376093" y="73646"/>
                </a:cubicBezTo>
                <a:cubicBezTo>
                  <a:pt x="3400611" y="68737"/>
                  <a:pt x="3425128" y="58917"/>
                  <a:pt x="3449646" y="49098"/>
                </a:cubicBezTo>
                <a:cubicBezTo>
                  <a:pt x="3449646" y="49098"/>
                  <a:pt x="3449646" y="49098"/>
                  <a:pt x="3596753" y="4910"/>
                </a:cubicBezTo>
                <a:cubicBezTo>
                  <a:pt x="3596753" y="4910"/>
                  <a:pt x="3596753" y="4910"/>
                  <a:pt x="3616367" y="0"/>
                </a:cubicBezTo>
                <a:close/>
              </a:path>
            </a:pathLst>
          </a:custGeom>
          <a:solidFill>
            <a:schemeClr val="tx2"/>
          </a:solidFill>
          <a:ln>
            <a:noFill/>
          </a:ln>
        </p:spPr>
        <p:txBody>
          <a:bodyPr vert="horz" wrap="square" lIns="91416" tIns="45708" rIns="91416" bIns="45708" numCol="1" anchor="t" anchorCtr="0" compatLnSpc="1">
            <a:noAutofit/>
          </a:bodyPr>
          <a:lstStyle/>
          <a:p>
            <a:pPr defTabSz="913491">
              <a:defRPr/>
            </a:pPr>
            <a:endParaRPr lang="zh-CN" altLang="en-US" sz="2399" dirty="0">
              <a:solidFill>
                <a:prstClr val="black"/>
              </a:solidFill>
              <a:latin typeface="微軟正黑體" panose="020B0604030504040204" pitchFamily="34" charset="-120"/>
              <a:ea typeface="微軟正黑體" panose="020B0604030504040204" pitchFamily="34" charset="-120"/>
            </a:endParaRPr>
          </a:p>
        </p:txBody>
      </p:sp>
      <p:sp>
        <p:nvSpPr>
          <p:cNvPr id="26" name="íṥḻiḑè"/>
          <p:cNvSpPr/>
          <p:nvPr/>
        </p:nvSpPr>
        <p:spPr>
          <a:xfrm>
            <a:off x="629387" y="2923809"/>
            <a:ext cx="2540338" cy="562765"/>
          </a:xfrm>
          <a:prstGeom prst="rect">
            <a:avLst/>
          </a:prstGeom>
          <a:noFill/>
        </p:spPr>
        <p:txBody>
          <a:bodyPr wrap="none" anchor="ctr">
            <a:noAutofit/>
          </a:bodyPr>
          <a:lstStyle/>
          <a:p>
            <a:pPr algn="ctr"/>
            <a:r>
              <a:rPr lang="zh-TW" altLang="en-US" sz="3199" b="1" dirty="0">
                <a:latin typeface="微軟正黑體" panose="020B0604030504040204" pitchFamily="34" charset="-120"/>
                <a:ea typeface="微軟正黑體" panose="020B0604030504040204" pitchFamily="34" charset="-120"/>
              </a:rPr>
              <a:t>何謂「資賦優異」</a:t>
            </a:r>
            <a:endParaRPr lang="en-US" altLang="zh-TW" sz="3199" b="1" dirty="0">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5155642" y="486652"/>
            <a:ext cx="6587483" cy="860450"/>
          </a:xfrm>
          <a:prstGeom prst="rect">
            <a:avLst/>
          </a:prstGeom>
        </p:spPr>
        <p:txBody>
          <a:bodyPr>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6600" b="1" dirty="0">
                <a:effectLst>
                  <a:outerShdw blurRad="38100" dist="38100" dir="2700000" algn="tl">
                    <a:srgbClr val="000000">
                      <a:alpha val="43137"/>
                    </a:srgbClr>
                  </a:outerShdw>
                </a:effectLst>
              </a:rPr>
              <a:t>資優生</a:t>
            </a:r>
            <a:r>
              <a:rPr lang="zh-TW" altLang="en-US" sz="6600" b="1" dirty="0">
                <a:solidFill>
                  <a:srgbClr val="FF0000"/>
                </a:solidFill>
                <a:effectLst>
                  <a:outerShdw blurRad="38100" dist="38100" dir="2700000" algn="tl">
                    <a:srgbClr val="000000">
                      <a:alpha val="43137"/>
                    </a:srgbClr>
                  </a:outerShdw>
                </a:effectLst>
              </a:rPr>
              <a:t>≠</a:t>
            </a:r>
            <a:r>
              <a:rPr lang="zh-TW" altLang="en-US" sz="6600" b="1" dirty="0">
                <a:effectLst>
                  <a:outerShdw blurRad="38100" dist="38100" dir="2700000" algn="tl">
                    <a:srgbClr val="000000">
                      <a:alpha val="43137"/>
                    </a:srgbClr>
                  </a:outerShdw>
                </a:effectLst>
              </a:rPr>
              <a:t>績優生</a:t>
            </a:r>
          </a:p>
        </p:txBody>
      </p:sp>
      <p:sp>
        <p:nvSpPr>
          <p:cNvPr id="6" name="內容版面配置區 2"/>
          <p:cNvSpPr txBox="1">
            <a:spLocks/>
          </p:cNvSpPr>
          <p:nvPr/>
        </p:nvSpPr>
        <p:spPr>
          <a:xfrm>
            <a:off x="4169580" y="1574676"/>
            <a:ext cx="7846464" cy="3959409"/>
          </a:xfrm>
          <a:prstGeom prst="rect">
            <a:avLst/>
          </a:prstGeom>
        </p:spPr>
        <p:txBody>
          <a:bodyPr>
            <a:normAutofit/>
          </a:bodyPr>
          <a:lst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r>
              <a:rPr lang="zh-TW" altLang="en-US" sz="2999" b="1" dirty="0"/>
              <a:t>資優不僅限於認知的範疇，所謂「資優」，是指某人在某個領域或能力上</a:t>
            </a:r>
            <a:r>
              <a:rPr lang="zh-TW" altLang="en-US" sz="2999" b="1" dirty="0">
                <a:solidFill>
                  <a:srgbClr val="FF0000"/>
                </a:solidFill>
              </a:rPr>
              <a:t>具有高度潛能</a:t>
            </a:r>
            <a:r>
              <a:rPr lang="zh-TW" altLang="en-US" sz="2999" b="1" dirty="0"/>
              <a:t>。</a:t>
            </a:r>
            <a:endParaRPr lang="en-US" altLang="zh-TW" sz="2999" b="1" dirty="0"/>
          </a:p>
          <a:p>
            <a:r>
              <a:rPr lang="zh-TW" altLang="en-US" sz="2999" b="1" dirty="0"/>
              <a:t>資優生是在</a:t>
            </a:r>
            <a:r>
              <a:rPr lang="zh-TW" altLang="en-US" sz="2999" b="1" dirty="0">
                <a:solidFill>
                  <a:schemeClr val="accent2">
                    <a:lumMod val="50000"/>
                  </a:schemeClr>
                </a:solidFill>
              </a:rPr>
              <a:t>所屬資賦優異類別</a:t>
            </a:r>
            <a:r>
              <a:rPr lang="zh-TW" altLang="en-US" sz="2999" b="1" dirty="0"/>
              <a:t>中，較同年齡具有</a:t>
            </a:r>
            <a:r>
              <a:rPr lang="zh-TW" altLang="en-US" sz="2999" b="1" dirty="0">
                <a:solidFill>
                  <a:srgbClr val="FF0000"/>
                </a:solidFill>
              </a:rPr>
              <a:t>「卓越潛能」或「傑出表現」</a:t>
            </a:r>
            <a:r>
              <a:rPr lang="zh-TW" altLang="en-US" sz="2999" b="1" dirty="0"/>
              <a:t>者。</a:t>
            </a:r>
            <a:endParaRPr lang="en-US" altLang="zh-TW" sz="2999" b="1" dirty="0"/>
          </a:p>
          <a:p>
            <a:pPr>
              <a:spcBef>
                <a:spcPts val="0"/>
              </a:spcBef>
            </a:pPr>
            <a:endParaRPr lang="en-US" altLang="zh-TW" sz="2999" b="1" dirty="0"/>
          </a:p>
          <a:p>
            <a:pPr>
              <a:spcBef>
                <a:spcPts val="0"/>
              </a:spcBef>
            </a:pPr>
            <a:r>
              <a:rPr lang="zh-TW" altLang="en-US" sz="2999" b="1" dirty="0"/>
              <a:t>資優生不一定是績優生；績優生也不一定是資優生喔</a:t>
            </a:r>
            <a:r>
              <a:rPr lang="en-US" altLang="zh-TW" sz="2999" b="1" dirty="0"/>
              <a:t>!</a:t>
            </a:r>
            <a:endParaRPr lang="zh-TW" altLang="en-US" sz="3199" b="1" dirty="0"/>
          </a:p>
          <a:p>
            <a:endParaRPr lang="zh-TW" altLang="en-US" sz="3199" b="1" dirty="0"/>
          </a:p>
        </p:txBody>
      </p:sp>
      <p:sp>
        <p:nvSpPr>
          <p:cNvPr id="2" name="投影片編號版面配置區 1"/>
          <p:cNvSpPr>
            <a:spLocks noGrp="1"/>
          </p:cNvSpPr>
          <p:nvPr>
            <p:ph type="sldNum" sz="quarter" idx="12"/>
          </p:nvPr>
        </p:nvSpPr>
        <p:spPr/>
        <p:txBody>
          <a:bodyPr/>
          <a:lstStyle/>
          <a:p>
            <a:fld id="{EB37DED6-D4C7-42EE-AB49-D2E39E64FDE4}" type="slidenum">
              <a:rPr lang="en-US" altLang="zh-TW" noProof="0" smtClean="0"/>
              <a:pPr/>
              <a:t>3</a:t>
            </a:fld>
            <a:endParaRPr lang="zh-TW" altLang="en-US" noProof="0" dirty="0"/>
          </a:p>
        </p:txBody>
      </p:sp>
    </p:spTree>
    <p:extLst>
      <p:ext uri="{BB962C8B-B14F-4D97-AF65-F5344CB8AC3E}">
        <p14:creationId xmlns:p14="http://schemas.microsoft.com/office/powerpoint/2010/main" val="227783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8876F84F-5F93-4175-8C50-AB37CD3B4F44}"/>
              </a:ext>
            </a:extLst>
          </p:cNvPr>
          <p:cNvPicPr>
            <a:picLocks noChangeAspect="1"/>
          </p:cNvPicPr>
          <p:nvPr/>
        </p:nvPicPr>
        <p:blipFill>
          <a:blip r:embed="rId3"/>
          <a:stretch>
            <a:fillRect/>
          </a:stretch>
        </p:blipFill>
        <p:spPr>
          <a:xfrm>
            <a:off x="6425330" y="122766"/>
            <a:ext cx="4686053" cy="6735234"/>
          </a:xfrm>
          <a:prstGeom prst="rect">
            <a:avLst/>
          </a:prstGeom>
        </p:spPr>
      </p:pic>
      <p:sp>
        <p:nvSpPr>
          <p:cNvPr id="2" name="標題 1"/>
          <p:cNvSpPr>
            <a:spLocks noGrp="1"/>
          </p:cNvSpPr>
          <p:nvPr>
            <p:ph type="title"/>
          </p:nvPr>
        </p:nvSpPr>
        <p:spPr>
          <a:xfrm>
            <a:off x="300797" y="205355"/>
            <a:ext cx="4996425" cy="672496"/>
          </a:xfrm>
        </p:spPr>
        <p:txBody>
          <a:bodyPr>
            <a:normAutofit fontScale="90000"/>
          </a:bodyPr>
          <a:lstStyle/>
          <a:p>
            <a:r>
              <a:rPr lang="zh-TW" altLang="en-US" sz="4399" b="1" dirty="0">
                <a:solidFill>
                  <a:srgbClr val="FF0000"/>
                </a:solidFill>
              </a:rPr>
              <a:t>特殊鑑定場服務需求</a:t>
            </a:r>
            <a:endParaRPr lang="zh-TW" altLang="en-US" b="1" dirty="0">
              <a:solidFill>
                <a:srgbClr val="7030A0"/>
              </a:solidFill>
            </a:endParaRPr>
          </a:p>
        </p:txBody>
      </p:sp>
      <p:sp>
        <p:nvSpPr>
          <p:cNvPr id="20" name="標題 1"/>
          <p:cNvSpPr txBox="1">
            <a:spLocks/>
          </p:cNvSpPr>
          <p:nvPr/>
        </p:nvSpPr>
        <p:spPr>
          <a:xfrm>
            <a:off x="332060" y="658605"/>
            <a:ext cx="3121996" cy="672496"/>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2599" b="1" dirty="0">
                <a:solidFill>
                  <a:srgbClr val="7030A0"/>
                </a:solidFill>
              </a:rPr>
              <a:t>附件八</a:t>
            </a:r>
          </a:p>
        </p:txBody>
      </p:sp>
      <p:cxnSp>
        <p:nvCxnSpPr>
          <p:cNvPr id="8" name="AutoShape 7"/>
          <p:cNvCxnSpPr>
            <a:cxnSpLocks noChangeShapeType="1"/>
          </p:cNvCxnSpPr>
          <p:nvPr/>
        </p:nvCxnSpPr>
        <p:spPr bwMode="auto">
          <a:xfrm>
            <a:off x="5842477" y="1844824"/>
            <a:ext cx="503869" cy="0"/>
          </a:xfrm>
          <a:prstGeom prst="straightConnector1">
            <a:avLst/>
          </a:prstGeom>
          <a:noFill/>
          <a:ln w="63500">
            <a:solidFill>
              <a:srgbClr val="0000FF"/>
            </a:solidFill>
            <a:round/>
            <a:headEnd/>
            <a:tailEnd type="triangle" w="med" len="med"/>
          </a:ln>
        </p:spPr>
      </p:cxnSp>
      <p:sp>
        <p:nvSpPr>
          <p:cNvPr id="9" name="Text Box 2"/>
          <p:cNvSpPr txBox="1">
            <a:spLocks noChangeArrowheads="1"/>
          </p:cNvSpPr>
          <p:nvPr/>
        </p:nvSpPr>
        <p:spPr bwMode="auto">
          <a:xfrm>
            <a:off x="6670475" y="912482"/>
            <a:ext cx="4320481" cy="1220371"/>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0" name="圓角矩形 9"/>
          <p:cNvSpPr/>
          <p:nvPr/>
        </p:nvSpPr>
        <p:spPr bwMode="auto">
          <a:xfrm>
            <a:off x="1816534" y="940923"/>
            <a:ext cx="3528392" cy="2424153"/>
          </a:xfrm>
          <a:prstGeom prst="roundRect">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身心障礙學生：</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61841" indent="-361841">
              <a:buFont typeface="Wingdings" panose="05000000000000000000" pitchFamily="2" charset="2"/>
              <a:buChar char="ü"/>
            </a:pPr>
            <a:r>
              <a:rPr lang="en-US" altLang="zh-TW" sz="2399" b="1" dirty="0" err="1">
                <a:solidFill>
                  <a:schemeClr val="bg1"/>
                </a:solidFill>
                <a:latin typeface="微軟正黑體" panose="020B0604030504040204" pitchFamily="34" charset="-120"/>
                <a:ea typeface="微軟正黑體" panose="020B0604030504040204" pitchFamily="34" charset="-120"/>
              </a:rPr>
              <a:t>IEP</a:t>
            </a:r>
            <a:r>
              <a:rPr lang="en-US" altLang="zh-TW" sz="2399" b="1" dirty="0">
                <a:solidFill>
                  <a:schemeClr val="bg1"/>
                </a:solidFill>
                <a:latin typeface="微軟正黑體" panose="020B0604030504040204" pitchFamily="34" charset="-120"/>
                <a:ea typeface="微軟正黑體" panose="020B0604030504040204" pitchFamily="34" charset="-120"/>
              </a:rPr>
              <a:t>(</a:t>
            </a:r>
            <a:r>
              <a:rPr lang="zh-TW" altLang="en-US" sz="2399" b="1" dirty="0">
                <a:solidFill>
                  <a:schemeClr val="bg1"/>
                </a:solidFill>
                <a:latin typeface="微軟正黑體" panose="020B0604030504040204" pitchFamily="34" charset="-120"/>
                <a:ea typeface="微軟正黑體" panose="020B0604030504040204" pitchFamily="34" charset="-120"/>
              </a:rPr>
              <a:t>需求相關資料表</a:t>
            </a:r>
            <a:r>
              <a:rPr lang="en-US" altLang="zh-TW" sz="2399" b="1" dirty="0">
                <a:solidFill>
                  <a:schemeClr val="bg1"/>
                </a:solidFill>
                <a:latin typeface="微軟正黑體" panose="020B0604030504040204" pitchFamily="34" charset="-120"/>
                <a:ea typeface="微軟正黑體" panose="020B0604030504040204" pitchFamily="34" charset="-120"/>
              </a:rPr>
              <a:t>)</a:t>
            </a:r>
          </a:p>
          <a:p>
            <a:pPr marL="361841" indent="-361841">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鑑輔會安置建議書</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61841" indent="-361841">
              <a:buFont typeface="Wingdings" panose="05000000000000000000" pitchFamily="2" charset="2"/>
              <a:buChar char="ü"/>
            </a:pPr>
            <a:r>
              <a:rPr lang="zh-TW" altLang="zh-TW" sz="2399" b="1" dirty="0">
                <a:solidFill>
                  <a:schemeClr val="bg1"/>
                </a:solidFill>
                <a:latin typeface="微軟正黑體" panose="020B0604030504040204" pitchFamily="34" charset="-120"/>
                <a:ea typeface="微軟正黑體" panose="020B0604030504040204" pitchFamily="34" charset="-120"/>
              </a:rPr>
              <a:t>國小階段接受考試服務之證明文件或說明</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61841" indent="-361841">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有則必附</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61841" indent="-361841">
              <a:buFont typeface="Wingdings" panose="05000000000000000000" pitchFamily="2" charset="2"/>
              <a:buChar char="ü"/>
            </a:pP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cxnSp>
        <p:nvCxnSpPr>
          <p:cNvPr id="11" name="AutoShape 7"/>
          <p:cNvCxnSpPr>
            <a:cxnSpLocks noChangeShapeType="1"/>
          </p:cNvCxnSpPr>
          <p:nvPr/>
        </p:nvCxnSpPr>
        <p:spPr bwMode="auto">
          <a:xfrm>
            <a:off x="5842477" y="4005064"/>
            <a:ext cx="503869" cy="0"/>
          </a:xfrm>
          <a:prstGeom prst="straightConnector1">
            <a:avLst/>
          </a:prstGeom>
          <a:noFill/>
          <a:ln w="63500">
            <a:solidFill>
              <a:srgbClr val="0000FF"/>
            </a:solidFill>
            <a:round/>
            <a:headEnd/>
            <a:tailEnd type="triangle" w="med" len="med"/>
          </a:ln>
        </p:spPr>
      </p:cxnSp>
      <p:sp>
        <p:nvSpPr>
          <p:cNvPr id="12" name="Text Box 2"/>
          <p:cNvSpPr txBox="1">
            <a:spLocks noChangeArrowheads="1"/>
          </p:cNvSpPr>
          <p:nvPr/>
        </p:nvSpPr>
        <p:spPr bwMode="auto">
          <a:xfrm>
            <a:off x="6559599" y="2519391"/>
            <a:ext cx="4431358" cy="1917721"/>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3" name="圓角矩形 12"/>
          <p:cNvSpPr/>
          <p:nvPr/>
        </p:nvSpPr>
        <p:spPr bwMode="auto">
          <a:xfrm>
            <a:off x="1864502" y="3466531"/>
            <a:ext cx="3469495" cy="1252492"/>
          </a:xfrm>
          <a:prstGeom prst="roundRect">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上傳相關證明以利審查特殊鑑定場需求項目</a:t>
            </a: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cxnSp>
        <p:nvCxnSpPr>
          <p:cNvPr id="14" name="AutoShape 7"/>
          <p:cNvCxnSpPr>
            <a:cxnSpLocks noChangeShapeType="1"/>
          </p:cNvCxnSpPr>
          <p:nvPr/>
        </p:nvCxnSpPr>
        <p:spPr bwMode="auto">
          <a:xfrm>
            <a:off x="5957452" y="5301208"/>
            <a:ext cx="467878" cy="0"/>
          </a:xfrm>
          <a:prstGeom prst="straightConnector1">
            <a:avLst/>
          </a:prstGeom>
          <a:noFill/>
          <a:ln w="63500">
            <a:solidFill>
              <a:srgbClr val="0000FF"/>
            </a:solidFill>
            <a:round/>
            <a:headEnd/>
            <a:tailEnd type="triangle" w="med" len="med"/>
          </a:ln>
        </p:spPr>
      </p:cxnSp>
      <p:sp>
        <p:nvSpPr>
          <p:cNvPr id="15" name="Text Box 2"/>
          <p:cNvSpPr txBox="1">
            <a:spLocks noChangeArrowheads="1"/>
          </p:cNvSpPr>
          <p:nvPr/>
        </p:nvSpPr>
        <p:spPr bwMode="auto">
          <a:xfrm>
            <a:off x="6559598" y="4487160"/>
            <a:ext cx="4431358" cy="1030072"/>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6" name="圓角矩形 15"/>
          <p:cNvSpPr/>
          <p:nvPr/>
        </p:nvSpPr>
        <p:spPr bwMode="auto">
          <a:xfrm>
            <a:off x="1884355" y="4894141"/>
            <a:ext cx="3469495" cy="814133"/>
          </a:xfrm>
          <a:prstGeom prst="roundRect">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marL="342797" indent="-342797">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學生、家長須簽名</a:t>
            </a:r>
            <a:endParaRPr lang="en-US" altLang="zh-TW" sz="2399" b="1" dirty="0">
              <a:solidFill>
                <a:schemeClr val="bg1"/>
              </a:solidFill>
              <a:latin typeface="微軟正黑體" panose="020B0604030504040204" pitchFamily="34" charset="-120"/>
              <a:ea typeface="微軟正黑體" panose="020B0604030504040204" pitchFamily="34" charset="-120"/>
            </a:endParaRPr>
          </a:p>
          <a:p>
            <a:pPr marL="342797" indent="-342797">
              <a:buFont typeface="Wingdings" panose="05000000000000000000" pitchFamily="2" charset="2"/>
              <a:buChar char="ü"/>
            </a:pPr>
            <a:r>
              <a:rPr lang="zh-TW" altLang="en-US" sz="2399" b="1" dirty="0">
                <a:solidFill>
                  <a:schemeClr val="bg1"/>
                </a:solidFill>
                <a:latin typeface="微軟正黑體" panose="020B0604030504040204" pitchFamily="34" charset="-120"/>
                <a:ea typeface="微軟正黑體" panose="020B0604030504040204" pitchFamily="34" charset="-120"/>
              </a:rPr>
              <a:t>就讀學校核章</a:t>
            </a:r>
            <a:endParaRPr lang="en-US" altLang="zh-TW" sz="2399" b="1" dirty="0">
              <a:solidFill>
                <a:schemeClr val="bg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30</a:t>
            </a:fld>
            <a:endParaRPr lang="zh-TW" altLang="en-US" noProof="0" dirty="0"/>
          </a:p>
        </p:txBody>
      </p:sp>
    </p:spTree>
    <p:extLst>
      <p:ext uri="{BB962C8B-B14F-4D97-AF65-F5344CB8AC3E}">
        <p14:creationId xmlns:p14="http://schemas.microsoft.com/office/powerpoint/2010/main" val="200497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23A073B-1157-4D87-840C-3F4C219151DB}"/>
              </a:ext>
            </a:extLst>
          </p:cNvPr>
          <p:cNvPicPr>
            <a:picLocks noChangeAspect="1"/>
          </p:cNvPicPr>
          <p:nvPr/>
        </p:nvPicPr>
        <p:blipFill>
          <a:blip r:embed="rId3"/>
          <a:stretch>
            <a:fillRect/>
          </a:stretch>
        </p:blipFill>
        <p:spPr>
          <a:xfrm>
            <a:off x="4765920" y="1071646"/>
            <a:ext cx="7282292" cy="5256584"/>
          </a:xfrm>
          <a:prstGeom prst="rect">
            <a:avLst/>
          </a:prstGeom>
        </p:spPr>
      </p:pic>
      <p:sp>
        <p:nvSpPr>
          <p:cNvPr id="2" name="標題 1"/>
          <p:cNvSpPr>
            <a:spLocks noGrp="1"/>
          </p:cNvSpPr>
          <p:nvPr>
            <p:ph type="title"/>
          </p:nvPr>
        </p:nvSpPr>
        <p:spPr>
          <a:xfrm>
            <a:off x="300797" y="205355"/>
            <a:ext cx="5534955" cy="672496"/>
          </a:xfrm>
        </p:spPr>
        <p:txBody>
          <a:bodyPr>
            <a:normAutofit fontScale="90000"/>
          </a:bodyPr>
          <a:lstStyle/>
          <a:p>
            <a:r>
              <a:rPr lang="zh-TW" altLang="en-US" sz="4399" b="1" dirty="0">
                <a:solidFill>
                  <a:srgbClr val="FF0000"/>
                </a:solidFill>
              </a:rPr>
              <a:t>鑑定證</a:t>
            </a:r>
            <a:endParaRPr lang="zh-TW" altLang="en-US" b="1" dirty="0">
              <a:solidFill>
                <a:srgbClr val="7030A0"/>
              </a:solidFill>
            </a:endParaRPr>
          </a:p>
        </p:txBody>
      </p:sp>
      <p:sp>
        <p:nvSpPr>
          <p:cNvPr id="3" name="內容版面配置區 2"/>
          <p:cNvSpPr>
            <a:spLocks noGrp="1"/>
          </p:cNvSpPr>
          <p:nvPr>
            <p:ph idx="1"/>
          </p:nvPr>
        </p:nvSpPr>
        <p:spPr>
          <a:xfrm>
            <a:off x="337933" y="1055912"/>
            <a:ext cx="4952006" cy="1653008"/>
          </a:xfrm>
        </p:spPr>
        <p:txBody>
          <a:bodyPr>
            <a:noAutofit/>
          </a:bodyPr>
          <a:lstStyle/>
          <a:p>
            <a:pPr>
              <a:lnSpc>
                <a:spcPts val="3999"/>
              </a:lnSpc>
              <a:spcBef>
                <a:spcPts val="600"/>
              </a:spcBef>
              <a:buFont typeface="Wingdings" panose="05000000000000000000" pitchFamily="2" charset="2"/>
              <a:buChar char="l"/>
            </a:pPr>
            <a:r>
              <a:rPr lang="zh-TW" altLang="en-US" sz="3199" b="1" dirty="0">
                <a:solidFill>
                  <a:srgbClr val="7030A0"/>
                </a:solidFill>
              </a:rPr>
              <a:t>期限內至報名系統</a:t>
            </a:r>
            <a:endParaRPr lang="en-US" altLang="zh-TW" sz="3199" b="1" dirty="0">
              <a:solidFill>
                <a:srgbClr val="7030A0"/>
              </a:solidFill>
            </a:endParaRPr>
          </a:p>
          <a:p>
            <a:pPr>
              <a:lnSpc>
                <a:spcPts val="3999"/>
              </a:lnSpc>
              <a:spcBef>
                <a:spcPts val="600"/>
              </a:spcBef>
              <a:buFont typeface="Wingdings" panose="05000000000000000000" pitchFamily="2" charset="2"/>
              <a:buChar char="l"/>
            </a:pPr>
            <a:r>
              <a:rPr lang="zh-TW" altLang="en-US" sz="3199" b="1" dirty="0">
                <a:solidFill>
                  <a:srgbClr val="7030A0"/>
                </a:solidFill>
              </a:rPr>
              <a:t>自行下載列印</a:t>
            </a:r>
            <a:endParaRPr lang="en-US" altLang="zh-TW" sz="2799" b="1" dirty="0">
              <a:solidFill>
                <a:srgbClr val="00B050"/>
              </a:solidFill>
            </a:endParaRPr>
          </a:p>
        </p:txBody>
      </p:sp>
      <p:sp>
        <p:nvSpPr>
          <p:cNvPr id="5" name="投影片編號版面配置區 4"/>
          <p:cNvSpPr>
            <a:spLocks noGrp="1"/>
          </p:cNvSpPr>
          <p:nvPr>
            <p:ph type="sldNum" sz="quarter" idx="12"/>
          </p:nvPr>
        </p:nvSpPr>
        <p:spPr/>
        <p:txBody>
          <a:bodyPr/>
          <a:lstStyle/>
          <a:p>
            <a:fld id="{DA60BA0E-20D0-4E7C-B286-26C960A6788F}" type="slidenum">
              <a:rPr lang="en-US" altLang="zh-TW" noProof="0" smtClean="0"/>
              <a:pPr/>
              <a:t>31</a:t>
            </a:fld>
            <a:endParaRPr lang="zh-TW" altLang="en-US" noProof="0" dirty="0"/>
          </a:p>
        </p:txBody>
      </p:sp>
      <p:cxnSp>
        <p:nvCxnSpPr>
          <p:cNvPr id="13" name="AutoShape 7"/>
          <p:cNvCxnSpPr>
            <a:cxnSpLocks noChangeShapeType="1"/>
          </p:cNvCxnSpPr>
          <p:nvPr/>
        </p:nvCxnSpPr>
        <p:spPr bwMode="auto">
          <a:xfrm>
            <a:off x="4556717" y="4797152"/>
            <a:ext cx="503869" cy="0"/>
          </a:xfrm>
          <a:prstGeom prst="straightConnector1">
            <a:avLst/>
          </a:prstGeom>
          <a:noFill/>
          <a:ln w="63500">
            <a:solidFill>
              <a:srgbClr val="0000FF"/>
            </a:solidFill>
            <a:round/>
            <a:headEnd/>
            <a:tailEnd type="triangle" w="med" len="med"/>
          </a:ln>
        </p:spPr>
      </p:cxnSp>
      <p:sp>
        <p:nvSpPr>
          <p:cNvPr id="15" name="圓角矩形 14"/>
          <p:cNvSpPr/>
          <p:nvPr/>
        </p:nvSpPr>
        <p:spPr bwMode="auto">
          <a:xfrm>
            <a:off x="358009" y="3503126"/>
            <a:ext cx="4112755" cy="2825104"/>
          </a:xfrm>
          <a:prstGeom prst="roundRect">
            <a:avLst/>
          </a:prstGeom>
          <a:solidFill>
            <a:schemeClr val="bg1"/>
          </a:solidFill>
          <a:ln w="38100" cap="flat" cmpd="sng" algn="ctr">
            <a:solidFill>
              <a:schemeClr val="bg2">
                <a:lumMod val="50000"/>
              </a:schemeClr>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marL="457200" indent="-457200" defTabSz="914126" fontAlgn="base">
              <a:spcBef>
                <a:spcPct val="0"/>
              </a:spcBef>
              <a:spcAft>
                <a:spcPct val="0"/>
              </a:spcAft>
              <a:buFont typeface="Wingdings" panose="05000000000000000000" pitchFamily="2" charset="2"/>
              <a:buChar char="u"/>
            </a:pPr>
            <a:r>
              <a:rPr lang="zh-TW" altLang="en-US" sz="3200" b="1" dirty="0">
                <a:solidFill>
                  <a:srgbClr val="FF0000"/>
                </a:solidFill>
                <a:latin typeface="微軟正黑體" panose="020B0604030504040204" pitchFamily="34" charset="-120"/>
                <a:ea typeface="微軟正黑體" panose="020B0604030504040204" pitchFamily="34" charset="-120"/>
              </a:rPr>
              <a:t>鑑定證號碼、測驗地點系統自動帶入</a:t>
            </a:r>
            <a:endParaRPr lang="en-US" altLang="zh-TW" sz="3200" b="1" dirty="0">
              <a:solidFill>
                <a:srgbClr val="FF0000"/>
              </a:solidFill>
              <a:latin typeface="微軟正黑體" panose="020B0604030504040204" pitchFamily="34" charset="-120"/>
              <a:ea typeface="微軟正黑體" panose="020B0604030504040204" pitchFamily="34" charset="-120"/>
            </a:endParaRPr>
          </a:p>
          <a:p>
            <a:pPr marL="457200" indent="-457200" defTabSz="914126" fontAlgn="base">
              <a:spcBef>
                <a:spcPct val="0"/>
              </a:spcBef>
              <a:spcAft>
                <a:spcPct val="0"/>
              </a:spcAft>
              <a:buFont typeface="Wingdings" panose="05000000000000000000" pitchFamily="2" charset="2"/>
              <a:buChar char="u"/>
            </a:pPr>
            <a:r>
              <a:rPr lang="zh-TW" altLang="en-US" sz="3200" b="1" dirty="0">
                <a:solidFill>
                  <a:srgbClr val="FF0000"/>
                </a:solidFill>
                <a:latin typeface="微軟正黑體" panose="020B0604030504040204" pitchFamily="34" charset="-120"/>
                <a:ea typeface="微軟正黑體" panose="020B0604030504040204" pitchFamily="34" charset="-120"/>
              </a:rPr>
              <a:t>請記得鑑定測驗地點、時間</a:t>
            </a:r>
          </a:p>
        </p:txBody>
      </p:sp>
      <p:cxnSp>
        <p:nvCxnSpPr>
          <p:cNvPr id="7" name="直線接點 6">
            <a:extLst>
              <a:ext uri="{FF2B5EF4-FFF2-40B4-BE49-F238E27FC236}">
                <a16:creationId xmlns:a16="http://schemas.microsoft.com/office/drawing/2014/main" id="{5413774B-BDC6-4C4F-9D76-CC39D4B533FD}"/>
              </a:ext>
            </a:extLst>
          </p:cNvPr>
          <p:cNvCxnSpPr/>
          <p:nvPr/>
        </p:nvCxnSpPr>
        <p:spPr>
          <a:xfrm>
            <a:off x="9550796" y="5085184"/>
            <a:ext cx="7920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B6F3B9EB-A292-45AC-A328-13C1DF7D7004}"/>
              </a:ext>
            </a:extLst>
          </p:cNvPr>
          <p:cNvCxnSpPr/>
          <p:nvPr/>
        </p:nvCxnSpPr>
        <p:spPr>
          <a:xfrm>
            <a:off x="9478788" y="5301208"/>
            <a:ext cx="86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12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438228" y="404664"/>
            <a:ext cx="7008574" cy="3298825"/>
          </a:xfrm>
        </p:spPr>
        <p:txBody>
          <a:bodyPr>
            <a:normAutofit/>
          </a:bodyPr>
          <a:lstStyle/>
          <a:p>
            <a:pPr algn="ctr"/>
            <a:r>
              <a:rPr lang="zh-TW" altLang="en-US" sz="6598"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a:ea typeface="+mj-ea"/>
              </a:rPr>
              <a:t>鑑定測驗注意事項</a:t>
            </a:r>
            <a:endParaRPr lang="zh-TW" alt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0874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B2E3395C-928D-4E95-A6C0-82F15684B149}"/>
              </a:ext>
            </a:extLst>
          </p:cNvPr>
          <p:cNvPicPr>
            <a:picLocks noChangeAspect="1"/>
          </p:cNvPicPr>
          <p:nvPr/>
        </p:nvPicPr>
        <p:blipFill>
          <a:blip r:embed="rId3"/>
          <a:stretch>
            <a:fillRect/>
          </a:stretch>
        </p:blipFill>
        <p:spPr>
          <a:xfrm>
            <a:off x="1086610" y="922488"/>
            <a:ext cx="9285420" cy="5904407"/>
          </a:xfrm>
          <a:prstGeom prst="rect">
            <a:avLst/>
          </a:prstGeom>
        </p:spPr>
      </p:pic>
      <p:sp>
        <p:nvSpPr>
          <p:cNvPr id="2" name="標題 1"/>
          <p:cNvSpPr>
            <a:spLocks noGrp="1"/>
          </p:cNvSpPr>
          <p:nvPr>
            <p:ph type="title"/>
          </p:nvPr>
        </p:nvSpPr>
        <p:spPr>
          <a:xfrm>
            <a:off x="2566020" y="31105"/>
            <a:ext cx="6705295" cy="924520"/>
          </a:xfrm>
        </p:spPr>
        <p:txBody>
          <a:bodyPr rtlCol="0">
            <a:normAutofit/>
          </a:bodyPr>
          <a:lstStyle/>
          <a:p>
            <a:pPr rtl="0"/>
            <a:r>
              <a:rPr lang="zh-TW" altLang="en-US" sz="3600" b="1" dirty="0">
                <a:solidFill>
                  <a:srgbClr val="FF0000"/>
                </a:solidFill>
                <a:latin typeface="Salesforce Sans"/>
                <a:sym typeface="Salesforce Sans"/>
              </a:rPr>
              <a:t>數理</a:t>
            </a:r>
            <a:r>
              <a:rPr lang="zh-TW" altLang="en-US" sz="3600" b="1" dirty="0">
                <a:latin typeface="Salesforce Sans"/>
                <a:sym typeface="Salesforce Sans"/>
              </a:rPr>
              <a:t>資優鑑定測驗時間、地點</a:t>
            </a:r>
          </a:p>
        </p:txBody>
      </p:sp>
      <p:sp>
        <p:nvSpPr>
          <p:cNvPr id="4" name="Text Box 2"/>
          <p:cNvSpPr txBox="1">
            <a:spLocks noChangeArrowheads="1"/>
          </p:cNvSpPr>
          <p:nvPr/>
        </p:nvSpPr>
        <p:spPr bwMode="auto">
          <a:xfrm>
            <a:off x="1101655" y="863721"/>
            <a:ext cx="9169222" cy="405039"/>
          </a:xfrm>
          <a:prstGeom prst="rect">
            <a:avLst/>
          </a:prstGeom>
          <a:noFill/>
          <a:ln w="50800">
            <a:solidFill>
              <a:srgbClr val="FF000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5" name="Text Box 2"/>
          <p:cNvSpPr txBox="1">
            <a:spLocks noChangeArrowheads="1"/>
          </p:cNvSpPr>
          <p:nvPr/>
        </p:nvSpPr>
        <p:spPr bwMode="auto">
          <a:xfrm>
            <a:off x="1101655" y="1915359"/>
            <a:ext cx="9169222" cy="1585649"/>
          </a:xfrm>
          <a:prstGeom prst="rect">
            <a:avLst/>
          </a:prstGeom>
          <a:noFill/>
          <a:ln w="50800">
            <a:solidFill>
              <a:srgbClr val="FF000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6" name="Text Box 2"/>
          <p:cNvSpPr txBox="1">
            <a:spLocks noChangeArrowheads="1"/>
          </p:cNvSpPr>
          <p:nvPr/>
        </p:nvSpPr>
        <p:spPr bwMode="auto">
          <a:xfrm>
            <a:off x="1086610" y="5246414"/>
            <a:ext cx="9217951" cy="1580481"/>
          </a:xfrm>
          <a:prstGeom prst="rect">
            <a:avLst/>
          </a:prstGeom>
          <a:noFill/>
          <a:ln w="50800">
            <a:solidFill>
              <a:srgbClr val="FF000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kumimoji="1" lang="zh-TW" altLang="zh-TW" sz="1350">
              <a:ea typeface="新細明體" pitchFamily="18" charset="-120"/>
              <a:cs typeface="新細明體" pitchFamily="18" charset="-120"/>
            </a:endParaRPr>
          </a:p>
        </p:txBody>
      </p:sp>
      <p:sp>
        <p:nvSpPr>
          <p:cNvPr id="3" name="投影片編號版面配置區 2"/>
          <p:cNvSpPr>
            <a:spLocks noGrp="1"/>
          </p:cNvSpPr>
          <p:nvPr>
            <p:ph type="sldNum" sz="quarter" idx="12"/>
          </p:nvPr>
        </p:nvSpPr>
        <p:spPr/>
        <p:txBody>
          <a:bodyPr/>
          <a:lstStyle/>
          <a:p>
            <a:fld id="{EB37DED6-D4C7-42EE-AB49-D2E39E64FDE4}" type="slidenum">
              <a:rPr lang="en-US" altLang="zh-TW" noProof="0" smtClean="0"/>
              <a:pPr/>
              <a:t>33</a:t>
            </a:fld>
            <a:endParaRPr lang="zh-TW" altLang="en-US" noProof="0" dirty="0"/>
          </a:p>
        </p:txBody>
      </p:sp>
      <p:pic>
        <p:nvPicPr>
          <p:cNvPr id="10" name="圖片 9">
            <a:extLst>
              <a:ext uri="{FF2B5EF4-FFF2-40B4-BE49-F238E27FC236}">
                <a16:creationId xmlns:a16="http://schemas.microsoft.com/office/drawing/2014/main" id="{C7838131-9DCC-4CFA-994D-D71A54F79B37}"/>
              </a:ext>
            </a:extLst>
          </p:cNvPr>
          <p:cNvPicPr>
            <a:picLocks noChangeAspect="1"/>
          </p:cNvPicPr>
          <p:nvPr/>
        </p:nvPicPr>
        <p:blipFill>
          <a:blip r:embed="rId4"/>
          <a:stretch>
            <a:fillRect/>
          </a:stretch>
        </p:blipFill>
        <p:spPr>
          <a:xfrm>
            <a:off x="1086610" y="3556776"/>
            <a:ext cx="9217951" cy="1633870"/>
          </a:xfrm>
          <a:prstGeom prst="rect">
            <a:avLst/>
          </a:prstGeom>
        </p:spPr>
      </p:pic>
    </p:spTree>
    <p:extLst>
      <p:ext uri="{BB962C8B-B14F-4D97-AF65-F5344CB8AC3E}">
        <p14:creationId xmlns:p14="http://schemas.microsoft.com/office/powerpoint/2010/main" val="298998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3718148" y="-99392"/>
            <a:ext cx="5040559" cy="9144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050" b="1" dirty="0">
                <a:solidFill>
                  <a:srgbClr val="002060"/>
                </a:solidFill>
              </a:rPr>
              <a:t>各類考場地點總表</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34</a:t>
            </a:fld>
            <a:endParaRPr lang="zh-TW" altLang="en-US" noProof="0" dirty="0"/>
          </a:p>
        </p:txBody>
      </p:sp>
      <p:graphicFrame>
        <p:nvGraphicFramePr>
          <p:cNvPr id="10" name="表格 9"/>
          <p:cNvGraphicFramePr>
            <a:graphicFrameLocks noGrp="1"/>
          </p:cNvGraphicFramePr>
          <p:nvPr>
            <p:extLst>
              <p:ext uri="{D42A27DB-BD31-4B8C-83A1-F6EECF244321}">
                <p14:modId xmlns:p14="http://schemas.microsoft.com/office/powerpoint/2010/main" val="1356366394"/>
              </p:ext>
            </p:extLst>
          </p:nvPr>
        </p:nvGraphicFramePr>
        <p:xfrm>
          <a:off x="405780" y="815008"/>
          <a:ext cx="11593289" cy="5906468"/>
        </p:xfrm>
        <a:graphic>
          <a:graphicData uri="http://schemas.openxmlformats.org/drawingml/2006/table">
            <a:tbl>
              <a:tblPr/>
              <a:tblGrid>
                <a:gridCol w="554989">
                  <a:extLst>
                    <a:ext uri="{9D8B030D-6E8A-4147-A177-3AD203B41FA5}">
                      <a16:colId xmlns:a16="http://schemas.microsoft.com/office/drawing/2014/main" val="100552967"/>
                    </a:ext>
                  </a:extLst>
                </a:gridCol>
                <a:gridCol w="1757464">
                  <a:extLst>
                    <a:ext uri="{9D8B030D-6E8A-4147-A177-3AD203B41FA5}">
                      <a16:colId xmlns:a16="http://schemas.microsoft.com/office/drawing/2014/main" val="2831629865"/>
                    </a:ext>
                  </a:extLst>
                </a:gridCol>
                <a:gridCol w="1849962">
                  <a:extLst>
                    <a:ext uri="{9D8B030D-6E8A-4147-A177-3AD203B41FA5}">
                      <a16:colId xmlns:a16="http://schemas.microsoft.com/office/drawing/2014/main" val="937173689"/>
                    </a:ext>
                  </a:extLst>
                </a:gridCol>
                <a:gridCol w="3977418">
                  <a:extLst>
                    <a:ext uri="{9D8B030D-6E8A-4147-A177-3AD203B41FA5}">
                      <a16:colId xmlns:a16="http://schemas.microsoft.com/office/drawing/2014/main" val="1277985085"/>
                    </a:ext>
                  </a:extLst>
                </a:gridCol>
                <a:gridCol w="3453456">
                  <a:extLst>
                    <a:ext uri="{9D8B030D-6E8A-4147-A177-3AD203B41FA5}">
                      <a16:colId xmlns:a16="http://schemas.microsoft.com/office/drawing/2014/main" val="3252462802"/>
                    </a:ext>
                  </a:extLst>
                </a:gridCol>
              </a:tblGrid>
              <a:tr h="578519">
                <a:tc>
                  <a:txBody>
                    <a:bodyPr/>
                    <a:lstStyle/>
                    <a:p>
                      <a:pPr algn="ctr" eaLnBrk="0">
                        <a:spcAft>
                          <a:spcPts val="0"/>
                        </a:spcAft>
                      </a:pPr>
                      <a:r>
                        <a:rPr lang="zh-TW" sz="1800" b="1" kern="100" dirty="0">
                          <a:effectLst/>
                          <a:latin typeface="+mj-ea"/>
                          <a:ea typeface="+mj-ea"/>
                          <a:cs typeface="Times New Roman" panose="02020603050405020304" pitchFamily="18" charset="0"/>
                        </a:rPr>
                        <a:t>階段</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1800" b="1" kern="100" dirty="0">
                          <a:effectLst/>
                          <a:latin typeface="+mj-ea"/>
                          <a:ea typeface="+mj-ea"/>
                          <a:cs typeface="Times New Roman" panose="02020603050405020304" pitchFamily="18" charset="0"/>
                        </a:rPr>
                        <a:t>資優</a:t>
                      </a:r>
                    </a:p>
                    <a:p>
                      <a:pPr algn="ctr" eaLnBrk="0">
                        <a:spcAft>
                          <a:spcPts val="0"/>
                        </a:spcAft>
                      </a:pPr>
                      <a:r>
                        <a:rPr lang="zh-TW" sz="1800" b="1" kern="100" dirty="0">
                          <a:effectLst/>
                          <a:latin typeface="+mj-ea"/>
                          <a:ea typeface="+mj-ea"/>
                          <a:cs typeface="Times New Roman" panose="02020603050405020304" pitchFamily="18" charset="0"/>
                        </a:rPr>
                        <a:t>類別</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eaLnBrk="0">
                        <a:spcAft>
                          <a:spcPts val="0"/>
                        </a:spcAft>
                      </a:pPr>
                      <a:r>
                        <a:rPr lang="zh-TW" sz="1800" b="1" kern="100" dirty="0">
                          <a:effectLst/>
                          <a:latin typeface="+mj-ea"/>
                          <a:ea typeface="+mj-ea"/>
                          <a:cs typeface="Times New Roman" panose="02020603050405020304" pitchFamily="18" charset="0"/>
                        </a:rPr>
                        <a:t>測驗地點</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zh-TW" sz="1800" b="1" kern="100" dirty="0">
                          <a:effectLst/>
                          <a:latin typeface="+mj-ea"/>
                          <a:ea typeface="+mj-ea"/>
                          <a:cs typeface="Times New Roman" panose="02020603050405020304" pitchFamily="18" charset="0"/>
                        </a:rPr>
                        <a:t>學校地址</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pPr>
                      <a:r>
                        <a:rPr lang="zh-TW" sz="1800" b="1" kern="100" dirty="0">
                          <a:effectLst/>
                          <a:latin typeface="+mj-ea"/>
                          <a:ea typeface="+mj-ea"/>
                          <a:cs typeface="Times New Roman" panose="02020603050405020304" pitchFamily="18" charset="0"/>
                        </a:rPr>
                        <a:t>聯絡電話</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42275217"/>
                  </a:ext>
                </a:extLst>
              </a:tr>
              <a:tr h="398221">
                <a:tc rowSpan="5">
                  <a:txBody>
                    <a:bodyPr/>
                    <a:lstStyle/>
                    <a:p>
                      <a:pPr algn="ctr">
                        <a:spcAft>
                          <a:spcPts val="0"/>
                        </a:spcAft>
                      </a:pPr>
                      <a:r>
                        <a:rPr lang="zh-TW" sz="1500" b="1" kern="100" dirty="0">
                          <a:effectLst/>
                          <a:latin typeface="+mj-ea"/>
                          <a:ea typeface="+mj-ea"/>
                          <a:cs typeface="Times New Roman" panose="02020603050405020304" pitchFamily="18" charset="0"/>
                        </a:rPr>
                        <a:t>初選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英語資優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第一區</a:t>
                      </a:r>
                    </a:p>
                    <a:p>
                      <a:pPr algn="ctr">
                        <a:spcAft>
                          <a:spcPts val="0"/>
                        </a:spcAft>
                      </a:pPr>
                      <a:r>
                        <a:rPr lang="zh-TW" altLang="en-US" sz="1600" b="1" kern="100" dirty="0">
                          <a:effectLst/>
                          <a:latin typeface="Microsoft YaHei" pitchFamily="34" charset="-122"/>
                          <a:ea typeface="Microsoft YaHei" pitchFamily="34" charset="-122"/>
                          <a:cs typeface="微軟正黑體" panose="020B0604030504040204" pitchFamily="34" charset="-120"/>
                        </a:rPr>
                        <a:t>南崁</a:t>
                      </a:r>
                      <a:r>
                        <a:rPr lang="zh-TW" sz="1600" b="1" kern="100" dirty="0">
                          <a:effectLst/>
                          <a:latin typeface="Microsoft YaHei" pitchFamily="34" charset="-122"/>
                          <a:ea typeface="Microsoft YaHei" pitchFamily="34" charset="-122"/>
                          <a:cs typeface="Times New Roman" panose="02020603050405020304" pitchFamily="18" charset="0"/>
                        </a:rPr>
                        <a:t>國中</a:t>
                      </a:r>
                      <a:r>
                        <a:rPr lang="zh-TW" altLang="en-US" sz="1600" b="1" kern="100" dirty="0">
                          <a:effectLst/>
                          <a:latin typeface="Microsoft YaHei" pitchFamily="34" charset="-122"/>
                          <a:ea typeface="Microsoft YaHei" pitchFamily="34" charset="-122"/>
                          <a:cs typeface="Times New Roman" panose="02020603050405020304" pitchFamily="18" charset="0"/>
                        </a:rPr>
                        <a:t>或</a:t>
                      </a:r>
                      <a:endParaRPr lang="en-US" altLang="zh-TW" sz="1600" b="1" kern="100" dirty="0">
                        <a:effectLst/>
                        <a:latin typeface="Microsoft YaHei" pitchFamily="34" charset="-122"/>
                        <a:ea typeface="Microsoft YaHei" pitchFamily="34" charset="-122"/>
                        <a:cs typeface="Times New Roman" panose="02020603050405020304" pitchFamily="18" charset="0"/>
                      </a:endParaRPr>
                    </a:p>
                    <a:p>
                      <a:pPr algn="ctr">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桃園國中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lnSpc>
                          <a:spcPct val="100000"/>
                        </a:lnSpc>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南崁國中</a:t>
                      </a:r>
                      <a:r>
                        <a:rPr lang="en-US" altLang="zh-TW" sz="1600" b="1" kern="100" dirty="0">
                          <a:effectLst/>
                          <a:latin typeface="Microsoft YaHei" pitchFamily="34" charset="-122"/>
                          <a:ea typeface="Microsoft YaHei" pitchFamily="34" charset="-122"/>
                          <a:cs typeface="Times New Roman" panose="02020603050405020304" pitchFamily="18" charset="0"/>
                        </a:rPr>
                        <a:t>:</a:t>
                      </a:r>
                      <a:r>
                        <a:rPr lang="zh-TW" sz="1600" b="1" kern="100" dirty="0">
                          <a:effectLst/>
                          <a:latin typeface="Microsoft YaHei" pitchFamily="34" charset="-122"/>
                          <a:ea typeface="Microsoft YaHei" pitchFamily="34" charset="-122"/>
                          <a:cs typeface="Times New Roman" panose="02020603050405020304" pitchFamily="18" charset="0"/>
                        </a:rPr>
                        <a:t>桃園市</a:t>
                      </a:r>
                      <a:r>
                        <a:rPr lang="zh-TW" altLang="en-US" sz="1600" b="1" kern="100" dirty="0">
                          <a:effectLst/>
                          <a:latin typeface="Microsoft YaHei" pitchFamily="34" charset="-122"/>
                          <a:ea typeface="Microsoft YaHei" pitchFamily="34" charset="-122"/>
                          <a:cs typeface="Times New Roman" panose="02020603050405020304" pitchFamily="18" charset="0"/>
                        </a:rPr>
                        <a:t>蘆竹</a:t>
                      </a:r>
                      <a:r>
                        <a:rPr lang="zh-TW" sz="1600" b="1" kern="100" dirty="0">
                          <a:effectLst/>
                          <a:latin typeface="Microsoft YaHei" pitchFamily="34" charset="-122"/>
                          <a:ea typeface="Microsoft YaHei" pitchFamily="34" charset="-122"/>
                          <a:cs typeface="Times New Roman" panose="02020603050405020304" pitchFamily="18" charset="0"/>
                        </a:rPr>
                        <a:t>區</a:t>
                      </a:r>
                      <a:r>
                        <a:rPr lang="zh-TW" altLang="en-US" sz="1600" b="1" kern="100" dirty="0">
                          <a:effectLst/>
                          <a:latin typeface="Microsoft YaHei" pitchFamily="34" charset="-122"/>
                          <a:ea typeface="Microsoft YaHei" pitchFamily="34" charset="-122"/>
                          <a:cs typeface="Times New Roman" panose="02020603050405020304" pitchFamily="18" charset="0"/>
                        </a:rPr>
                        <a:t>五福六路</a:t>
                      </a:r>
                      <a:r>
                        <a:rPr lang="en-US" altLang="zh-TW" sz="1600" b="1" kern="100" dirty="0">
                          <a:effectLst/>
                          <a:latin typeface="Microsoft YaHei" pitchFamily="34" charset="-122"/>
                          <a:ea typeface="Microsoft YaHei" pitchFamily="34" charset="-122"/>
                          <a:cs typeface="Times New Roman" panose="02020603050405020304" pitchFamily="18" charset="0"/>
                        </a:rPr>
                        <a:t>1</a:t>
                      </a:r>
                      <a:r>
                        <a:rPr lang="zh-TW" sz="1600" b="1" kern="100" dirty="0">
                          <a:effectLst/>
                          <a:latin typeface="Microsoft YaHei" pitchFamily="34" charset="-122"/>
                          <a:ea typeface="Microsoft YaHei" pitchFamily="34" charset="-122"/>
                          <a:cs typeface="微軟正黑體" panose="020B0604030504040204" pitchFamily="34" charset="-120"/>
                        </a:rPr>
                        <a:t>號</a:t>
                      </a:r>
                      <a:endParaRPr lang="en-US" altLang="zh-TW" sz="1600" b="1" kern="100" dirty="0">
                        <a:effectLst/>
                        <a:latin typeface="Microsoft YaHei" pitchFamily="34" charset="-122"/>
                        <a:ea typeface="Microsoft YaHei" pitchFamily="34" charset="-122"/>
                        <a:cs typeface="微軟正黑體" panose="020B0604030504040204" pitchFamily="34" charset="-120"/>
                      </a:endParaRPr>
                    </a:p>
                    <a:p>
                      <a:pPr algn="ctr">
                        <a:lnSpc>
                          <a:spcPct val="100000"/>
                        </a:lnSpc>
                        <a:spcAft>
                          <a:spcPts val="0"/>
                        </a:spcAft>
                      </a:pPr>
                      <a:r>
                        <a:rPr lang="zh-TW" altLang="en-US" sz="1600" b="1" kern="100" dirty="0">
                          <a:effectLst/>
                          <a:latin typeface="Microsoft YaHei" pitchFamily="34" charset="-122"/>
                          <a:ea typeface="Microsoft YaHei" pitchFamily="34" charset="-122"/>
                          <a:cs typeface="微軟正黑體" panose="020B0604030504040204" pitchFamily="34" charset="-120"/>
                        </a:rPr>
                        <a:t>桃園</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國中</a:t>
                      </a:r>
                      <a:r>
                        <a:rPr lang="en-US" altLang="zh-TW" sz="1600" b="1" kern="100" dirty="0">
                          <a:effectLst/>
                          <a:latin typeface="Microsoft YaHei" pitchFamily="34" charset="-122"/>
                          <a:ea typeface="Microsoft YaHei" pitchFamily="34" charset="-122"/>
                          <a:cs typeface="微軟正黑體" panose="020B0604030504040204" pitchFamily="34" charset="-120"/>
                        </a:rPr>
                        <a:t>:</a:t>
                      </a:r>
                      <a:r>
                        <a:rPr lang="zh-TW" altLang="en-US" sz="1600" b="1" kern="100" dirty="0">
                          <a:effectLst/>
                          <a:latin typeface="Microsoft YaHei" pitchFamily="34" charset="-122"/>
                          <a:ea typeface="Microsoft YaHei" pitchFamily="34" charset="-122"/>
                          <a:cs typeface="微軟正黑體" panose="020B0604030504040204" pitchFamily="34" charset="-120"/>
                        </a:rPr>
                        <a:t>桃園市桃園區莒光街</a:t>
                      </a:r>
                      <a:r>
                        <a:rPr lang="en-US" altLang="zh-TW" sz="1600" b="1" kern="100" dirty="0">
                          <a:effectLst/>
                          <a:latin typeface="Microsoft YaHei" pitchFamily="34" charset="-122"/>
                          <a:ea typeface="Microsoft YaHei" pitchFamily="34" charset="-122"/>
                          <a:cs typeface="微軟正黑體" panose="020B0604030504040204" pitchFamily="34" charset="-120"/>
                        </a:rPr>
                        <a:t>2</a:t>
                      </a:r>
                      <a:r>
                        <a:rPr lang="zh-TW" altLang="en-US" sz="1600" b="1" kern="100" dirty="0">
                          <a:effectLst/>
                          <a:latin typeface="Microsoft YaHei" pitchFamily="34" charset="-122"/>
                          <a:ea typeface="Microsoft YaHei" pitchFamily="34" charset="-122"/>
                          <a:cs typeface="微軟正黑體" panose="020B0604030504040204" pitchFamily="34" charset="-120"/>
                        </a:rPr>
                        <a:t>號</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R="71755" algn="ctr">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南崁國中</a:t>
                      </a:r>
                      <a:r>
                        <a:rPr lang="en-US" altLang="zh-TW" sz="1600" b="1" kern="100" dirty="0">
                          <a:effectLst/>
                          <a:latin typeface="Microsoft YaHei" pitchFamily="34" charset="-122"/>
                          <a:ea typeface="Microsoft YaHei" pitchFamily="34" charset="-122"/>
                          <a:cs typeface="Times New Roman" panose="02020603050405020304" pitchFamily="18" charset="0"/>
                        </a:rPr>
                        <a:t>:03-352-</a:t>
                      </a:r>
                      <a:r>
                        <a:rPr lang="en-US" altLang="zh-TW" sz="1600" b="1" kern="100" dirty="0">
                          <a:effectLst/>
                          <a:latin typeface="Microsoft YaHei" pitchFamily="34" charset="-122"/>
                          <a:ea typeface="Microsoft YaHei" pitchFamily="34" charset="-122"/>
                          <a:cs typeface="Malgun Gothic Semilight" panose="020B0502040204020203" pitchFamily="34" charset="-120"/>
                        </a:rPr>
                        <a:t>5590</a:t>
                      </a:r>
                      <a:r>
                        <a:rPr lang="en-US" sz="1600" b="1" kern="100" dirty="0">
                          <a:effectLst/>
                          <a:latin typeface="Microsoft YaHei" pitchFamily="34" charset="-122"/>
                          <a:ea typeface="Microsoft YaHei" pitchFamily="34" charset="-122"/>
                          <a:cs typeface="Times New Roman" panose="02020603050405020304" pitchFamily="18" charset="0"/>
                        </a:rPr>
                        <a:t>#610</a:t>
                      </a:r>
                      <a:r>
                        <a:rPr lang="zh-TW" altLang="en-US" sz="1600" b="1" kern="100" dirty="0">
                          <a:effectLst/>
                          <a:latin typeface="Microsoft YaHei" pitchFamily="34" charset="-122"/>
                          <a:ea typeface="Microsoft YaHei" pitchFamily="34" charset="-122"/>
                          <a:cs typeface="Times New Roman" panose="02020603050405020304" pitchFamily="18" charset="0"/>
                        </a:rPr>
                        <a:t>、</a:t>
                      </a:r>
                      <a:r>
                        <a:rPr lang="en-US" sz="1600" b="1" kern="100" dirty="0">
                          <a:effectLst/>
                          <a:latin typeface="Microsoft YaHei" pitchFamily="34" charset="-122"/>
                          <a:ea typeface="Microsoft YaHei" pitchFamily="34" charset="-122"/>
                          <a:cs typeface="Times New Roman" panose="02020603050405020304" pitchFamily="18" charset="0"/>
                        </a:rPr>
                        <a:t>613 </a:t>
                      </a:r>
                    </a:p>
                    <a:p>
                      <a:pPr marL="0" marR="71755" lvl="0" indent="0" algn="ctr" defTabSz="1218987"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Microsoft YaHei" pitchFamily="34" charset="-122"/>
                          <a:ea typeface="Microsoft YaHei" pitchFamily="34" charset="-122"/>
                          <a:cs typeface="Times New Roman" panose="02020603050405020304" pitchFamily="18" charset="0"/>
                        </a:rPr>
                        <a:t>桃園國中</a:t>
                      </a:r>
                      <a:r>
                        <a:rPr lang="en-US" altLang="zh-TW" sz="1600" b="1" kern="100" dirty="0">
                          <a:effectLst/>
                          <a:latin typeface="Microsoft YaHei" pitchFamily="34" charset="-122"/>
                          <a:ea typeface="Microsoft YaHei" pitchFamily="34" charset="-122"/>
                          <a:cs typeface="Times New Roman" panose="02020603050405020304" pitchFamily="18" charset="0"/>
                        </a:rPr>
                        <a:t>:03-</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335-8282#610</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650</a:t>
                      </a:r>
                      <a:endParaRPr lang="zh-TW" sz="1600" b="1" kern="100" dirty="0">
                        <a:solidFill>
                          <a:schemeClr val="tx1"/>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0258174"/>
                  </a:ext>
                </a:extLst>
              </a:tr>
              <a:tr h="444847">
                <a:tc vMerge="1">
                  <a:txBody>
                    <a:bodyPr/>
                    <a:lstStyle/>
                    <a:p>
                      <a:endParaRPr lang="zh-TW" altLang="en-US"/>
                    </a:p>
                  </a:txBody>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數理資優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244926192"/>
                  </a:ext>
                </a:extLst>
              </a:tr>
              <a:tr h="509903">
                <a:tc vMerge="1">
                  <a:txBody>
                    <a:bodyPr/>
                    <a:lstStyle/>
                    <a:p>
                      <a:endParaRPr lang="zh-TW" altLang="en-US"/>
                    </a:p>
                  </a:txBody>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英語資優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第二區</a:t>
                      </a:r>
                    </a:p>
                    <a:p>
                      <a:pPr algn="ctr">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內壢國</a:t>
                      </a:r>
                      <a:r>
                        <a:rPr lang="zh-TW" sz="1600" b="1" kern="100" dirty="0">
                          <a:effectLst/>
                          <a:latin typeface="Microsoft YaHei" pitchFamily="34" charset="-122"/>
                          <a:ea typeface="Microsoft YaHei" pitchFamily="34" charset="-122"/>
                          <a:cs typeface="Times New Roman" panose="02020603050405020304" pitchFamily="18" charset="0"/>
                        </a:rPr>
                        <a:t>中</a:t>
                      </a:r>
                      <a:r>
                        <a:rPr lang="zh-TW" altLang="en-US" sz="1600" b="1" kern="100" dirty="0">
                          <a:effectLst/>
                          <a:latin typeface="Microsoft YaHei" pitchFamily="34" charset="-122"/>
                          <a:ea typeface="Microsoft YaHei" pitchFamily="34" charset="-122"/>
                          <a:cs typeface="Times New Roman" panose="02020603050405020304" pitchFamily="18" charset="0"/>
                        </a:rPr>
                        <a:t>或</a:t>
                      </a:r>
                      <a:endParaRPr lang="en-US" altLang="zh-TW" sz="1600" b="1" kern="100" dirty="0">
                        <a:effectLst/>
                        <a:latin typeface="Microsoft YaHei" pitchFamily="34" charset="-122"/>
                        <a:ea typeface="Microsoft YaHei" pitchFamily="34" charset="-122"/>
                        <a:cs typeface="Times New Roman" panose="02020603050405020304" pitchFamily="18" charset="0"/>
                      </a:endParaRPr>
                    </a:p>
                    <a:p>
                      <a:pPr algn="ctr">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平興國中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273685" indent="-273685" algn="ctr">
                        <a:lnSpc>
                          <a:spcPct val="100000"/>
                        </a:lnSpc>
                        <a:spcAft>
                          <a:spcPts val="0"/>
                        </a:spcAft>
                      </a:pP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內壢國中</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桃園市中壢區復華一街</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108</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號</a:t>
                      </a:r>
                      <a:endPar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endParaRPr>
                    </a:p>
                    <a:p>
                      <a:pPr marL="273685" indent="-273685" algn="ctr">
                        <a:lnSpc>
                          <a:spcPct val="100000"/>
                        </a:lnSpc>
                        <a:spcAft>
                          <a:spcPts val="0"/>
                        </a:spcAft>
                      </a:pP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平興國中</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桃園市平鎮區環南路</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300</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號</a:t>
                      </a:r>
                      <a:endParaRPr lang="zh-TW" sz="1600" b="1" kern="100" dirty="0">
                        <a:solidFill>
                          <a:srgbClr val="FF0000"/>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635" marR="71755" indent="-20320" algn="ctr">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內壢國中</a:t>
                      </a:r>
                      <a:r>
                        <a:rPr lang="en-US" altLang="zh-TW" sz="1600" b="1" kern="100" dirty="0">
                          <a:effectLst/>
                          <a:latin typeface="Microsoft YaHei" pitchFamily="34" charset="-122"/>
                          <a:ea typeface="Microsoft YaHei" pitchFamily="34" charset="-122"/>
                          <a:cs typeface="Times New Roman" panose="02020603050405020304" pitchFamily="18" charset="0"/>
                        </a:rPr>
                        <a:t>:03-</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452-2494#610</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613</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平興</a:t>
                      </a:r>
                      <a:r>
                        <a:rPr lang="zh-TW" altLang="en-US" sz="1600" b="1" kern="100" dirty="0">
                          <a:effectLst/>
                          <a:latin typeface="Microsoft YaHei" pitchFamily="34" charset="-122"/>
                          <a:ea typeface="Microsoft YaHei" pitchFamily="34" charset="-122"/>
                          <a:cs typeface="Times New Roman" panose="02020603050405020304" pitchFamily="18" charset="0"/>
                        </a:rPr>
                        <a:t>國中</a:t>
                      </a:r>
                      <a:r>
                        <a:rPr lang="en-US" altLang="zh-TW" sz="1600" b="1" kern="100" dirty="0">
                          <a:effectLst/>
                          <a:latin typeface="Microsoft YaHei" pitchFamily="34" charset="-122"/>
                          <a:ea typeface="Microsoft YaHei" pitchFamily="34" charset="-122"/>
                          <a:cs typeface="Times New Roman" panose="02020603050405020304" pitchFamily="18" charset="0"/>
                        </a:rPr>
                        <a:t>:03-</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491-8239#610</a:t>
                      </a:r>
                      <a:r>
                        <a:rPr lang="zh-TW" altLang="en-US" sz="1600" b="1" kern="100" dirty="0">
                          <a:solidFill>
                            <a:schemeClr val="tx1"/>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613</a:t>
                      </a:r>
                    </a:p>
                    <a:p>
                      <a:pPr marL="635" marR="71755" indent="-20320" algn="ctr">
                        <a:spcAft>
                          <a:spcPts val="0"/>
                        </a:spcAft>
                      </a:pPr>
                      <a:endParaRPr lang="zh-TW" sz="1600" b="1" kern="100" dirty="0">
                        <a:solidFill>
                          <a:schemeClr val="tx1"/>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4577691"/>
                  </a:ext>
                </a:extLst>
              </a:tr>
              <a:tr h="458524">
                <a:tc vMerge="1">
                  <a:txBody>
                    <a:bodyPr/>
                    <a:lstStyle/>
                    <a:p>
                      <a:endParaRPr lang="zh-TW" altLang="en-US"/>
                    </a:p>
                  </a:txBody>
                  <a:tcPr/>
                </a:tc>
                <a:tc>
                  <a:txBody>
                    <a:bodyPr/>
                    <a:lstStyle/>
                    <a:p>
                      <a:pPr algn="ctr">
                        <a:spcAft>
                          <a:spcPts val="0"/>
                        </a:spcAft>
                      </a:pPr>
                      <a:r>
                        <a:rPr lang="zh-TW" sz="1600" b="1" kern="100" dirty="0">
                          <a:effectLst/>
                          <a:latin typeface="Microsoft YaHei" pitchFamily="34" charset="-122"/>
                          <a:ea typeface="Microsoft YaHei" pitchFamily="34" charset="-122"/>
                          <a:cs typeface="Times New Roman" panose="02020603050405020304" pitchFamily="18" charset="0"/>
                        </a:rPr>
                        <a:t>數理資優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42373962"/>
                  </a:ext>
                </a:extLst>
              </a:tr>
              <a:tr h="458524">
                <a:tc vMerge="1">
                  <a:txBody>
                    <a:bodyPr/>
                    <a:lstStyle/>
                    <a:p>
                      <a:pPr algn="ctr">
                        <a:spcAft>
                          <a:spcPts val="0"/>
                        </a:spcAft>
                      </a:pP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自然</a:t>
                      </a:r>
                      <a:r>
                        <a:rPr lang="zh-TW"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資優</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altLang="en-US" sz="1600" b="1" kern="100" dirty="0">
                          <a:solidFill>
                            <a:schemeClr val="tx1"/>
                          </a:solidFill>
                          <a:effectLst/>
                          <a:latin typeface="Microsoft YaHei" pitchFamily="34" charset="-122"/>
                          <a:ea typeface="Microsoft YaHei" pitchFamily="34" charset="-122"/>
                          <a:cs typeface="微軟正黑體" panose="020B0604030504040204" pitchFamily="34" charset="-120"/>
                        </a:rPr>
                        <a:t>桃園</a:t>
                      </a:r>
                      <a:r>
                        <a:rPr lang="zh-TW" altLang="zh-TW" sz="1600" b="1" kern="100" dirty="0">
                          <a:solidFill>
                            <a:schemeClr val="tx1"/>
                          </a:solidFill>
                          <a:effectLst/>
                          <a:latin typeface="Microsoft YaHei" pitchFamily="34" charset="-122"/>
                          <a:ea typeface="Microsoft YaHei" pitchFamily="34" charset="-122"/>
                          <a:cs typeface="Times New Roman" panose="02020603050405020304" pitchFamily="18" charset="0"/>
                        </a:rPr>
                        <a:t>國中</a:t>
                      </a:r>
                      <a:endParaRPr lang="zh-TW" sz="1600" b="1" kern="100" dirty="0">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zh-TW" altLang="en-US" sz="1600" b="1" kern="100" dirty="0">
                          <a:effectLst/>
                          <a:latin typeface="Microsoft YaHei" pitchFamily="34" charset="-122"/>
                          <a:ea typeface="Microsoft YaHei" pitchFamily="34" charset="-122"/>
                          <a:cs typeface="Times New Roman" panose="02020603050405020304" pitchFamily="18" charset="0"/>
                        </a:rPr>
                        <a:t>桃園市桃園區莒光街</a:t>
                      </a:r>
                      <a:r>
                        <a:rPr lang="en-US" altLang="zh-TW" sz="1600" b="1" kern="100" dirty="0">
                          <a:effectLst/>
                          <a:latin typeface="Microsoft YaHei" pitchFamily="34" charset="-122"/>
                          <a:ea typeface="Microsoft YaHei" pitchFamily="34" charset="-122"/>
                          <a:cs typeface="Times New Roman" panose="02020603050405020304" pitchFamily="18" charset="0"/>
                        </a:rPr>
                        <a:t>2</a:t>
                      </a:r>
                      <a:r>
                        <a:rPr lang="zh-TW" altLang="en-US" sz="1600" b="1" kern="100" dirty="0">
                          <a:effectLst/>
                          <a:latin typeface="Microsoft YaHei" pitchFamily="34" charset="-122"/>
                          <a:ea typeface="Microsoft YaHei" pitchFamily="34" charset="-122"/>
                          <a:cs typeface="Times New Roman" panose="02020603050405020304" pitchFamily="18" charset="0"/>
                        </a:rPr>
                        <a:t>號</a:t>
                      </a:r>
                      <a:endParaRPr lang="en-US" altLang="zh-TW" sz="1600" b="1" kern="100" dirty="0">
                        <a:effectLst/>
                        <a:latin typeface="Microsoft YaHei" pitchFamily="34" charset="-122"/>
                        <a:ea typeface="Microsoft YaHei" pitchFamily="34" charset="-122"/>
                        <a:cs typeface="微軟正黑體" panose="020B0604030504040204" pitchFamily="34" charset="-12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635" marR="71755" lvl="0" indent="-20320" algn="ctr" defTabSz="1218987" rtl="0" eaLnBrk="1" fontAlgn="auto" latinLnBrk="0" hangingPunct="1">
                        <a:lnSpc>
                          <a:spcPct val="100000"/>
                        </a:lnSpc>
                        <a:spcBef>
                          <a:spcPts val="0"/>
                        </a:spcBef>
                        <a:spcAft>
                          <a:spcPts val="0"/>
                        </a:spcAft>
                        <a:buClrTx/>
                        <a:buSzTx/>
                        <a:buFontTx/>
                        <a:buNone/>
                        <a:tabLst/>
                        <a:defRPr/>
                      </a:pPr>
                      <a:r>
                        <a:rPr lang="en-US" altLang="zh-TW" sz="1600" b="1" kern="100" dirty="0">
                          <a:effectLst/>
                          <a:latin typeface="Microsoft YaHei" pitchFamily="34" charset="-122"/>
                          <a:ea typeface="Microsoft YaHei" pitchFamily="34" charset="-122"/>
                          <a:cs typeface="Times New Roman" panose="02020603050405020304" pitchFamily="18" charset="0"/>
                        </a:rPr>
                        <a:t>03-355-8282#610</a:t>
                      </a:r>
                      <a:r>
                        <a:rPr lang="zh-TW" altLang="en-US" sz="1600" b="1" kern="100" dirty="0">
                          <a:effectLst/>
                          <a:latin typeface="Microsoft YaHei" pitchFamily="34" charset="-122"/>
                          <a:ea typeface="Microsoft YaHei" pitchFamily="34" charset="-122"/>
                          <a:cs typeface="Times New Roman" panose="02020603050405020304" pitchFamily="18" charset="0"/>
                        </a:rPr>
                        <a:t>、</a:t>
                      </a:r>
                      <a:r>
                        <a:rPr lang="en-US" altLang="zh-TW" sz="1600" b="1" kern="100" dirty="0">
                          <a:effectLst/>
                          <a:latin typeface="Microsoft YaHei" pitchFamily="34" charset="-122"/>
                          <a:ea typeface="Microsoft YaHei" pitchFamily="34" charset="-122"/>
                          <a:cs typeface="Times New Roman" panose="02020603050405020304" pitchFamily="18" charset="0"/>
                        </a:rPr>
                        <a:t>650</a:t>
                      </a:r>
                      <a:endParaRPr lang="zh-TW" sz="1600" b="1" kern="100" dirty="0">
                        <a:solidFill>
                          <a:schemeClr val="tx1"/>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0217504"/>
                  </a:ext>
                </a:extLst>
              </a:tr>
              <a:tr h="562045">
                <a:tc rowSpan="5">
                  <a:txBody>
                    <a:bodyPr/>
                    <a:lstStyle/>
                    <a:p>
                      <a:pPr algn="ctr">
                        <a:spcAft>
                          <a:spcPts val="0"/>
                        </a:spcAft>
                      </a:pPr>
                      <a:r>
                        <a:rPr lang="zh-TW" sz="1500" b="1" kern="100" dirty="0">
                          <a:solidFill>
                            <a:srgbClr val="162824"/>
                          </a:solidFill>
                          <a:effectLst>
                            <a:outerShdw blurRad="38100" dist="38100" dir="2700000" algn="tl">
                              <a:srgbClr val="000000">
                                <a:alpha val="43137"/>
                              </a:srgbClr>
                            </a:outerShdw>
                          </a:effectLst>
                          <a:latin typeface="+mj-ea"/>
                          <a:ea typeface="+mj-ea"/>
                          <a:cs typeface="Times New Roman" panose="02020603050405020304" pitchFamily="18" charset="0"/>
                        </a:rPr>
                        <a:t>複選</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rowSpan="2">
                  <a:txBody>
                    <a:bodyPr/>
                    <a:lstStyle/>
                    <a:p>
                      <a:pPr algn="ctr">
                        <a:spcAft>
                          <a:spcPts val="0"/>
                        </a:spcAft>
                      </a:pPr>
                      <a:r>
                        <a:rPr 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英語資優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第一區</a:t>
                      </a:r>
                    </a:p>
                    <a:p>
                      <a:pPr algn="ctr">
                        <a:spcAft>
                          <a:spcPts val="0"/>
                        </a:spcAft>
                      </a:pPr>
                      <a:r>
                        <a:rPr lang="zh-TW" altLang="en-US" sz="1600" b="1" kern="100" dirty="0">
                          <a:solidFill>
                            <a:srgbClr val="162824"/>
                          </a:solidFill>
                          <a:effectLst/>
                          <a:latin typeface="Microsoft YaHei" pitchFamily="34" charset="-122"/>
                          <a:ea typeface="Microsoft YaHei" pitchFamily="34" charset="-122"/>
                          <a:cs typeface="Times New Roman" panose="02020603050405020304" pitchFamily="18" charset="0"/>
                        </a:rPr>
                        <a:t>南崁</a:t>
                      </a:r>
                      <a:r>
                        <a:rPr 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zh-TW" sz="1600" b="1" kern="100" dirty="0">
                          <a:solidFill>
                            <a:schemeClr val="tx2"/>
                          </a:solidFill>
                          <a:effectLst/>
                          <a:latin typeface="Microsoft YaHei" pitchFamily="34" charset="-122"/>
                          <a:ea typeface="Microsoft YaHei" pitchFamily="34" charset="-122"/>
                          <a:cs typeface="Times New Roman" panose="02020603050405020304" pitchFamily="18" charset="0"/>
                        </a:rPr>
                        <a:t>桃園市</a:t>
                      </a:r>
                      <a:r>
                        <a:rPr lang="zh-TW" altLang="en-US" sz="1600" b="1" kern="100" dirty="0">
                          <a:solidFill>
                            <a:schemeClr val="tx2"/>
                          </a:solidFill>
                          <a:effectLst/>
                          <a:latin typeface="Microsoft YaHei" pitchFamily="34" charset="-122"/>
                          <a:ea typeface="Microsoft YaHei" pitchFamily="34" charset="-122"/>
                          <a:cs typeface="Times New Roman" panose="02020603050405020304" pitchFamily="18" charset="0"/>
                        </a:rPr>
                        <a:t>蘆竹</a:t>
                      </a:r>
                      <a:r>
                        <a:rPr lang="zh-TW" altLang="zh-TW" sz="1600" b="1" kern="100" dirty="0">
                          <a:solidFill>
                            <a:schemeClr val="tx2"/>
                          </a:solidFill>
                          <a:effectLst/>
                          <a:latin typeface="Microsoft YaHei" pitchFamily="34" charset="-122"/>
                          <a:ea typeface="Microsoft YaHei" pitchFamily="34" charset="-122"/>
                          <a:cs typeface="Times New Roman" panose="02020603050405020304" pitchFamily="18" charset="0"/>
                        </a:rPr>
                        <a:t>區</a:t>
                      </a:r>
                      <a:r>
                        <a:rPr lang="zh-TW" altLang="en-US" sz="1600" b="1" kern="100" dirty="0">
                          <a:solidFill>
                            <a:schemeClr val="tx2"/>
                          </a:solidFill>
                          <a:effectLst/>
                          <a:latin typeface="Microsoft YaHei" pitchFamily="34" charset="-122"/>
                          <a:ea typeface="Microsoft YaHei" pitchFamily="34" charset="-122"/>
                          <a:cs typeface="Times New Roman" panose="02020603050405020304" pitchFamily="18" charset="0"/>
                        </a:rPr>
                        <a:t>五福六路</a:t>
                      </a:r>
                      <a:r>
                        <a:rPr lang="en-US" altLang="zh-TW" sz="1600" b="1" kern="100" dirty="0">
                          <a:solidFill>
                            <a:schemeClr val="tx2"/>
                          </a:solidFill>
                          <a:effectLst/>
                          <a:latin typeface="Microsoft YaHei" pitchFamily="34" charset="-122"/>
                          <a:ea typeface="Microsoft YaHei" pitchFamily="34" charset="-122"/>
                          <a:cs typeface="Times New Roman" panose="02020603050405020304" pitchFamily="18" charset="0"/>
                        </a:rPr>
                        <a:t>1</a:t>
                      </a:r>
                      <a:r>
                        <a:rPr lang="zh-TW" altLang="zh-TW" sz="1600" b="1" kern="100" dirty="0">
                          <a:solidFill>
                            <a:schemeClr val="tx2"/>
                          </a:solidFill>
                          <a:effectLst/>
                          <a:latin typeface="Microsoft YaHei" pitchFamily="34" charset="-122"/>
                          <a:ea typeface="Microsoft YaHei" pitchFamily="34" charset="-122"/>
                          <a:cs typeface="微軟正黑體" panose="020B0604030504040204" pitchFamily="34" charset="-120"/>
                        </a:rPr>
                        <a:t>號</a:t>
                      </a:r>
                      <a:endParaRPr lang="en-US" altLang="zh-TW" sz="1600" b="1" kern="100" dirty="0">
                        <a:solidFill>
                          <a:schemeClr val="tx2"/>
                        </a:solidFill>
                        <a:effectLst/>
                        <a:latin typeface="Microsoft YaHei" pitchFamily="34" charset="-122"/>
                        <a:ea typeface="Microsoft YaHei" pitchFamily="34" charset="-122"/>
                        <a:cs typeface="微軟正黑體" panose="020B0604030504040204" pitchFamily="34" charset="-12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635" marR="71755" lvl="0" indent="-20320" algn="ctr" defTabSz="1218987" rtl="0" eaLnBrk="1" fontAlgn="auto" latinLnBrk="0" hangingPunct="1">
                        <a:lnSpc>
                          <a:spcPct val="100000"/>
                        </a:lnSpc>
                        <a:spcBef>
                          <a:spcPts val="0"/>
                        </a:spcBef>
                        <a:spcAft>
                          <a:spcPts val="0"/>
                        </a:spcAft>
                        <a:buClrTx/>
                        <a:buSzTx/>
                        <a:buFontTx/>
                        <a:buNone/>
                        <a:tabLst/>
                        <a:defRPr/>
                      </a:pPr>
                      <a:r>
                        <a:rPr lang="en-US" altLang="zh-TW" sz="1600" b="1" kern="100" dirty="0">
                          <a:solidFill>
                            <a:schemeClr val="tx2"/>
                          </a:solidFill>
                          <a:effectLst/>
                          <a:latin typeface="Microsoft YaHei" pitchFamily="34" charset="-122"/>
                          <a:ea typeface="Microsoft YaHei" pitchFamily="34" charset="-122"/>
                          <a:cs typeface="Times New Roman" panose="02020603050405020304" pitchFamily="18" charset="0"/>
                        </a:rPr>
                        <a:t>03-352-</a:t>
                      </a:r>
                      <a:r>
                        <a:rPr lang="en-US" altLang="zh-TW" sz="1600" b="1" kern="100" dirty="0">
                          <a:solidFill>
                            <a:schemeClr val="tx2"/>
                          </a:solidFill>
                          <a:effectLst/>
                          <a:latin typeface="Microsoft YaHei" pitchFamily="34" charset="-122"/>
                          <a:ea typeface="Microsoft YaHei" pitchFamily="34" charset="-122"/>
                          <a:cs typeface="Malgun Gothic Semilight" panose="020B0502040204020203" pitchFamily="34" charset="-120"/>
                        </a:rPr>
                        <a:t>5590</a:t>
                      </a:r>
                      <a:r>
                        <a:rPr lang="en-US" altLang="zh-TW" sz="1600" b="1" kern="100" dirty="0">
                          <a:solidFill>
                            <a:schemeClr val="tx2"/>
                          </a:solidFill>
                          <a:effectLst/>
                          <a:latin typeface="Microsoft YaHei" pitchFamily="34" charset="-122"/>
                          <a:ea typeface="Microsoft YaHei" pitchFamily="34" charset="-122"/>
                          <a:cs typeface="Times New Roman" panose="02020603050405020304" pitchFamily="18" charset="0"/>
                        </a:rPr>
                        <a:t>#610</a:t>
                      </a:r>
                      <a:r>
                        <a:rPr lang="zh-TW" altLang="en-US" sz="1600" b="1" kern="100" dirty="0">
                          <a:solidFill>
                            <a:schemeClr val="tx2"/>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chemeClr val="tx2"/>
                          </a:solidFill>
                          <a:effectLst/>
                          <a:latin typeface="Microsoft YaHei" pitchFamily="34" charset="-122"/>
                          <a:ea typeface="Microsoft YaHei" pitchFamily="34" charset="-122"/>
                          <a:cs typeface="Times New Roman" panose="02020603050405020304" pitchFamily="18" charset="0"/>
                        </a:rPr>
                        <a:t>613 </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54959433"/>
                  </a:ext>
                </a:extLst>
              </a:tr>
              <a:tr h="562045">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第二區</a:t>
                      </a:r>
                    </a:p>
                    <a:p>
                      <a:pPr algn="ctr">
                        <a:spcAft>
                          <a:spcPts val="0"/>
                        </a:spcAft>
                      </a:pPr>
                      <a:r>
                        <a:rPr lang="zh-TW" altLang="en-US" sz="1600" b="1" kern="100" dirty="0">
                          <a:solidFill>
                            <a:srgbClr val="162824"/>
                          </a:solidFill>
                          <a:effectLst/>
                          <a:latin typeface="Microsoft YaHei" pitchFamily="34" charset="-122"/>
                          <a:ea typeface="Microsoft YaHei" pitchFamily="34" charset="-122"/>
                          <a:cs typeface="Times New Roman" panose="02020603050405020304" pitchFamily="18" charset="0"/>
                        </a:rPr>
                        <a:t>內壢</a:t>
                      </a:r>
                      <a:r>
                        <a:rPr 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73685" indent="-273685" algn="ctr">
                        <a:lnSpc>
                          <a:spcPct val="100000"/>
                        </a:lnSpc>
                        <a:spcAft>
                          <a:spcPts val="0"/>
                        </a:spcAft>
                      </a:pPr>
                      <a:r>
                        <a:rPr lang="zh-TW" altLang="en-US" sz="1600" b="1" kern="100" dirty="0">
                          <a:solidFill>
                            <a:schemeClr val="tx2"/>
                          </a:solidFill>
                          <a:effectLst/>
                          <a:latin typeface="Microsoft YaHei" pitchFamily="34" charset="-122"/>
                          <a:ea typeface="Microsoft YaHei" pitchFamily="34" charset="-122"/>
                          <a:cs typeface="Times New Roman" panose="02020603050405020304" pitchFamily="18" charset="0"/>
                        </a:rPr>
                        <a:t>桃園市中壢區復華一街</a:t>
                      </a:r>
                      <a:r>
                        <a:rPr lang="en-US" altLang="zh-TW" sz="1600" b="1" kern="100" dirty="0">
                          <a:solidFill>
                            <a:schemeClr val="tx2"/>
                          </a:solidFill>
                          <a:effectLst/>
                          <a:latin typeface="Microsoft YaHei" pitchFamily="34" charset="-122"/>
                          <a:ea typeface="Microsoft YaHei" pitchFamily="34" charset="-122"/>
                          <a:cs typeface="Times New Roman" panose="02020603050405020304" pitchFamily="18" charset="0"/>
                        </a:rPr>
                        <a:t>108</a:t>
                      </a:r>
                      <a:r>
                        <a:rPr lang="zh-TW" altLang="en-US" sz="1600" b="1" kern="100" dirty="0">
                          <a:solidFill>
                            <a:schemeClr val="tx2"/>
                          </a:solidFill>
                          <a:effectLst/>
                          <a:latin typeface="Microsoft YaHei" pitchFamily="34" charset="-122"/>
                          <a:ea typeface="Microsoft YaHei" pitchFamily="34" charset="-122"/>
                          <a:cs typeface="Times New Roman" panose="02020603050405020304" pitchFamily="18" charset="0"/>
                        </a:rPr>
                        <a:t>號</a:t>
                      </a:r>
                      <a:endParaRPr lang="zh-TW" altLang="zh-TW" sz="1600" b="1" kern="100" dirty="0">
                        <a:solidFill>
                          <a:schemeClr val="tx2"/>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635" marR="71755" lvl="0" indent="-20320" algn="ctr" defTabSz="1218987" rtl="0" eaLnBrk="1" fontAlgn="auto" latinLnBrk="0" hangingPunct="1">
                        <a:lnSpc>
                          <a:spcPct val="100000"/>
                        </a:lnSpc>
                        <a:spcBef>
                          <a:spcPts val="0"/>
                        </a:spcBef>
                        <a:spcAft>
                          <a:spcPts val="0"/>
                        </a:spcAft>
                        <a:buClrTx/>
                        <a:buSzTx/>
                        <a:buFontTx/>
                        <a:buNone/>
                        <a:tabLst/>
                        <a:defRPr/>
                      </a:pPr>
                      <a:r>
                        <a:rPr lang="en-US" altLang="zh-TW" sz="1600" b="1" kern="100" dirty="0">
                          <a:solidFill>
                            <a:schemeClr val="tx2"/>
                          </a:solidFill>
                          <a:effectLst/>
                          <a:latin typeface="Microsoft YaHei" pitchFamily="34" charset="-122"/>
                          <a:ea typeface="Microsoft YaHei" pitchFamily="34" charset="-122"/>
                          <a:cs typeface="Times New Roman" panose="02020603050405020304" pitchFamily="18" charset="0"/>
                        </a:rPr>
                        <a:t>03-452-2494#610</a:t>
                      </a:r>
                      <a:r>
                        <a:rPr lang="zh-TW" altLang="en-US" sz="1600" b="1" kern="100" dirty="0">
                          <a:solidFill>
                            <a:schemeClr val="tx2"/>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chemeClr val="tx2"/>
                          </a:solidFill>
                          <a:effectLst/>
                          <a:latin typeface="Microsoft YaHei" pitchFamily="34" charset="-122"/>
                          <a:ea typeface="Microsoft YaHei" pitchFamily="34" charset="-122"/>
                          <a:cs typeface="Times New Roman" panose="02020603050405020304" pitchFamily="18" charset="0"/>
                        </a:rPr>
                        <a:t>613</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893359082"/>
                  </a:ext>
                </a:extLst>
              </a:tr>
              <a:tr h="630666">
                <a:tc vMerge="1">
                  <a:txBody>
                    <a:bodyPr/>
                    <a:lstStyle/>
                    <a:p>
                      <a:endParaRPr lang="zh-TW" altLang="en-US"/>
                    </a:p>
                  </a:txBody>
                  <a:tcPr/>
                </a:tc>
                <a:tc rowSpan="2">
                  <a:txBody>
                    <a:bodyPr/>
                    <a:lstStyle/>
                    <a:p>
                      <a:pPr algn="ctr">
                        <a:spcAft>
                          <a:spcPts val="0"/>
                        </a:spcAft>
                      </a:pPr>
                      <a:r>
                        <a:rPr 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數理資優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第一區</a:t>
                      </a:r>
                    </a:p>
                    <a:p>
                      <a:pPr algn="ctr">
                        <a:spcAft>
                          <a:spcPts val="0"/>
                        </a:spcAft>
                      </a:pPr>
                      <a:r>
                        <a:rPr lang="zh-TW" altLang="en-US" sz="1600" b="1" kern="100" dirty="0">
                          <a:solidFill>
                            <a:srgbClr val="162824"/>
                          </a:solidFill>
                          <a:effectLst/>
                          <a:latin typeface="Microsoft YaHei" pitchFamily="34" charset="-122"/>
                          <a:ea typeface="Microsoft YaHei" pitchFamily="34" charset="-122"/>
                          <a:cs typeface="Times New Roman" panose="02020603050405020304" pitchFamily="18" charset="0"/>
                        </a:rPr>
                        <a:t>桃園</a:t>
                      </a:r>
                      <a:r>
                        <a:rPr 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桃園市</a:t>
                      </a:r>
                      <a:r>
                        <a:rPr lang="zh-TW" altLang="en-US" sz="1600" b="1" kern="100" dirty="0">
                          <a:solidFill>
                            <a:srgbClr val="162824"/>
                          </a:solidFill>
                          <a:effectLst/>
                          <a:latin typeface="Microsoft YaHei" pitchFamily="34" charset="-122"/>
                          <a:ea typeface="Microsoft YaHei" pitchFamily="34" charset="-122"/>
                          <a:cs typeface="Times New Roman" panose="02020603050405020304" pitchFamily="18" charset="0"/>
                        </a:rPr>
                        <a:t>桃園</a:t>
                      </a:r>
                      <a:r>
                        <a:rPr lang="zh-TW"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區</a:t>
                      </a:r>
                      <a:r>
                        <a:rPr lang="zh-TW" altLang="en-US" sz="1600" b="1" kern="100" dirty="0">
                          <a:solidFill>
                            <a:srgbClr val="162824"/>
                          </a:solidFill>
                          <a:effectLst/>
                          <a:latin typeface="Microsoft YaHei" pitchFamily="34" charset="-122"/>
                          <a:ea typeface="Microsoft YaHei" pitchFamily="34" charset="-122"/>
                          <a:cs typeface="Times New Roman" panose="02020603050405020304" pitchFamily="18" charset="0"/>
                        </a:rPr>
                        <a:t>莒光街</a:t>
                      </a:r>
                      <a:r>
                        <a:rPr lang="en-US"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2</a:t>
                      </a:r>
                      <a:r>
                        <a:rPr lang="zh-TW" altLang="zh-TW" sz="1600" b="1" kern="100" dirty="0">
                          <a:solidFill>
                            <a:srgbClr val="162824"/>
                          </a:solidFill>
                          <a:effectLst/>
                          <a:latin typeface="Microsoft YaHei" pitchFamily="34" charset="-122"/>
                          <a:ea typeface="Microsoft YaHei" pitchFamily="34" charset="-122"/>
                          <a:cs typeface="微軟正黑體" panose="020B0604030504040204" pitchFamily="34" charset="-120"/>
                        </a:rPr>
                        <a:t>號</a:t>
                      </a:r>
                      <a:endParaRPr lang="en-US" altLang="zh-TW" sz="1600" b="1" kern="100" dirty="0">
                        <a:solidFill>
                          <a:srgbClr val="162824"/>
                        </a:solidFill>
                        <a:effectLst/>
                        <a:latin typeface="Microsoft YaHei" pitchFamily="34" charset="-122"/>
                        <a:ea typeface="Microsoft YaHei" pitchFamily="34" charset="-122"/>
                        <a:cs typeface="微軟正黑體" panose="020B0604030504040204" pitchFamily="34" charset="-12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R="71755" algn="ctr">
                        <a:spcAft>
                          <a:spcPts val="0"/>
                        </a:spcAft>
                      </a:pPr>
                      <a:r>
                        <a:rPr lang="en-US"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03-355-</a:t>
                      </a:r>
                      <a:r>
                        <a:rPr lang="en-US" altLang="zh-TW" sz="1600" b="1" kern="100" dirty="0">
                          <a:solidFill>
                            <a:srgbClr val="162824"/>
                          </a:solidFill>
                          <a:effectLst/>
                          <a:latin typeface="Microsoft YaHei" pitchFamily="34" charset="-122"/>
                          <a:ea typeface="Microsoft YaHei" pitchFamily="34" charset="-122"/>
                          <a:cs typeface="Malgun Gothic Semilight" panose="020B0502040204020203" pitchFamily="34" charset="-120"/>
                        </a:rPr>
                        <a:t>8282</a:t>
                      </a:r>
                      <a:r>
                        <a:rPr lang="en-US"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#610</a:t>
                      </a:r>
                      <a:r>
                        <a:rPr lang="zh-TW" altLang="en-US" sz="1600" b="1" kern="100" dirty="0">
                          <a:solidFill>
                            <a:srgbClr val="162824"/>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613 </a:t>
                      </a:r>
                      <a:endParaRPr lang="zh-TW" sz="1600" b="1" kern="100" dirty="0">
                        <a:solidFill>
                          <a:srgbClr val="162824"/>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82958368"/>
                  </a:ext>
                </a:extLst>
              </a:tr>
              <a:tr h="562045">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第二區</a:t>
                      </a:r>
                    </a:p>
                    <a:p>
                      <a:pPr algn="ctr">
                        <a:spcAft>
                          <a:spcPts val="0"/>
                        </a:spcAft>
                      </a:pPr>
                      <a:r>
                        <a:rPr lang="zh-TW" altLang="en-US" sz="1600" b="1" kern="100" dirty="0">
                          <a:solidFill>
                            <a:srgbClr val="162824"/>
                          </a:solidFill>
                          <a:effectLst/>
                          <a:latin typeface="Microsoft YaHei" pitchFamily="34" charset="-122"/>
                          <a:ea typeface="Microsoft YaHei" pitchFamily="34" charset="-122"/>
                          <a:cs typeface="Times New Roman" panose="02020603050405020304" pitchFamily="18" charset="0"/>
                        </a:rPr>
                        <a:t>平興</a:t>
                      </a:r>
                      <a:r>
                        <a:rPr 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273685" indent="-273685" algn="ctr">
                        <a:lnSpc>
                          <a:spcPct val="100000"/>
                        </a:lnSpc>
                        <a:spcAft>
                          <a:spcPts val="0"/>
                        </a:spcAft>
                      </a:pPr>
                      <a:r>
                        <a:rPr lang="zh-TW" altLang="en-US" sz="1600" b="1" kern="100" dirty="0">
                          <a:solidFill>
                            <a:srgbClr val="162824"/>
                          </a:solidFill>
                          <a:effectLst/>
                          <a:latin typeface="Microsoft YaHei" pitchFamily="34" charset="-122"/>
                          <a:ea typeface="Microsoft YaHei" pitchFamily="34" charset="-122"/>
                          <a:cs typeface="Times New Roman" panose="02020603050405020304" pitchFamily="18" charset="0"/>
                        </a:rPr>
                        <a:t>桃園市平鎮區</a:t>
                      </a:r>
                      <a:r>
                        <a:rPr lang="zh-TW" altLang="en-US" sz="1600" b="1" kern="100" dirty="0">
                          <a:solidFill>
                            <a:schemeClr val="tx2"/>
                          </a:solidFill>
                          <a:effectLst/>
                          <a:latin typeface="Microsoft YaHei" pitchFamily="34" charset="-122"/>
                          <a:ea typeface="Microsoft YaHei" pitchFamily="34" charset="-122"/>
                          <a:cs typeface="Times New Roman" panose="02020603050405020304" pitchFamily="18" charset="0"/>
                        </a:rPr>
                        <a:t>環南路</a:t>
                      </a:r>
                      <a:r>
                        <a:rPr lang="en-US" altLang="zh-TW" sz="1600" b="1" kern="100" dirty="0">
                          <a:solidFill>
                            <a:schemeClr val="tx2"/>
                          </a:solidFill>
                          <a:effectLst/>
                          <a:latin typeface="Microsoft YaHei" pitchFamily="34" charset="-122"/>
                          <a:ea typeface="Microsoft YaHei" pitchFamily="34" charset="-122"/>
                          <a:cs typeface="Times New Roman" panose="02020603050405020304" pitchFamily="18" charset="0"/>
                        </a:rPr>
                        <a:t>300</a:t>
                      </a:r>
                      <a:r>
                        <a:rPr lang="zh-TW" altLang="en-US" sz="1600" b="1" kern="100" dirty="0">
                          <a:solidFill>
                            <a:schemeClr val="tx2"/>
                          </a:solidFill>
                          <a:effectLst/>
                          <a:latin typeface="Microsoft YaHei" pitchFamily="34" charset="-122"/>
                          <a:ea typeface="Microsoft YaHei" pitchFamily="34" charset="-122"/>
                          <a:cs typeface="Times New Roman" panose="02020603050405020304" pitchFamily="18" charset="0"/>
                        </a:rPr>
                        <a:t>號</a:t>
                      </a:r>
                      <a:endParaRPr lang="en-US" altLang="zh-TW" sz="1600" b="1" kern="100" dirty="0">
                        <a:solidFill>
                          <a:schemeClr val="tx2"/>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635" marR="71755" indent="-20320" algn="ctr">
                        <a:spcAft>
                          <a:spcPts val="0"/>
                        </a:spcAft>
                      </a:pPr>
                      <a:r>
                        <a:rPr lang="en-US" altLang="zh-TW" sz="1600" b="1" kern="100" dirty="0">
                          <a:solidFill>
                            <a:schemeClr val="tx2"/>
                          </a:solidFill>
                          <a:effectLst/>
                          <a:latin typeface="Microsoft YaHei" pitchFamily="34" charset="-122"/>
                          <a:ea typeface="Microsoft YaHei" pitchFamily="34" charset="-122"/>
                          <a:cs typeface="Times New Roman" panose="02020603050405020304" pitchFamily="18" charset="0"/>
                        </a:rPr>
                        <a:t>03-491-8239#610</a:t>
                      </a:r>
                      <a:r>
                        <a:rPr lang="zh-TW" altLang="en-US" sz="1600" b="1" kern="100" dirty="0">
                          <a:solidFill>
                            <a:schemeClr val="tx2"/>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chemeClr val="tx2"/>
                          </a:solidFill>
                          <a:effectLst/>
                          <a:latin typeface="Microsoft YaHei" pitchFamily="34" charset="-122"/>
                          <a:ea typeface="Microsoft YaHei" pitchFamily="34" charset="-122"/>
                          <a:cs typeface="Times New Roman" panose="02020603050405020304" pitchFamily="18" charset="0"/>
                        </a:rPr>
                        <a:t>613</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151132355"/>
                  </a:ext>
                </a:extLst>
              </a:tr>
              <a:tr h="741129">
                <a:tc vMerge="1">
                  <a:txBody>
                    <a:bodyPr/>
                    <a:lstStyle/>
                    <a:p>
                      <a:pPr algn="ctr">
                        <a:spcAft>
                          <a:spcPts val="0"/>
                        </a:spcAft>
                      </a:pPr>
                      <a:endParaRPr lang="zh-TW" sz="1500" b="1" kern="100" dirty="0">
                        <a:effectLst/>
                        <a:latin typeface="+mj-ea"/>
                        <a:ea typeface="+mj-ea"/>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altLang="en-US" sz="1600" b="1" kern="100" dirty="0">
                          <a:solidFill>
                            <a:srgbClr val="162824"/>
                          </a:solidFill>
                          <a:effectLst/>
                          <a:latin typeface="Microsoft YaHei" pitchFamily="34" charset="-122"/>
                          <a:ea typeface="Microsoft YaHei" pitchFamily="34" charset="-122"/>
                          <a:cs typeface="Times New Roman" panose="02020603050405020304" pitchFamily="18" charset="0"/>
                        </a:rPr>
                        <a:t>自然</a:t>
                      </a:r>
                      <a:r>
                        <a:rPr lang="zh-TW"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資優</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b="1" kern="100" dirty="0">
                          <a:solidFill>
                            <a:srgbClr val="162824"/>
                          </a:solidFill>
                          <a:effectLst/>
                          <a:latin typeface="Microsoft YaHei" pitchFamily="34" charset="-122"/>
                          <a:ea typeface="Microsoft YaHei" pitchFamily="34" charset="-122"/>
                          <a:cs typeface="Times New Roman" panose="02020603050405020304" pitchFamily="18" charset="0"/>
                        </a:rPr>
                        <a:t>桃園</a:t>
                      </a:r>
                      <a:r>
                        <a:rPr lang="zh-TW"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國中</a:t>
                      </a: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桃園市</a:t>
                      </a:r>
                      <a:r>
                        <a:rPr lang="zh-TW" altLang="en-US" sz="1600" b="1" kern="100" dirty="0">
                          <a:solidFill>
                            <a:srgbClr val="162824"/>
                          </a:solidFill>
                          <a:effectLst/>
                          <a:latin typeface="Microsoft YaHei" pitchFamily="34" charset="-122"/>
                          <a:ea typeface="Microsoft YaHei" pitchFamily="34" charset="-122"/>
                          <a:cs typeface="Times New Roman" panose="02020603050405020304" pitchFamily="18" charset="0"/>
                        </a:rPr>
                        <a:t>桃園</a:t>
                      </a:r>
                      <a:r>
                        <a:rPr lang="zh-TW"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區</a:t>
                      </a:r>
                      <a:r>
                        <a:rPr lang="zh-TW" altLang="en-US" sz="1600" b="1" kern="100" dirty="0">
                          <a:solidFill>
                            <a:srgbClr val="162824"/>
                          </a:solidFill>
                          <a:effectLst/>
                          <a:latin typeface="Microsoft YaHei" pitchFamily="34" charset="-122"/>
                          <a:ea typeface="Microsoft YaHei" pitchFamily="34" charset="-122"/>
                          <a:cs typeface="Times New Roman" panose="02020603050405020304" pitchFamily="18" charset="0"/>
                        </a:rPr>
                        <a:t>莒光街</a:t>
                      </a:r>
                      <a:r>
                        <a:rPr lang="en-US"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2</a:t>
                      </a:r>
                      <a:r>
                        <a:rPr lang="zh-TW" altLang="zh-TW" sz="1600" b="1" kern="100" dirty="0">
                          <a:solidFill>
                            <a:srgbClr val="162824"/>
                          </a:solidFill>
                          <a:effectLst/>
                          <a:latin typeface="Microsoft YaHei" pitchFamily="34" charset="-122"/>
                          <a:ea typeface="Microsoft YaHei" pitchFamily="34" charset="-122"/>
                          <a:cs typeface="微軟正黑體" panose="020B0604030504040204" pitchFamily="34" charset="-120"/>
                        </a:rPr>
                        <a:t>號</a:t>
                      </a:r>
                      <a:endParaRPr lang="en-US" altLang="zh-TW" sz="1600" b="1" kern="100" dirty="0">
                        <a:solidFill>
                          <a:srgbClr val="162824"/>
                        </a:solidFill>
                        <a:effectLst/>
                        <a:latin typeface="Microsoft YaHei" pitchFamily="34" charset="-122"/>
                        <a:ea typeface="Microsoft YaHei" pitchFamily="34" charset="-122"/>
                        <a:cs typeface="微軟正黑體" panose="020B0604030504040204" pitchFamily="34" charset="-12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R="71755" algn="ctr">
                        <a:spcAft>
                          <a:spcPts val="0"/>
                        </a:spcAft>
                      </a:pPr>
                      <a:r>
                        <a:rPr lang="en-US"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03-355-</a:t>
                      </a:r>
                      <a:r>
                        <a:rPr lang="en-US" altLang="zh-TW" sz="1600" b="1" kern="100" dirty="0">
                          <a:solidFill>
                            <a:srgbClr val="162824"/>
                          </a:solidFill>
                          <a:effectLst/>
                          <a:latin typeface="Microsoft YaHei" pitchFamily="34" charset="-122"/>
                          <a:ea typeface="Microsoft YaHei" pitchFamily="34" charset="-122"/>
                          <a:cs typeface="Malgun Gothic Semilight" panose="020B0502040204020203" pitchFamily="34" charset="-120"/>
                        </a:rPr>
                        <a:t>8282</a:t>
                      </a:r>
                      <a:r>
                        <a:rPr lang="en-US"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#610</a:t>
                      </a:r>
                      <a:r>
                        <a:rPr lang="zh-TW" altLang="en-US" sz="1600" b="1" kern="100" dirty="0">
                          <a:solidFill>
                            <a:srgbClr val="162824"/>
                          </a:solidFill>
                          <a:effectLst/>
                          <a:latin typeface="Microsoft YaHei" pitchFamily="34" charset="-122"/>
                          <a:ea typeface="Microsoft YaHei" pitchFamily="34" charset="-122"/>
                          <a:cs typeface="Times New Roman" panose="02020603050405020304" pitchFamily="18" charset="0"/>
                        </a:rPr>
                        <a:t>、</a:t>
                      </a:r>
                      <a:r>
                        <a:rPr lang="en-US" altLang="zh-TW" sz="1600" b="1" kern="100" dirty="0">
                          <a:solidFill>
                            <a:srgbClr val="162824"/>
                          </a:solidFill>
                          <a:effectLst/>
                          <a:latin typeface="Microsoft YaHei" pitchFamily="34" charset="-122"/>
                          <a:ea typeface="Microsoft YaHei" pitchFamily="34" charset="-122"/>
                          <a:cs typeface="Times New Roman" panose="02020603050405020304" pitchFamily="18" charset="0"/>
                        </a:rPr>
                        <a:t>613 </a:t>
                      </a:r>
                      <a:endParaRPr lang="zh-TW" altLang="zh-TW" sz="1600" b="1" kern="100" dirty="0">
                        <a:solidFill>
                          <a:srgbClr val="162824"/>
                        </a:solidFill>
                        <a:effectLst/>
                        <a:latin typeface="Microsoft YaHei" pitchFamily="34" charset="-122"/>
                        <a:ea typeface="Microsoft YaHei" pitchFamily="34" charset="-122"/>
                        <a:cs typeface="Times New Roman" panose="02020603050405020304" pitchFamily="18" charset="0"/>
                      </a:endParaRPr>
                    </a:p>
                  </a:txBody>
                  <a:tcPr marL="6971" marR="69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577619483"/>
                  </a:ext>
                </a:extLst>
              </a:tr>
            </a:tbl>
          </a:graphicData>
        </a:graphic>
      </p:graphicFrame>
    </p:spTree>
    <p:extLst>
      <p:ext uri="{BB962C8B-B14F-4D97-AF65-F5344CB8AC3E}">
        <p14:creationId xmlns:p14="http://schemas.microsoft.com/office/powerpoint/2010/main" val="314314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78220" cy="1027702"/>
          </a:xfrm>
        </p:spPr>
        <p:txBody>
          <a:bodyPr>
            <a:normAutofit/>
          </a:bodyPr>
          <a:lstStyle/>
          <a:p>
            <a:pPr algn="ctr"/>
            <a:r>
              <a:rPr lang="zh-TW" altLang="en-US" sz="4800" b="1" dirty="0">
                <a:effectLst>
                  <a:outerShdw blurRad="38100" dist="38100" dir="2700000" algn="tl">
                    <a:srgbClr val="000000">
                      <a:alpha val="43137"/>
                    </a:srgbClr>
                  </a:outerShdw>
                </a:effectLst>
              </a:rPr>
              <a:t>鑑定測驗內容</a:t>
            </a:r>
          </a:p>
        </p:txBody>
      </p:sp>
      <p:sp>
        <p:nvSpPr>
          <p:cNvPr id="3" name="文字版面配置區 2"/>
          <p:cNvSpPr>
            <a:spLocks noGrp="1"/>
          </p:cNvSpPr>
          <p:nvPr>
            <p:ph type="body" idx="1"/>
          </p:nvPr>
        </p:nvSpPr>
        <p:spPr>
          <a:xfrm>
            <a:off x="1629916" y="1478918"/>
            <a:ext cx="3717036" cy="617934"/>
          </a:xfrm>
        </p:spPr>
        <p:txBody>
          <a:bodyPr>
            <a:normAutofit/>
          </a:bodyPr>
          <a:lstStyle/>
          <a:p>
            <a:r>
              <a:rPr lang="zh-TW" altLang="en-US" sz="3000" dirty="0"/>
              <a:t>性向測驗</a:t>
            </a:r>
          </a:p>
        </p:txBody>
      </p:sp>
      <p:sp>
        <p:nvSpPr>
          <p:cNvPr id="4" name="內容版面配置區 3"/>
          <p:cNvSpPr>
            <a:spLocks noGrp="1"/>
          </p:cNvSpPr>
          <p:nvPr>
            <p:ph sz="half" idx="2"/>
          </p:nvPr>
        </p:nvSpPr>
        <p:spPr>
          <a:xfrm>
            <a:off x="1413892" y="2258166"/>
            <a:ext cx="3672409" cy="3120916"/>
          </a:xfrm>
        </p:spPr>
        <p:txBody>
          <a:bodyPr>
            <a:noAutofit/>
          </a:bodyPr>
          <a:lstStyle/>
          <a:p>
            <a:pPr>
              <a:spcBef>
                <a:spcPts val="900"/>
              </a:spcBef>
              <a:buFont typeface="Wingdings" panose="05000000000000000000" pitchFamily="2" charset="2"/>
              <a:buChar char="ü"/>
            </a:pPr>
            <a:r>
              <a:rPr lang="zh-TW" altLang="en-US" sz="2100" b="1" dirty="0"/>
              <a:t>標準化測驗</a:t>
            </a:r>
            <a:endParaRPr lang="en-US" altLang="zh-TW" sz="2100" b="1" dirty="0"/>
          </a:p>
          <a:p>
            <a:pPr>
              <a:spcBef>
                <a:spcPts val="900"/>
              </a:spcBef>
              <a:buFont typeface="Wingdings" panose="05000000000000000000" pitchFamily="2" charset="2"/>
              <a:buChar char="ü"/>
            </a:pPr>
            <a:r>
              <a:rPr lang="zh-TW" altLang="en-US" sz="2100" b="1" dirty="0"/>
              <a:t>性向指個體在學習某種事物之前，對學習該事物所具有的潛在能力。</a:t>
            </a:r>
            <a:endParaRPr lang="en-US" altLang="zh-TW" sz="2100" b="1" dirty="0"/>
          </a:p>
          <a:p>
            <a:pPr>
              <a:spcBef>
                <a:spcPts val="900"/>
              </a:spcBef>
              <a:buFont typeface="Wingdings" panose="05000000000000000000" pitchFamily="2" charset="2"/>
              <a:buChar char="ü"/>
            </a:pPr>
            <a:r>
              <a:rPr lang="zh-TW" altLang="en-US" sz="2100" b="1" dirty="0">
                <a:latin typeface="華康仿宋體W6" panose="02010609010101010101" pitchFamily="49" charset="-120"/>
                <a:ea typeface="華康仿宋體W6" panose="02010609010101010101" pitchFamily="49" charset="-120"/>
              </a:rPr>
              <a:t>「</a:t>
            </a:r>
            <a:r>
              <a:rPr lang="zh-TW" altLang="zh-TW" sz="2100" b="1" dirty="0"/>
              <a:t>性向測驗」泛指用來測量個體潛在能力的測驗</a:t>
            </a:r>
            <a:endParaRPr lang="en-US" altLang="zh-TW" sz="2100" b="1" dirty="0"/>
          </a:p>
          <a:p>
            <a:pPr>
              <a:spcBef>
                <a:spcPts val="900"/>
              </a:spcBef>
              <a:buFont typeface="Wingdings" panose="05000000000000000000" pitchFamily="2" charset="2"/>
              <a:buChar char="ü"/>
            </a:pPr>
            <a:r>
              <a:rPr lang="zh-TW" altLang="en-US" sz="2100" b="1" dirty="0"/>
              <a:t>例如英語性向測驗：測驗語感</a:t>
            </a:r>
            <a:r>
              <a:rPr lang="en-US" altLang="zh-TW" sz="2400" b="1" dirty="0">
                <a:solidFill>
                  <a:srgbClr val="FF0000"/>
                </a:solidFill>
                <a:effectLst>
                  <a:outerShdw blurRad="38100" dist="38100" dir="2700000" algn="tl">
                    <a:srgbClr val="000000">
                      <a:alpha val="43137"/>
                    </a:srgbClr>
                  </a:outerShdw>
                </a:effectLst>
              </a:rPr>
              <a:t>(</a:t>
            </a:r>
            <a:r>
              <a:rPr lang="zh-TW" altLang="en-US" sz="2400" b="1" dirty="0">
                <a:solidFill>
                  <a:srgbClr val="FF0000"/>
                </a:solidFill>
                <a:effectLst>
                  <a:outerShdw blurRad="38100" dist="38100" dir="2700000" algn="tl">
                    <a:srgbClr val="000000">
                      <a:alpha val="43137"/>
                    </a:srgbClr>
                  </a:outerShdw>
                </a:effectLst>
              </a:rPr>
              <a:t>語料為「外語文」</a:t>
            </a:r>
            <a:r>
              <a:rPr lang="en-US" altLang="zh-TW" sz="2400" b="1" dirty="0">
                <a:solidFill>
                  <a:srgbClr val="FF0000"/>
                </a:solidFill>
                <a:effectLst>
                  <a:outerShdw blurRad="38100" dist="38100" dir="2700000" algn="tl">
                    <a:srgbClr val="000000">
                      <a:alpha val="43137"/>
                    </a:srgbClr>
                  </a:outerShdw>
                </a:effectLst>
              </a:rPr>
              <a:t>)</a:t>
            </a:r>
            <a:endParaRPr lang="zh-TW" altLang="en-US" sz="2400" b="1" dirty="0">
              <a:solidFill>
                <a:srgbClr val="FF0000"/>
              </a:solidFill>
              <a:effectLst>
                <a:outerShdw blurRad="38100" dist="38100" dir="2700000" algn="tl">
                  <a:srgbClr val="000000">
                    <a:alpha val="43137"/>
                  </a:srgbClr>
                </a:outerShdw>
              </a:effectLst>
            </a:endParaRPr>
          </a:p>
        </p:txBody>
      </p:sp>
      <p:sp>
        <p:nvSpPr>
          <p:cNvPr id="5" name="文字版面配置區 4"/>
          <p:cNvSpPr>
            <a:spLocks noGrp="1"/>
          </p:cNvSpPr>
          <p:nvPr>
            <p:ph type="body" sz="quarter" idx="3"/>
          </p:nvPr>
        </p:nvSpPr>
        <p:spPr>
          <a:xfrm>
            <a:off x="6598468" y="1426674"/>
            <a:ext cx="3717036" cy="617934"/>
          </a:xfrm>
        </p:spPr>
        <p:txBody>
          <a:bodyPr>
            <a:normAutofit/>
          </a:bodyPr>
          <a:lstStyle/>
          <a:p>
            <a:r>
              <a:rPr lang="zh-TW" altLang="en-US" sz="3000" dirty="0">
                <a:solidFill>
                  <a:srgbClr val="C00000"/>
                </a:solidFill>
              </a:rPr>
              <a:t>實作評量</a:t>
            </a:r>
          </a:p>
        </p:txBody>
      </p:sp>
      <p:sp>
        <p:nvSpPr>
          <p:cNvPr id="6" name="內容版面配置區 5"/>
          <p:cNvSpPr>
            <a:spLocks noGrp="1"/>
          </p:cNvSpPr>
          <p:nvPr>
            <p:ph sz="quarter" idx="4"/>
          </p:nvPr>
        </p:nvSpPr>
        <p:spPr>
          <a:xfrm>
            <a:off x="6195986" y="2096852"/>
            <a:ext cx="5144407" cy="2664295"/>
          </a:xfrm>
        </p:spPr>
        <p:txBody>
          <a:bodyPr>
            <a:normAutofit/>
          </a:bodyPr>
          <a:lstStyle/>
          <a:p>
            <a:pPr>
              <a:lnSpc>
                <a:spcPct val="150000"/>
              </a:lnSpc>
              <a:spcBef>
                <a:spcPts val="900"/>
              </a:spcBef>
              <a:buFont typeface="Wingdings" panose="05000000000000000000" pitchFamily="2" charset="2"/>
              <a:buChar char="ü"/>
            </a:pPr>
            <a:r>
              <a:rPr lang="zh-TW" altLang="en-US" sz="2100" b="1" dirty="0">
                <a:solidFill>
                  <a:srgbClr val="C00000"/>
                </a:solidFill>
              </a:rPr>
              <a:t>模擬生活情境可能遭遇的事件作為評量作業或活動，學生須從相關的問題中，透過實際操作，利用學過的知識或技能解決問題，以觀察、評量學生是否真正具備高層次思考和問題解決的能力。</a:t>
            </a:r>
          </a:p>
          <a:p>
            <a:endParaRPr lang="zh-TW" altLang="en-US" dirty="0"/>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2524" y="5009355"/>
            <a:ext cx="2450966" cy="1379684"/>
          </a:xfrm>
          <a:prstGeom prst="rect">
            <a:avLst/>
          </a:prstGeom>
          <a:ln>
            <a:noFill/>
          </a:ln>
          <a:effectLst>
            <a:outerShdw blurRad="57785" dist="33020" dir="3180000" algn="ctr">
              <a:srgbClr val="000000">
                <a:alpha val="30000"/>
              </a:srgbClr>
            </a:outerShdw>
            <a:softEdge rad="63500"/>
          </a:effectLst>
          <a:scene3d>
            <a:camera prst="orthographicFront">
              <a:rot lat="0" lon="0" rev="0"/>
            </a:camera>
            <a:lightRig rig="brightRoom" dir="t">
              <a:rot lat="0" lon="0" rev="600000"/>
            </a:lightRig>
          </a:scene3d>
          <a:sp3d prstMaterial="metal">
            <a:bevelT w="38100" h="57150" prst="angle"/>
          </a:sp3d>
        </p:spPr>
      </p:pic>
      <p:sp>
        <p:nvSpPr>
          <p:cNvPr id="8" name="投影片編號版面配置區 7"/>
          <p:cNvSpPr>
            <a:spLocks noGrp="1"/>
          </p:cNvSpPr>
          <p:nvPr>
            <p:ph type="sldNum" sz="quarter" idx="12"/>
          </p:nvPr>
        </p:nvSpPr>
        <p:spPr/>
        <p:txBody>
          <a:bodyPr/>
          <a:lstStyle/>
          <a:p>
            <a:pPr rtl="0"/>
            <a:fld id="{EB37DED6-D4C7-42EE-AB49-D2E39E64FDE4}" type="slidenum">
              <a:rPr lang="en-US" altLang="zh-TW" noProof="0" smtClean="0"/>
              <a:t>35</a:t>
            </a:fld>
            <a:endParaRPr lang="en-US" altLang="zh-TW" noProof="0" dirty="0"/>
          </a:p>
        </p:txBody>
      </p:sp>
    </p:spTree>
    <p:extLst>
      <p:ext uri="{BB962C8B-B14F-4D97-AF65-F5344CB8AC3E}">
        <p14:creationId xmlns:p14="http://schemas.microsoft.com/office/powerpoint/2010/main" val="228218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build="p"/>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402224" y="360032"/>
            <a:ext cx="3384376" cy="76683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b="1" dirty="0">
                <a:effectLst>
                  <a:outerShdw blurRad="38100" dist="38100" dir="2700000" algn="tl">
                    <a:srgbClr val="000000">
                      <a:alpha val="43137"/>
                    </a:srgbClr>
                  </a:outerShdw>
                </a:effectLst>
              </a:rPr>
              <a:t>鑑定結果公告</a:t>
            </a:r>
          </a:p>
        </p:txBody>
      </p:sp>
      <p:sp>
        <p:nvSpPr>
          <p:cNvPr id="6" name="文字方塊 5"/>
          <p:cNvSpPr txBox="1"/>
          <p:nvPr/>
        </p:nvSpPr>
        <p:spPr>
          <a:xfrm>
            <a:off x="945840" y="4352741"/>
            <a:ext cx="10225136" cy="830997"/>
          </a:xfrm>
          <a:prstGeom prst="rect">
            <a:avLst/>
          </a:prstGeom>
          <a:solidFill>
            <a:schemeClr val="accent2">
              <a:lumMod val="40000"/>
              <a:lumOff val="60000"/>
            </a:schemeClr>
          </a:solidFill>
        </p:spPr>
        <p:txBody>
          <a:bodyPr wrap="square" rtlCol="0">
            <a:spAutoFit/>
          </a:bodyPr>
          <a:lstStyle/>
          <a:p>
            <a:r>
              <a:rPr lang="zh-TW" altLang="en-US" dirty="0">
                <a:latin typeface="微軟正黑體" panose="020B0604030504040204" pitchFamily="34" charset="-120"/>
                <a:ea typeface="微軟正黑體" panose="020B0604030504040204" pitchFamily="34" charset="-120"/>
              </a:rPr>
              <a:t>注意事項：測驗結果</a:t>
            </a:r>
            <a:r>
              <a:rPr lang="zh-TW" altLang="en-US" sz="2100" b="1" dirty="0">
                <a:solidFill>
                  <a:srgbClr val="FF0000"/>
                </a:solidFill>
                <a:latin typeface="微軟正黑體" panose="020B0604030504040204" pitchFamily="34" charset="-120"/>
                <a:ea typeface="微軟正黑體" panose="020B0604030504040204" pitchFamily="34" charset="-120"/>
              </a:rPr>
              <a:t>複查僅限對分數合計之複核</a:t>
            </a:r>
            <a:r>
              <a:rPr lang="zh-TW" altLang="en-US" dirty="0">
                <a:latin typeface="微軟正黑體" panose="020B0604030504040204" pitchFamily="34" charset="-120"/>
                <a:ea typeface="微軟正黑體" panose="020B0604030504040204" pitchFamily="34" charset="-120"/>
              </a:rPr>
              <a:t>，並以壹次為限，不得要求影印及重閱，家長於成績複查時不得要求告知閱卷委員姓名或其他有關資料。</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36</a:t>
            </a:fld>
            <a:endParaRPr lang="zh-TW" altLang="en-US" noProof="0" dirty="0"/>
          </a:p>
        </p:txBody>
      </p:sp>
      <p:pic>
        <p:nvPicPr>
          <p:cNvPr id="10" name="圖片 9">
            <a:extLst>
              <a:ext uri="{FF2B5EF4-FFF2-40B4-BE49-F238E27FC236}">
                <a16:creationId xmlns:a16="http://schemas.microsoft.com/office/drawing/2014/main" id="{C473B47F-466E-4956-878F-B088A4A36254}"/>
              </a:ext>
            </a:extLst>
          </p:cNvPr>
          <p:cNvPicPr>
            <a:picLocks noChangeAspect="1"/>
          </p:cNvPicPr>
          <p:nvPr/>
        </p:nvPicPr>
        <p:blipFill>
          <a:blip r:embed="rId2"/>
          <a:stretch>
            <a:fillRect/>
          </a:stretch>
        </p:blipFill>
        <p:spPr>
          <a:xfrm>
            <a:off x="869509" y="1484784"/>
            <a:ext cx="10470487" cy="2481893"/>
          </a:xfrm>
          <a:prstGeom prst="rect">
            <a:avLst/>
          </a:prstGeom>
        </p:spPr>
      </p:pic>
    </p:spTree>
    <p:extLst>
      <p:ext uri="{BB962C8B-B14F-4D97-AF65-F5344CB8AC3E}">
        <p14:creationId xmlns:p14="http://schemas.microsoft.com/office/powerpoint/2010/main" val="14756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body" idx="1"/>
          </p:nvPr>
        </p:nvSpPr>
        <p:spPr/>
        <p:txBody>
          <a:bodyPr>
            <a:noAutofit/>
          </a:bodyPr>
          <a:lstStyle/>
          <a:p>
            <a:pPr marL="0" indent="0" algn="ctr">
              <a:buNone/>
            </a:pPr>
            <a:r>
              <a:rPr lang="zh-TW" altLang="en-US" sz="9600" b="1" dirty="0">
                <a:solidFill>
                  <a:srgbClr val="FFC000"/>
                </a:solidFill>
                <a:effectLst>
                  <a:outerShdw blurRad="38100" dist="38100" dir="2700000" algn="tl">
                    <a:srgbClr val="000000">
                      <a:alpha val="43137"/>
                    </a:srgbClr>
                  </a:outerShdw>
                </a:effectLst>
                <a:latin typeface="Arial"/>
                <a:ea typeface="+mj-ea"/>
              </a:rPr>
              <a:t>創造能力</a:t>
            </a:r>
            <a:endParaRPr lang="en-US" altLang="zh-TW" sz="9600" b="1" dirty="0">
              <a:solidFill>
                <a:srgbClr val="FFC000"/>
              </a:solidFill>
              <a:effectLst>
                <a:outerShdw blurRad="38100" dist="38100" dir="2700000" algn="tl">
                  <a:srgbClr val="000000">
                    <a:alpha val="43137"/>
                  </a:srgbClr>
                </a:outerShdw>
              </a:effectLst>
              <a:latin typeface="Arial"/>
              <a:ea typeface="+mj-ea"/>
            </a:endParaRPr>
          </a:p>
          <a:p>
            <a:pPr marL="0" indent="0" algn="ctr">
              <a:buNone/>
            </a:pPr>
            <a:r>
              <a:rPr lang="zh-TW" altLang="en-US" sz="9600" b="1" dirty="0">
                <a:solidFill>
                  <a:srgbClr val="FFC000"/>
                </a:solidFill>
                <a:effectLst>
                  <a:outerShdw blurRad="38100" dist="38100" dir="2700000" algn="tl">
                    <a:srgbClr val="000000">
                      <a:alpha val="43137"/>
                    </a:srgbClr>
                  </a:outerShdw>
                </a:effectLst>
                <a:latin typeface="Arial"/>
                <a:ea typeface="+mj-ea"/>
              </a:rPr>
              <a:t>資賦優異</a:t>
            </a:r>
          </a:p>
        </p:txBody>
      </p:sp>
      <p:sp>
        <p:nvSpPr>
          <p:cNvPr id="4" name="投影片編號版面配置區 3"/>
          <p:cNvSpPr>
            <a:spLocks noGrp="1"/>
          </p:cNvSpPr>
          <p:nvPr>
            <p:ph type="sldNum" sz="quarter" idx="4294967295"/>
          </p:nvPr>
        </p:nvSpPr>
        <p:spPr>
          <a:xfrm>
            <a:off x="11082338" y="6400800"/>
            <a:ext cx="1106487" cy="320675"/>
          </a:xfrm>
        </p:spPr>
        <p:txBody>
          <a:bodyPr/>
          <a:lstStyle/>
          <a:p>
            <a:fld id="{DA60BA0E-20D0-4E7C-B286-26C960A6788F}" type="slidenum">
              <a:rPr lang="en-US" altLang="zh-TW" noProof="0" smtClean="0"/>
              <a:pPr/>
              <a:t>37</a:t>
            </a:fld>
            <a:endParaRPr lang="zh-TW" altLang="en-US" noProof="0" dirty="0"/>
          </a:p>
        </p:txBody>
      </p:sp>
    </p:spTree>
    <p:extLst>
      <p:ext uri="{BB962C8B-B14F-4D97-AF65-F5344CB8AC3E}">
        <p14:creationId xmlns:p14="http://schemas.microsoft.com/office/powerpoint/2010/main" val="311747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2"/>
          <p:cNvSpPr txBox="1">
            <a:spLocks/>
          </p:cNvSpPr>
          <p:nvPr/>
        </p:nvSpPr>
        <p:spPr>
          <a:xfrm>
            <a:off x="333772" y="476672"/>
            <a:ext cx="10058402" cy="1219200"/>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r>
              <a:rPr lang="zh-TW" altLang="en-US" sz="5400" b="1" dirty="0">
                <a:solidFill>
                  <a:srgbClr val="FF0000"/>
                </a:solidFill>
                <a:latin typeface="Salesforce Sans"/>
                <a:sym typeface="Salesforce Sans"/>
              </a:rPr>
              <a:t>主辦單位：桃園市政府教育局</a:t>
            </a:r>
          </a:p>
        </p:txBody>
      </p:sp>
      <p:sp>
        <p:nvSpPr>
          <p:cNvPr id="6" name="標題 12"/>
          <p:cNvSpPr txBox="1">
            <a:spLocks/>
          </p:cNvSpPr>
          <p:nvPr/>
        </p:nvSpPr>
        <p:spPr>
          <a:xfrm>
            <a:off x="1125860" y="2060848"/>
            <a:ext cx="7817150" cy="2525789"/>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nSpc>
                <a:spcPts val="4999"/>
              </a:lnSpc>
              <a:spcBef>
                <a:spcPts val="600"/>
              </a:spcBef>
            </a:pPr>
            <a:r>
              <a:rPr lang="zh-TW" altLang="en-US" b="1" dirty="0">
                <a:solidFill>
                  <a:srgbClr val="0070C0"/>
                </a:solidFill>
                <a:effectLst>
                  <a:outerShdw blurRad="38100" dist="38100" dir="2700000" algn="tl">
                    <a:srgbClr val="000000">
                      <a:alpha val="43137"/>
                    </a:srgbClr>
                  </a:outerShdw>
                </a:effectLst>
                <a:latin typeface="+mj-ea"/>
                <a:ea typeface="+mj-ea"/>
                <a:sym typeface="Salesforce Sans"/>
              </a:rPr>
              <a:t>承辦：</a:t>
            </a:r>
            <a:r>
              <a:rPr lang="zh-TW" altLang="en-US" b="1" dirty="0">
                <a:solidFill>
                  <a:srgbClr val="0070C0"/>
                </a:solidFill>
                <a:effectLst>
                  <a:outerShdw blurRad="38100" dist="38100" dir="2700000" algn="tl">
                    <a:srgbClr val="000000">
                      <a:alpha val="43137"/>
                    </a:srgbClr>
                  </a:outerShdw>
                </a:effectLst>
                <a:latin typeface="+mj-ea"/>
                <a:sym typeface="Salesforce Sans"/>
              </a:rPr>
              <a:t>桃園市立經國國民中學</a:t>
            </a:r>
            <a:endParaRPr lang="en-US" altLang="zh-TW" sz="2400" b="1" dirty="0">
              <a:solidFill>
                <a:srgbClr val="0070C0"/>
              </a:solidFill>
              <a:effectLst>
                <a:outerShdw blurRad="38100" dist="38100" dir="2700000" algn="tl">
                  <a:srgbClr val="000000">
                    <a:alpha val="43137"/>
                  </a:srgbClr>
                </a:outerShdw>
              </a:effectLst>
              <a:latin typeface="+mj-ea"/>
              <a:sym typeface="Salesforce Sans"/>
            </a:endParaRPr>
          </a:p>
          <a:p>
            <a:pPr>
              <a:lnSpc>
                <a:spcPts val="4999"/>
              </a:lnSpc>
              <a:spcBef>
                <a:spcPts val="600"/>
              </a:spcBef>
            </a:pPr>
            <a:r>
              <a:rPr lang="zh-TW" altLang="en-US" b="1" dirty="0">
                <a:solidFill>
                  <a:srgbClr val="0070C0"/>
                </a:solidFill>
                <a:effectLst>
                  <a:outerShdw blurRad="38100" dist="38100" dir="2700000" algn="tl">
                    <a:srgbClr val="000000">
                      <a:alpha val="43137"/>
                    </a:srgbClr>
                  </a:outerShdw>
                </a:effectLst>
                <a:latin typeface="+mj-ea"/>
                <a:ea typeface="+mj-ea"/>
                <a:sym typeface="Salesforce Sans"/>
              </a:rPr>
              <a:t>協辦：桃園市立南崁國民中學</a:t>
            </a:r>
            <a:endParaRPr lang="en-US" altLang="zh-TW" b="1" dirty="0">
              <a:solidFill>
                <a:srgbClr val="0070C0"/>
              </a:solidFill>
              <a:effectLst>
                <a:outerShdw blurRad="38100" dist="38100" dir="2700000" algn="tl">
                  <a:srgbClr val="000000">
                    <a:alpha val="43137"/>
                  </a:srgbClr>
                </a:outerShdw>
              </a:effectLst>
              <a:latin typeface="+mj-ea"/>
              <a:ea typeface="+mj-ea"/>
              <a:sym typeface="Salesforce Sans"/>
            </a:endParaRPr>
          </a:p>
          <a:p>
            <a:pPr>
              <a:lnSpc>
                <a:spcPts val="4999"/>
              </a:lnSpc>
              <a:spcBef>
                <a:spcPts val="600"/>
              </a:spcBef>
            </a:pPr>
            <a:r>
              <a:rPr lang="zh-TW" altLang="en-US" b="1" dirty="0">
                <a:solidFill>
                  <a:srgbClr val="0070C0"/>
                </a:solidFill>
                <a:effectLst>
                  <a:outerShdw blurRad="38100" dist="38100" dir="2700000" algn="tl">
                    <a:srgbClr val="000000">
                      <a:alpha val="43137"/>
                    </a:srgbClr>
                  </a:outerShdw>
                </a:effectLst>
                <a:latin typeface="+mj-ea"/>
                <a:sym typeface="Salesforce Sans"/>
              </a:rPr>
              <a:t>協辦：桃園市立龍興國民中學</a:t>
            </a:r>
            <a:endParaRPr lang="en-US" altLang="zh-TW" b="1" dirty="0">
              <a:solidFill>
                <a:srgbClr val="0070C0"/>
              </a:solidFill>
              <a:effectLst>
                <a:outerShdw blurRad="38100" dist="38100" dir="2700000" algn="tl">
                  <a:srgbClr val="000000">
                    <a:alpha val="43137"/>
                  </a:srgbClr>
                </a:outerShdw>
              </a:effectLst>
              <a:latin typeface="+mj-ea"/>
              <a:ea typeface="+mj-ea"/>
              <a:sym typeface="Salesforce Sans"/>
            </a:endParaRPr>
          </a:p>
        </p:txBody>
      </p:sp>
    </p:spTree>
    <p:extLst>
      <p:ext uri="{BB962C8B-B14F-4D97-AF65-F5344CB8AC3E}">
        <p14:creationId xmlns:p14="http://schemas.microsoft.com/office/powerpoint/2010/main" val="36008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117309" y="76200"/>
            <a:ext cx="10157354" cy="1048544"/>
          </a:xfrm>
        </p:spPr>
        <p:txBody>
          <a:bodyPr>
            <a:noAutofit/>
          </a:bodyPr>
          <a:lstStyle/>
          <a:p>
            <a:pPr algn="ctr"/>
            <a:r>
              <a:rPr lang="zh-TW" altLang="en-US" sz="4800" b="1" dirty="0">
                <a:effectLst>
                  <a:outerShdw blurRad="38100" dist="38100" dir="2700000" algn="tl">
                    <a:srgbClr val="000000">
                      <a:alpha val="43137"/>
                    </a:srgbClr>
                  </a:outerShdw>
                </a:effectLst>
                <a:latin typeface="微軟正黑體" pitchFamily="34" charset="-120"/>
                <a:ea typeface="微軟正黑體" pitchFamily="34" charset="-120"/>
              </a:rPr>
              <a:t>創造能力資賦優異學生鑑定</a:t>
            </a:r>
            <a:endParaRPr lang="zh-TW" altLang="en-US" sz="4800" b="1" dirty="0">
              <a:effectLst>
                <a:outerShdw blurRad="38100" dist="38100" dir="2700000" algn="tl">
                  <a:srgbClr val="000000">
                    <a:alpha val="43137"/>
                  </a:srgbClr>
                </a:outerShdw>
              </a:effectLst>
            </a:endParaRPr>
          </a:p>
        </p:txBody>
      </p:sp>
      <p:sp>
        <p:nvSpPr>
          <p:cNvPr id="6" name="內容版面配置區 3"/>
          <p:cNvSpPr>
            <a:spLocks noGrp="1"/>
          </p:cNvSpPr>
          <p:nvPr>
            <p:ph idx="1"/>
          </p:nvPr>
        </p:nvSpPr>
        <p:spPr>
          <a:xfrm>
            <a:off x="549796" y="1701800"/>
            <a:ext cx="11017224" cy="4895552"/>
          </a:xfrm>
        </p:spPr>
        <p:txBody>
          <a:bodyPr>
            <a:normAutofit/>
          </a:bodyPr>
          <a:lstStyle/>
          <a:p>
            <a:pPr>
              <a:spcBef>
                <a:spcPts val="0"/>
              </a:spcBef>
              <a:buNone/>
              <a:defRPr/>
            </a:pPr>
            <a:r>
              <a:rPr lang="zh-TW" altLang="en-US" sz="3200" b="1" dirty="0">
                <a:latin typeface="微軟正黑體" pitchFamily="34" charset="-120"/>
                <a:ea typeface="微軟正黑體" pitchFamily="34" charset="-120"/>
              </a:rPr>
              <a:t>目的：</a:t>
            </a:r>
            <a:r>
              <a:rPr lang="zh-TW" altLang="en-US" sz="3200" dirty="0">
                <a:latin typeface="微軟正黑體" pitchFamily="34" charset="-120"/>
                <a:ea typeface="微軟正黑體" pitchFamily="34" charset="-120"/>
              </a:rPr>
              <a:t>發掘具創造能力資賦優異潛質學生，以提供創造能力資賦優異學生適性教育，促進本市多元資優教育發展。</a:t>
            </a:r>
            <a:endParaRPr lang="en-US" altLang="zh-TW" sz="3200" dirty="0">
              <a:latin typeface="微軟正黑體" pitchFamily="34" charset="-120"/>
              <a:ea typeface="微軟正黑體" pitchFamily="34" charset="-120"/>
            </a:endParaRPr>
          </a:p>
          <a:p>
            <a:pPr>
              <a:spcBef>
                <a:spcPts val="0"/>
              </a:spcBef>
              <a:buNone/>
              <a:defRPr/>
            </a:pPr>
            <a:endParaRPr lang="en-US" altLang="zh-TW" sz="3200" dirty="0">
              <a:latin typeface="微軟正黑體" pitchFamily="34" charset="-120"/>
              <a:ea typeface="微軟正黑體" pitchFamily="34" charset="-120"/>
            </a:endParaRPr>
          </a:p>
          <a:p>
            <a:pPr>
              <a:spcBef>
                <a:spcPts val="0"/>
              </a:spcBef>
              <a:buNone/>
              <a:defRPr/>
            </a:pPr>
            <a:r>
              <a:rPr lang="zh-TW" altLang="en-US" sz="3200" b="1" dirty="0">
                <a:latin typeface="微軟正黑體" pitchFamily="34" charset="-120"/>
                <a:ea typeface="微軟正黑體" pitchFamily="34" charset="-120"/>
              </a:rPr>
              <a:t>申請資格：</a:t>
            </a:r>
            <a:endParaRPr lang="en-US" altLang="zh-TW" sz="3200" b="1" dirty="0">
              <a:latin typeface="微軟正黑體" pitchFamily="34" charset="-120"/>
              <a:ea typeface="微軟正黑體" pitchFamily="34" charset="-120"/>
            </a:endParaRPr>
          </a:p>
          <a:p>
            <a:pPr>
              <a:spcBef>
                <a:spcPts val="0"/>
              </a:spcBef>
              <a:buNone/>
              <a:defRPr/>
            </a:pPr>
            <a:r>
              <a:rPr lang="en-US" altLang="zh-TW" sz="3200" dirty="0">
                <a:latin typeface="微軟正黑體" pitchFamily="34" charset="-120"/>
                <a:ea typeface="微軟正黑體" pitchFamily="34" charset="-120"/>
              </a:rPr>
              <a:t>1</a:t>
            </a:r>
            <a:r>
              <a:rPr lang="zh-TW" altLang="en-US" sz="3200" dirty="0">
                <a:latin typeface="微軟正黑體" pitchFamily="34" charset="-120"/>
                <a:ea typeface="微軟正黑體" pitchFamily="34" charset="-120"/>
              </a:rPr>
              <a:t>、就讀或設籍本市之</a:t>
            </a:r>
            <a:r>
              <a:rPr lang="en-US" altLang="zh-TW" sz="3200" dirty="0">
                <a:solidFill>
                  <a:srgbClr val="FF0000"/>
                </a:solidFill>
                <a:latin typeface="微軟正黑體" pitchFamily="34" charset="-120"/>
                <a:ea typeface="微軟正黑體" pitchFamily="34" charset="-120"/>
              </a:rPr>
              <a:t>113</a:t>
            </a:r>
            <a:r>
              <a:rPr lang="zh-TW" altLang="en-US" sz="3200" dirty="0">
                <a:solidFill>
                  <a:srgbClr val="FF0000"/>
                </a:solidFill>
                <a:latin typeface="微軟正黑體" pitchFamily="34" charset="-120"/>
                <a:ea typeface="微軟正黑體" pitchFamily="34" charset="-120"/>
              </a:rPr>
              <a:t>學年</a:t>
            </a:r>
            <a:r>
              <a:rPr lang="zh-TW" altLang="en-US" sz="3200" dirty="0">
                <a:latin typeface="微軟正黑體" pitchFamily="34" charset="-120"/>
                <a:ea typeface="微軟正黑體" pitchFamily="34" charset="-120"/>
              </a:rPr>
              <a:t>公私立</a:t>
            </a:r>
            <a:r>
              <a:rPr lang="zh-TW" altLang="en-US" sz="3200" u="sng" dirty="0">
                <a:solidFill>
                  <a:srgbClr val="FF0000"/>
                </a:solidFill>
                <a:latin typeface="微軟正黑體" pitchFamily="34" charset="-120"/>
                <a:ea typeface="微軟正黑體" pitchFamily="34" charset="-120"/>
              </a:rPr>
              <a:t>國民小學六年級學生</a:t>
            </a:r>
            <a:r>
              <a:rPr lang="zh-TW" altLang="en-US" sz="3200" dirty="0">
                <a:latin typeface="微軟正黑體" pitchFamily="34" charset="-120"/>
                <a:ea typeface="微軟正黑體" pitchFamily="34" charset="-120"/>
              </a:rPr>
              <a:t>。</a:t>
            </a:r>
          </a:p>
          <a:p>
            <a:pPr>
              <a:spcBef>
                <a:spcPts val="0"/>
              </a:spcBef>
              <a:buNone/>
              <a:defRPr/>
            </a:pPr>
            <a:r>
              <a:rPr lang="en-US" altLang="zh-TW" sz="3200" dirty="0">
                <a:latin typeface="微軟正黑體" pitchFamily="34" charset="-120"/>
                <a:ea typeface="微軟正黑體" pitchFamily="34" charset="-120"/>
              </a:rPr>
              <a:t>2</a:t>
            </a:r>
            <a:r>
              <a:rPr lang="zh-TW" altLang="en-US" sz="3200" dirty="0">
                <a:latin typeface="微軟正黑體" pitchFamily="34" charset="-120"/>
                <a:ea typeface="微軟正黑體" pitchFamily="34" charset="-120"/>
              </a:rPr>
              <a:t>、具有創造能力資賦優異特質 （如：敏覺、流暢、變通、獨創、精密、想像、挑戰、好奇、冒險等），經專家學者、指導教師、學生家長長期觀察</a:t>
            </a:r>
            <a:r>
              <a:rPr lang="en-US" altLang="zh-TW" sz="3200" dirty="0">
                <a:latin typeface="微軟正黑體" pitchFamily="34" charset="-120"/>
                <a:ea typeface="微軟正黑體" pitchFamily="34" charset="-120"/>
              </a:rPr>
              <a:t>(</a:t>
            </a:r>
            <a:r>
              <a:rPr lang="zh-TW" altLang="en-US" sz="3200" dirty="0">
                <a:latin typeface="微軟正黑體" pitchFamily="34" charset="-120"/>
                <a:ea typeface="微軟正黑體" pitchFamily="34" charset="-120"/>
              </a:rPr>
              <a:t>觀察期間至少一學期</a:t>
            </a:r>
            <a:r>
              <a:rPr lang="en-US" altLang="zh-TW" sz="3200" dirty="0">
                <a:latin typeface="微軟正黑體" pitchFamily="34" charset="-120"/>
                <a:ea typeface="微軟正黑體" pitchFamily="34" charset="-120"/>
              </a:rPr>
              <a:t>)</a:t>
            </a:r>
            <a:r>
              <a:rPr lang="zh-TW" altLang="en-US" sz="3200" dirty="0">
                <a:latin typeface="微軟正黑體" pitchFamily="34" charset="-120"/>
                <a:ea typeface="微軟正黑體" pitchFamily="34" charset="-120"/>
              </a:rPr>
              <a:t>推薦，檢附創造能力優異特質之具體資料。</a:t>
            </a:r>
          </a:p>
          <a:p>
            <a:endParaRPr lang="zh-TW" altLang="en-US" dirty="0"/>
          </a:p>
        </p:txBody>
      </p:sp>
    </p:spTree>
    <p:extLst>
      <p:ext uri="{BB962C8B-B14F-4D97-AF65-F5344CB8AC3E}">
        <p14:creationId xmlns:p14="http://schemas.microsoft.com/office/powerpoint/2010/main" val="76793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šḷîḋè"/>
          <p:cNvSpPr/>
          <p:nvPr/>
        </p:nvSpPr>
        <p:spPr bwMode="auto">
          <a:xfrm>
            <a:off x="0" y="643664"/>
            <a:ext cx="4110554" cy="5821435"/>
          </a:xfrm>
          <a:custGeom>
            <a:avLst/>
            <a:gdLst>
              <a:gd name="connsiteX0" fmla="*/ 1340314 w 4111625"/>
              <a:gd name="connsiteY0" fmla="*/ 249119 h 5822951"/>
              <a:gd name="connsiteX1" fmla="*/ 1360734 w 4111625"/>
              <a:gd name="connsiteY1" fmla="*/ 250397 h 5822951"/>
              <a:gd name="connsiteX2" fmla="*/ 1350927 w 4111625"/>
              <a:gd name="connsiteY2" fmla="*/ 249783 h 5822951"/>
              <a:gd name="connsiteX3" fmla="*/ 1302697 w 4111625"/>
              <a:gd name="connsiteY3" fmla="*/ 246765 h 5822951"/>
              <a:gd name="connsiteX4" fmla="*/ 1327635 w 4111625"/>
              <a:gd name="connsiteY4" fmla="*/ 248326 h 5822951"/>
              <a:gd name="connsiteX5" fmla="*/ 1340314 w 4111625"/>
              <a:gd name="connsiteY5" fmla="*/ 249119 h 5822951"/>
              <a:gd name="connsiteX6" fmla="*/ 1315376 w 4111625"/>
              <a:gd name="connsiteY6" fmla="*/ 247559 h 5822951"/>
              <a:gd name="connsiteX7" fmla="*/ 1282278 w 4111625"/>
              <a:gd name="connsiteY7" fmla="*/ 245487 h 5822951"/>
              <a:gd name="connsiteX8" fmla="*/ 1292085 w 4111625"/>
              <a:gd name="connsiteY8" fmla="*/ 246101 h 5822951"/>
              <a:gd name="connsiteX9" fmla="*/ 1302697 w 4111625"/>
              <a:gd name="connsiteY9" fmla="*/ 246765 h 5822951"/>
              <a:gd name="connsiteX10" fmla="*/ 3616367 w 4111625"/>
              <a:gd name="connsiteY10" fmla="*/ 0 h 5822951"/>
              <a:gd name="connsiteX11" fmla="*/ 3616367 w 4111625"/>
              <a:gd name="connsiteY11" fmla="*/ 19639 h 5822951"/>
              <a:gd name="connsiteX12" fmla="*/ 3645788 w 4111625"/>
              <a:gd name="connsiteY12" fmla="*/ 4939198 h 5822951"/>
              <a:gd name="connsiteX13" fmla="*/ 3645788 w 4111625"/>
              <a:gd name="connsiteY13" fmla="*/ 4968657 h 5822951"/>
              <a:gd name="connsiteX14" fmla="*/ 3621270 w 4111625"/>
              <a:gd name="connsiteY14" fmla="*/ 4978476 h 5822951"/>
              <a:gd name="connsiteX15" fmla="*/ 3400611 w 4111625"/>
              <a:gd name="connsiteY15" fmla="*/ 5066851 h 5822951"/>
              <a:gd name="connsiteX16" fmla="*/ 3179951 w 4111625"/>
              <a:gd name="connsiteY16" fmla="*/ 5140497 h 5822951"/>
              <a:gd name="connsiteX17" fmla="*/ 3067169 w 4111625"/>
              <a:gd name="connsiteY17" fmla="*/ 5169956 h 5822951"/>
              <a:gd name="connsiteX18" fmla="*/ 2954388 w 4111625"/>
              <a:gd name="connsiteY18" fmla="*/ 5199414 h 5822951"/>
              <a:gd name="connsiteX19" fmla="*/ 2841606 w 4111625"/>
              <a:gd name="connsiteY19" fmla="*/ 5223963 h 5822951"/>
              <a:gd name="connsiteX20" fmla="*/ 2782764 w 4111625"/>
              <a:gd name="connsiteY20" fmla="*/ 5233783 h 5822951"/>
              <a:gd name="connsiteX21" fmla="*/ 2723921 w 4111625"/>
              <a:gd name="connsiteY21" fmla="*/ 5238692 h 5822951"/>
              <a:gd name="connsiteX22" fmla="*/ 2488551 w 4111625"/>
              <a:gd name="connsiteY22" fmla="*/ 5258331 h 5822951"/>
              <a:gd name="connsiteX23" fmla="*/ 2473840 w 4111625"/>
              <a:gd name="connsiteY23" fmla="*/ 5258331 h 5822951"/>
              <a:gd name="connsiteX24" fmla="*/ 2459129 w 4111625"/>
              <a:gd name="connsiteY24" fmla="*/ 5258331 h 5822951"/>
              <a:gd name="connsiteX25" fmla="*/ 2429708 w 4111625"/>
              <a:gd name="connsiteY25" fmla="*/ 5258331 h 5822951"/>
              <a:gd name="connsiteX26" fmla="*/ 2370865 w 4111625"/>
              <a:gd name="connsiteY26" fmla="*/ 5253421 h 5822951"/>
              <a:gd name="connsiteX27" fmla="*/ 2258084 w 4111625"/>
              <a:gd name="connsiteY27" fmla="*/ 5248512 h 5822951"/>
              <a:gd name="connsiteX28" fmla="*/ 2022714 w 4111625"/>
              <a:gd name="connsiteY28" fmla="*/ 5228873 h 5822951"/>
              <a:gd name="connsiteX29" fmla="*/ 1797150 w 4111625"/>
              <a:gd name="connsiteY29" fmla="*/ 5209234 h 5822951"/>
              <a:gd name="connsiteX30" fmla="*/ 1679465 w 4111625"/>
              <a:gd name="connsiteY30" fmla="*/ 5194505 h 5822951"/>
              <a:gd name="connsiteX31" fmla="*/ 1566684 w 4111625"/>
              <a:gd name="connsiteY31" fmla="*/ 5189595 h 5822951"/>
              <a:gd name="connsiteX32" fmla="*/ 1453902 w 4111625"/>
              <a:gd name="connsiteY32" fmla="*/ 5179775 h 5822951"/>
              <a:gd name="connsiteX33" fmla="*/ 1399963 w 4111625"/>
              <a:gd name="connsiteY33" fmla="*/ 5179775 h 5822951"/>
              <a:gd name="connsiteX34" fmla="*/ 1341120 w 4111625"/>
              <a:gd name="connsiteY34" fmla="*/ 5179775 h 5822951"/>
              <a:gd name="connsiteX35" fmla="*/ 1115557 w 4111625"/>
              <a:gd name="connsiteY35" fmla="*/ 5189595 h 5822951"/>
              <a:gd name="connsiteX36" fmla="*/ 1061618 w 4111625"/>
              <a:gd name="connsiteY36" fmla="*/ 5194505 h 5822951"/>
              <a:gd name="connsiteX37" fmla="*/ 1007679 w 4111625"/>
              <a:gd name="connsiteY37" fmla="*/ 5204324 h 5822951"/>
              <a:gd name="connsiteX38" fmla="*/ 953740 w 4111625"/>
              <a:gd name="connsiteY38" fmla="*/ 5214144 h 5822951"/>
              <a:gd name="connsiteX39" fmla="*/ 939029 w 4111625"/>
              <a:gd name="connsiteY39" fmla="*/ 5219053 h 5822951"/>
              <a:gd name="connsiteX40" fmla="*/ 934126 w 4111625"/>
              <a:gd name="connsiteY40" fmla="*/ 5219053 h 5822951"/>
              <a:gd name="connsiteX41" fmla="*/ 929222 w 4111625"/>
              <a:gd name="connsiteY41" fmla="*/ 5219053 h 5822951"/>
              <a:gd name="connsiteX42" fmla="*/ 899800 w 4111625"/>
              <a:gd name="connsiteY42" fmla="*/ 5228873 h 5822951"/>
              <a:gd name="connsiteX43" fmla="*/ 845862 w 4111625"/>
              <a:gd name="connsiteY43" fmla="*/ 5243602 h 5822951"/>
              <a:gd name="connsiteX44" fmla="*/ 791922 w 4111625"/>
              <a:gd name="connsiteY44" fmla="*/ 5258331 h 5822951"/>
              <a:gd name="connsiteX45" fmla="*/ 684044 w 4111625"/>
              <a:gd name="connsiteY45" fmla="*/ 5292699 h 5822951"/>
              <a:gd name="connsiteX46" fmla="*/ 512421 w 4111625"/>
              <a:gd name="connsiteY46" fmla="*/ 5361436 h 5822951"/>
              <a:gd name="connsiteX47" fmla="*/ 639912 w 4111625"/>
              <a:gd name="connsiteY47" fmla="*/ 5336887 h 5822951"/>
              <a:gd name="connsiteX48" fmla="*/ 708563 w 4111625"/>
              <a:gd name="connsiteY48" fmla="*/ 5327068 h 5822951"/>
              <a:gd name="connsiteX49" fmla="*/ 777212 w 4111625"/>
              <a:gd name="connsiteY49" fmla="*/ 5322158 h 5822951"/>
              <a:gd name="connsiteX50" fmla="*/ 806633 w 4111625"/>
              <a:gd name="connsiteY50" fmla="*/ 5322158 h 5822951"/>
              <a:gd name="connsiteX51" fmla="*/ 840958 w 4111625"/>
              <a:gd name="connsiteY51" fmla="*/ 5317248 h 5822951"/>
              <a:gd name="connsiteX52" fmla="*/ 909608 w 4111625"/>
              <a:gd name="connsiteY52" fmla="*/ 5317248 h 5822951"/>
              <a:gd name="connsiteX53" fmla="*/ 978258 w 4111625"/>
              <a:gd name="connsiteY53" fmla="*/ 5317248 h 5822951"/>
              <a:gd name="connsiteX54" fmla="*/ 1046907 w 4111625"/>
              <a:gd name="connsiteY54" fmla="*/ 5317248 h 5822951"/>
              <a:gd name="connsiteX55" fmla="*/ 1081232 w 4111625"/>
              <a:gd name="connsiteY55" fmla="*/ 5317248 h 5822951"/>
              <a:gd name="connsiteX56" fmla="*/ 1110653 w 4111625"/>
              <a:gd name="connsiteY56" fmla="*/ 5322158 h 5822951"/>
              <a:gd name="connsiteX57" fmla="*/ 1174400 w 4111625"/>
              <a:gd name="connsiteY57" fmla="*/ 5327068 h 5822951"/>
              <a:gd name="connsiteX58" fmla="*/ 1194014 w 4111625"/>
              <a:gd name="connsiteY58" fmla="*/ 5327068 h 5822951"/>
              <a:gd name="connsiteX59" fmla="*/ 1208724 w 4111625"/>
              <a:gd name="connsiteY59" fmla="*/ 5331977 h 5822951"/>
              <a:gd name="connsiteX60" fmla="*/ 1243049 w 4111625"/>
              <a:gd name="connsiteY60" fmla="*/ 5336887 h 5822951"/>
              <a:gd name="connsiteX61" fmla="*/ 1306795 w 4111625"/>
              <a:gd name="connsiteY61" fmla="*/ 5341797 h 5822951"/>
              <a:gd name="connsiteX62" fmla="*/ 1561780 w 4111625"/>
              <a:gd name="connsiteY62" fmla="*/ 5385984 h 5822951"/>
              <a:gd name="connsiteX63" fmla="*/ 1684369 w 4111625"/>
              <a:gd name="connsiteY63" fmla="*/ 5415443 h 5822951"/>
              <a:gd name="connsiteX64" fmla="*/ 1806957 w 4111625"/>
              <a:gd name="connsiteY64" fmla="*/ 5439992 h 5822951"/>
              <a:gd name="connsiteX65" fmla="*/ 2052135 w 4111625"/>
              <a:gd name="connsiteY65" fmla="*/ 5489089 h 5822951"/>
              <a:gd name="connsiteX66" fmla="*/ 2292409 w 4111625"/>
              <a:gd name="connsiteY66" fmla="*/ 5533277 h 5822951"/>
              <a:gd name="connsiteX67" fmla="*/ 2537586 w 4111625"/>
              <a:gd name="connsiteY67" fmla="*/ 5572555 h 5822951"/>
              <a:gd name="connsiteX68" fmla="*/ 2660175 w 4111625"/>
              <a:gd name="connsiteY68" fmla="*/ 5582374 h 5822951"/>
              <a:gd name="connsiteX69" fmla="*/ 2719017 w 4111625"/>
              <a:gd name="connsiteY69" fmla="*/ 5592193 h 5822951"/>
              <a:gd name="connsiteX70" fmla="*/ 2782764 w 4111625"/>
              <a:gd name="connsiteY70" fmla="*/ 5597103 h 5822951"/>
              <a:gd name="connsiteX71" fmla="*/ 2905352 w 4111625"/>
              <a:gd name="connsiteY71" fmla="*/ 5602013 h 5822951"/>
              <a:gd name="connsiteX72" fmla="*/ 3023037 w 4111625"/>
              <a:gd name="connsiteY72" fmla="*/ 5606923 h 5822951"/>
              <a:gd name="connsiteX73" fmla="*/ 3268215 w 4111625"/>
              <a:gd name="connsiteY73" fmla="*/ 5606923 h 5822951"/>
              <a:gd name="connsiteX74" fmla="*/ 3390804 w 4111625"/>
              <a:gd name="connsiteY74" fmla="*/ 5597103 h 5822951"/>
              <a:gd name="connsiteX75" fmla="*/ 3513392 w 4111625"/>
              <a:gd name="connsiteY75" fmla="*/ 5592193 h 5822951"/>
              <a:gd name="connsiteX76" fmla="*/ 3758570 w 4111625"/>
              <a:gd name="connsiteY76" fmla="*/ 5562735 h 5822951"/>
              <a:gd name="connsiteX77" fmla="*/ 3935098 w 4111625"/>
              <a:gd name="connsiteY77" fmla="*/ 5533277 h 5822951"/>
              <a:gd name="connsiteX78" fmla="*/ 4018458 w 4111625"/>
              <a:gd name="connsiteY78" fmla="*/ 780649 h 5822951"/>
              <a:gd name="connsiteX79" fmla="*/ 4106722 w 4111625"/>
              <a:gd name="connsiteY79" fmla="*/ 5606923 h 5822951"/>
              <a:gd name="connsiteX80" fmla="*/ 4111625 w 4111625"/>
              <a:gd name="connsiteY80" fmla="*/ 5680569 h 5822951"/>
              <a:gd name="connsiteX81" fmla="*/ 4038072 w 4111625"/>
              <a:gd name="connsiteY81" fmla="*/ 5695298 h 5822951"/>
              <a:gd name="connsiteX82" fmla="*/ 3787991 w 4111625"/>
              <a:gd name="connsiteY82" fmla="*/ 5744395 h 5822951"/>
              <a:gd name="connsiteX83" fmla="*/ 3537910 w 4111625"/>
              <a:gd name="connsiteY83" fmla="*/ 5783673 h 5822951"/>
              <a:gd name="connsiteX84" fmla="*/ 3410418 w 4111625"/>
              <a:gd name="connsiteY84" fmla="*/ 5798403 h 5822951"/>
              <a:gd name="connsiteX85" fmla="*/ 3282926 w 4111625"/>
              <a:gd name="connsiteY85" fmla="*/ 5808222 h 5822951"/>
              <a:gd name="connsiteX86" fmla="*/ 3023037 w 4111625"/>
              <a:gd name="connsiteY86" fmla="*/ 5818042 h 5822951"/>
              <a:gd name="connsiteX87" fmla="*/ 2895545 w 4111625"/>
              <a:gd name="connsiteY87" fmla="*/ 5818042 h 5822951"/>
              <a:gd name="connsiteX88" fmla="*/ 2768053 w 4111625"/>
              <a:gd name="connsiteY88" fmla="*/ 5818042 h 5822951"/>
              <a:gd name="connsiteX89" fmla="*/ 2704307 w 4111625"/>
              <a:gd name="connsiteY89" fmla="*/ 5813132 h 5822951"/>
              <a:gd name="connsiteX90" fmla="*/ 2640561 w 4111625"/>
              <a:gd name="connsiteY90" fmla="*/ 5808222 h 5822951"/>
              <a:gd name="connsiteX91" fmla="*/ 2513068 w 4111625"/>
              <a:gd name="connsiteY91" fmla="*/ 5798403 h 5822951"/>
              <a:gd name="connsiteX92" fmla="*/ 2258084 w 4111625"/>
              <a:gd name="connsiteY92" fmla="*/ 5773854 h 5822951"/>
              <a:gd name="connsiteX93" fmla="*/ 2008002 w 4111625"/>
              <a:gd name="connsiteY93" fmla="*/ 5734576 h 5822951"/>
              <a:gd name="connsiteX94" fmla="*/ 1757922 w 4111625"/>
              <a:gd name="connsiteY94" fmla="*/ 5690388 h 5822951"/>
              <a:gd name="connsiteX95" fmla="*/ 1635333 w 4111625"/>
              <a:gd name="connsiteY95" fmla="*/ 5670749 h 5822951"/>
              <a:gd name="connsiteX96" fmla="*/ 1512744 w 4111625"/>
              <a:gd name="connsiteY96" fmla="*/ 5651110 h 5822951"/>
              <a:gd name="connsiteX97" fmla="*/ 1272471 w 4111625"/>
              <a:gd name="connsiteY97" fmla="*/ 5616742 h 5822951"/>
              <a:gd name="connsiteX98" fmla="*/ 1213628 w 4111625"/>
              <a:gd name="connsiteY98" fmla="*/ 5611832 h 5822951"/>
              <a:gd name="connsiteX99" fmla="*/ 1184207 w 4111625"/>
              <a:gd name="connsiteY99" fmla="*/ 5606923 h 5822951"/>
              <a:gd name="connsiteX100" fmla="*/ 1169496 w 4111625"/>
              <a:gd name="connsiteY100" fmla="*/ 5606923 h 5822951"/>
              <a:gd name="connsiteX101" fmla="*/ 1164593 w 4111625"/>
              <a:gd name="connsiteY101" fmla="*/ 5606923 h 5822951"/>
              <a:gd name="connsiteX102" fmla="*/ 1154785 w 4111625"/>
              <a:gd name="connsiteY102" fmla="*/ 5606923 h 5822951"/>
              <a:gd name="connsiteX103" fmla="*/ 1095943 w 4111625"/>
              <a:gd name="connsiteY103" fmla="*/ 5602013 h 5822951"/>
              <a:gd name="connsiteX104" fmla="*/ 1061618 w 4111625"/>
              <a:gd name="connsiteY104" fmla="*/ 5602013 h 5822951"/>
              <a:gd name="connsiteX105" fmla="*/ 1032197 w 4111625"/>
              <a:gd name="connsiteY105" fmla="*/ 5602013 h 5822951"/>
              <a:gd name="connsiteX106" fmla="*/ 978258 w 4111625"/>
              <a:gd name="connsiteY106" fmla="*/ 5602013 h 5822951"/>
              <a:gd name="connsiteX107" fmla="*/ 919415 w 4111625"/>
              <a:gd name="connsiteY107" fmla="*/ 5606923 h 5822951"/>
              <a:gd name="connsiteX108" fmla="*/ 860573 w 4111625"/>
              <a:gd name="connsiteY108" fmla="*/ 5611832 h 5822951"/>
              <a:gd name="connsiteX109" fmla="*/ 831151 w 4111625"/>
              <a:gd name="connsiteY109" fmla="*/ 5611832 h 5822951"/>
              <a:gd name="connsiteX110" fmla="*/ 801730 w 4111625"/>
              <a:gd name="connsiteY110" fmla="*/ 5616742 h 5822951"/>
              <a:gd name="connsiteX111" fmla="*/ 747790 w 4111625"/>
              <a:gd name="connsiteY111" fmla="*/ 5621652 h 5822951"/>
              <a:gd name="connsiteX112" fmla="*/ 688948 w 4111625"/>
              <a:gd name="connsiteY112" fmla="*/ 5631471 h 5822951"/>
              <a:gd name="connsiteX113" fmla="*/ 576167 w 4111625"/>
              <a:gd name="connsiteY113" fmla="*/ 5656020 h 5822951"/>
              <a:gd name="connsiteX114" fmla="*/ 355507 w 4111625"/>
              <a:gd name="connsiteY114" fmla="*/ 5724756 h 5822951"/>
              <a:gd name="connsiteX115" fmla="*/ 306471 w 4111625"/>
              <a:gd name="connsiteY115" fmla="*/ 5749305 h 5822951"/>
              <a:gd name="connsiteX116" fmla="*/ 257436 w 4111625"/>
              <a:gd name="connsiteY116" fmla="*/ 5773854 h 5822951"/>
              <a:gd name="connsiteX117" fmla="*/ 208401 w 4111625"/>
              <a:gd name="connsiteY117" fmla="*/ 5798403 h 5822951"/>
              <a:gd name="connsiteX118" fmla="*/ 183882 w 4111625"/>
              <a:gd name="connsiteY118" fmla="*/ 5813132 h 5822951"/>
              <a:gd name="connsiteX119" fmla="*/ 174076 w 4111625"/>
              <a:gd name="connsiteY119" fmla="*/ 5818042 h 5822951"/>
              <a:gd name="connsiteX120" fmla="*/ 169172 w 4111625"/>
              <a:gd name="connsiteY120" fmla="*/ 5822951 h 5822951"/>
              <a:gd name="connsiteX121" fmla="*/ 26433 w 4111625"/>
              <a:gd name="connsiteY121" fmla="*/ 5822951 h 5822951"/>
              <a:gd name="connsiteX122" fmla="*/ 0 w 4111625"/>
              <a:gd name="connsiteY122" fmla="*/ 5822951 h 5822951"/>
              <a:gd name="connsiteX123" fmla="*/ 0 w 4111625"/>
              <a:gd name="connsiteY123" fmla="*/ 710368 h 5822951"/>
              <a:gd name="connsiteX124" fmla="*/ 2451 w 4111625"/>
              <a:gd name="connsiteY124" fmla="*/ 520433 h 5822951"/>
              <a:gd name="connsiteX125" fmla="*/ 61294 w 4111625"/>
              <a:gd name="connsiteY125" fmla="*/ 5459631 h 5822951"/>
              <a:gd name="connsiteX126" fmla="*/ 110329 w 4111625"/>
              <a:gd name="connsiteY126" fmla="*/ 5425262 h 5822951"/>
              <a:gd name="connsiteX127" fmla="*/ 164269 w 4111625"/>
              <a:gd name="connsiteY127" fmla="*/ 5395804 h 5822951"/>
              <a:gd name="connsiteX128" fmla="*/ 213304 w 4111625"/>
              <a:gd name="connsiteY128" fmla="*/ 5366345 h 5822951"/>
              <a:gd name="connsiteX129" fmla="*/ 424157 w 4111625"/>
              <a:gd name="connsiteY129" fmla="*/ 5263241 h 5822951"/>
              <a:gd name="connsiteX130" fmla="*/ 644816 w 4111625"/>
              <a:gd name="connsiteY130" fmla="*/ 5179775 h 5822951"/>
              <a:gd name="connsiteX131" fmla="*/ 757598 w 4111625"/>
              <a:gd name="connsiteY131" fmla="*/ 5145407 h 5822951"/>
              <a:gd name="connsiteX132" fmla="*/ 816441 w 4111625"/>
              <a:gd name="connsiteY132" fmla="*/ 5125768 h 5822951"/>
              <a:gd name="connsiteX133" fmla="*/ 870379 w 4111625"/>
              <a:gd name="connsiteY133" fmla="*/ 5115949 h 5822951"/>
              <a:gd name="connsiteX134" fmla="*/ 899800 w 4111625"/>
              <a:gd name="connsiteY134" fmla="*/ 5106129 h 5822951"/>
              <a:gd name="connsiteX135" fmla="*/ 904704 w 4111625"/>
              <a:gd name="connsiteY135" fmla="*/ 5106129 h 5822951"/>
              <a:gd name="connsiteX136" fmla="*/ 909608 w 4111625"/>
              <a:gd name="connsiteY136" fmla="*/ 5106129 h 5822951"/>
              <a:gd name="connsiteX137" fmla="*/ 914511 w 4111625"/>
              <a:gd name="connsiteY137" fmla="*/ 5101220 h 5822951"/>
              <a:gd name="connsiteX138" fmla="*/ 929222 w 4111625"/>
              <a:gd name="connsiteY138" fmla="*/ 5101220 h 5822951"/>
              <a:gd name="connsiteX139" fmla="*/ 988065 w 4111625"/>
              <a:gd name="connsiteY139" fmla="*/ 5091400 h 5822951"/>
              <a:gd name="connsiteX140" fmla="*/ 1046907 w 4111625"/>
              <a:gd name="connsiteY140" fmla="*/ 5081581 h 5822951"/>
              <a:gd name="connsiteX141" fmla="*/ 1105750 w 4111625"/>
              <a:gd name="connsiteY141" fmla="*/ 5076671 h 5822951"/>
              <a:gd name="connsiteX142" fmla="*/ 1341120 w 4111625"/>
              <a:gd name="connsiteY142" fmla="*/ 5066851 h 5822951"/>
              <a:gd name="connsiteX143" fmla="*/ 1399963 w 4111625"/>
              <a:gd name="connsiteY143" fmla="*/ 5066851 h 5822951"/>
              <a:gd name="connsiteX144" fmla="*/ 1458805 w 4111625"/>
              <a:gd name="connsiteY144" fmla="*/ 5071761 h 5822951"/>
              <a:gd name="connsiteX145" fmla="*/ 1576491 w 4111625"/>
              <a:gd name="connsiteY145" fmla="*/ 5076671 h 5822951"/>
              <a:gd name="connsiteX146" fmla="*/ 1694176 w 4111625"/>
              <a:gd name="connsiteY146" fmla="*/ 5086490 h 5822951"/>
              <a:gd name="connsiteX147" fmla="*/ 1806957 w 4111625"/>
              <a:gd name="connsiteY147" fmla="*/ 5101220 h 5822951"/>
              <a:gd name="connsiteX148" fmla="*/ 2037424 w 4111625"/>
              <a:gd name="connsiteY148" fmla="*/ 5125768 h 5822951"/>
              <a:gd name="connsiteX149" fmla="*/ 2262987 w 4111625"/>
              <a:gd name="connsiteY149" fmla="*/ 5145407 h 5822951"/>
              <a:gd name="connsiteX150" fmla="*/ 2375769 w 4111625"/>
              <a:gd name="connsiteY150" fmla="*/ 5155227 h 5822951"/>
              <a:gd name="connsiteX151" fmla="*/ 2434612 w 4111625"/>
              <a:gd name="connsiteY151" fmla="*/ 5155227 h 5822951"/>
              <a:gd name="connsiteX152" fmla="*/ 2464033 w 4111625"/>
              <a:gd name="connsiteY152" fmla="*/ 5160136 h 5822951"/>
              <a:gd name="connsiteX153" fmla="*/ 2478744 w 4111625"/>
              <a:gd name="connsiteY153" fmla="*/ 5160136 h 5822951"/>
              <a:gd name="connsiteX154" fmla="*/ 2488551 w 4111625"/>
              <a:gd name="connsiteY154" fmla="*/ 5160136 h 5822951"/>
              <a:gd name="connsiteX155" fmla="*/ 2714114 w 4111625"/>
              <a:gd name="connsiteY155" fmla="*/ 5145407 h 5822951"/>
              <a:gd name="connsiteX156" fmla="*/ 2768053 w 4111625"/>
              <a:gd name="connsiteY156" fmla="*/ 5135588 h 5822951"/>
              <a:gd name="connsiteX157" fmla="*/ 2826896 w 4111625"/>
              <a:gd name="connsiteY157" fmla="*/ 5130678 h 5822951"/>
              <a:gd name="connsiteX158" fmla="*/ 2934774 w 4111625"/>
              <a:gd name="connsiteY158" fmla="*/ 5106129 h 5822951"/>
              <a:gd name="connsiteX159" fmla="*/ 3047555 w 4111625"/>
              <a:gd name="connsiteY159" fmla="*/ 5081581 h 5822951"/>
              <a:gd name="connsiteX160" fmla="*/ 3155433 w 4111625"/>
              <a:gd name="connsiteY160" fmla="*/ 5052122 h 5822951"/>
              <a:gd name="connsiteX161" fmla="*/ 3371189 w 4111625"/>
              <a:gd name="connsiteY161" fmla="*/ 4983386 h 5822951"/>
              <a:gd name="connsiteX162" fmla="*/ 3557524 w 4111625"/>
              <a:gd name="connsiteY162" fmla="*/ 4909740 h 5822951"/>
              <a:gd name="connsiteX163" fmla="*/ 3586946 w 4111625"/>
              <a:gd name="connsiteY163" fmla="*/ 39278 h 5822951"/>
              <a:gd name="connsiteX164" fmla="*/ 3454550 w 4111625"/>
              <a:gd name="connsiteY164" fmla="*/ 78556 h 5822951"/>
              <a:gd name="connsiteX165" fmla="*/ 3380997 w 4111625"/>
              <a:gd name="connsiteY165" fmla="*/ 98195 h 5822951"/>
              <a:gd name="connsiteX166" fmla="*/ 3302540 w 4111625"/>
              <a:gd name="connsiteY166" fmla="*/ 117834 h 5822951"/>
              <a:gd name="connsiteX167" fmla="*/ 3228987 w 4111625"/>
              <a:gd name="connsiteY167" fmla="*/ 132563 h 5822951"/>
              <a:gd name="connsiteX168" fmla="*/ 3189758 w 4111625"/>
              <a:gd name="connsiteY168" fmla="*/ 142383 h 5822951"/>
              <a:gd name="connsiteX169" fmla="*/ 3150530 w 4111625"/>
              <a:gd name="connsiteY169" fmla="*/ 147292 h 5822951"/>
              <a:gd name="connsiteX170" fmla="*/ 2998520 w 4111625"/>
              <a:gd name="connsiteY170" fmla="*/ 176751 h 5822951"/>
              <a:gd name="connsiteX171" fmla="*/ 2920063 w 4111625"/>
              <a:gd name="connsiteY171" fmla="*/ 191480 h 5822951"/>
              <a:gd name="connsiteX172" fmla="*/ 2841606 w 4111625"/>
              <a:gd name="connsiteY172" fmla="*/ 201300 h 5822951"/>
              <a:gd name="connsiteX173" fmla="*/ 2768053 w 4111625"/>
              <a:gd name="connsiteY173" fmla="*/ 211119 h 5822951"/>
              <a:gd name="connsiteX174" fmla="*/ 2689596 w 4111625"/>
              <a:gd name="connsiteY174" fmla="*/ 220939 h 5822951"/>
              <a:gd name="connsiteX175" fmla="*/ 2532683 w 4111625"/>
              <a:gd name="connsiteY175" fmla="*/ 235668 h 5822951"/>
              <a:gd name="connsiteX176" fmla="*/ 2375769 w 4111625"/>
              <a:gd name="connsiteY176" fmla="*/ 250397 h 5822951"/>
              <a:gd name="connsiteX177" fmla="*/ 2297312 w 4111625"/>
              <a:gd name="connsiteY177" fmla="*/ 255307 h 5822951"/>
              <a:gd name="connsiteX178" fmla="*/ 2218855 w 4111625"/>
              <a:gd name="connsiteY178" fmla="*/ 260216 h 5822951"/>
              <a:gd name="connsiteX179" fmla="*/ 2140399 w 4111625"/>
              <a:gd name="connsiteY179" fmla="*/ 260216 h 5822951"/>
              <a:gd name="connsiteX180" fmla="*/ 2066845 w 4111625"/>
              <a:gd name="connsiteY180" fmla="*/ 265126 h 5822951"/>
              <a:gd name="connsiteX181" fmla="*/ 1909932 w 4111625"/>
              <a:gd name="connsiteY181" fmla="*/ 265126 h 5822951"/>
              <a:gd name="connsiteX182" fmla="*/ 1753018 w 4111625"/>
              <a:gd name="connsiteY182" fmla="*/ 265126 h 5822951"/>
              <a:gd name="connsiteX183" fmla="*/ 1596105 w 4111625"/>
              <a:gd name="connsiteY183" fmla="*/ 260216 h 5822951"/>
              <a:gd name="connsiteX184" fmla="*/ 1439191 w 4111625"/>
              <a:gd name="connsiteY184" fmla="*/ 255307 h 5822951"/>
              <a:gd name="connsiteX185" fmla="*/ 1360734 w 4111625"/>
              <a:gd name="connsiteY185" fmla="*/ 250397 h 5822951"/>
              <a:gd name="connsiteX186" fmla="*/ 1439191 w 4111625"/>
              <a:gd name="connsiteY186" fmla="*/ 250397 h 5822951"/>
              <a:gd name="connsiteX187" fmla="*/ 1596105 w 4111625"/>
              <a:gd name="connsiteY187" fmla="*/ 255307 h 5822951"/>
              <a:gd name="connsiteX188" fmla="*/ 1753018 w 4111625"/>
              <a:gd name="connsiteY188" fmla="*/ 260216 h 5822951"/>
              <a:gd name="connsiteX189" fmla="*/ 1909932 w 4111625"/>
              <a:gd name="connsiteY189" fmla="*/ 255307 h 5822951"/>
              <a:gd name="connsiteX190" fmla="*/ 2061942 w 4111625"/>
              <a:gd name="connsiteY190" fmla="*/ 250397 h 5822951"/>
              <a:gd name="connsiteX191" fmla="*/ 2140399 w 4111625"/>
              <a:gd name="connsiteY191" fmla="*/ 250397 h 5822951"/>
              <a:gd name="connsiteX192" fmla="*/ 2218855 w 4111625"/>
              <a:gd name="connsiteY192" fmla="*/ 245487 h 5822951"/>
              <a:gd name="connsiteX193" fmla="*/ 2297312 w 4111625"/>
              <a:gd name="connsiteY193" fmla="*/ 240577 h 5822951"/>
              <a:gd name="connsiteX194" fmla="*/ 2375769 w 4111625"/>
              <a:gd name="connsiteY194" fmla="*/ 235668 h 5822951"/>
              <a:gd name="connsiteX195" fmla="*/ 2532683 w 4111625"/>
              <a:gd name="connsiteY195" fmla="*/ 220939 h 5822951"/>
              <a:gd name="connsiteX196" fmla="*/ 2684693 w 4111625"/>
              <a:gd name="connsiteY196" fmla="*/ 201300 h 5822951"/>
              <a:gd name="connsiteX197" fmla="*/ 2763149 w 4111625"/>
              <a:gd name="connsiteY197" fmla="*/ 191480 h 5822951"/>
              <a:gd name="connsiteX198" fmla="*/ 2841606 w 4111625"/>
              <a:gd name="connsiteY198" fmla="*/ 181661 h 5822951"/>
              <a:gd name="connsiteX199" fmla="*/ 2915159 w 4111625"/>
              <a:gd name="connsiteY199" fmla="*/ 171841 h 5822951"/>
              <a:gd name="connsiteX200" fmla="*/ 2993616 w 4111625"/>
              <a:gd name="connsiteY200" fmla="*/ 157112 h 5822951"/>
              <a:gd name="connsiteX201" fmla="*/ 3145626 w 4111625"/>
              <a:gd name="connsiteY201" fmla="*/ 127654 h 5822951"/>
              <a:gd name="connsiteX202" fmla="*/ 3184855 w 4111625"/>
              <a:gd name="connsiteY202" fmla="*/ 117834 h 5822951"/>
              <a:gd name="connsiteX203" fmla="*/ 3224083 w 4111625"/>
              <a:gd name="connsiteY203" fmla="*/ 108014 h 5822951"/>
              <a:gd name="connsiteX204" fmla="*/ 3297636 w 4111625"/>
              <a:gd name="connsiteY204" fmla="*/ 93285 h 5822951"/>
              <a:gd name="connsiteX205" fmla="*/ 3376093 w 4111625"/>
              <a:gd name="connsiteY205" fmla="*/ 73646 h 5822951"/>
              <a:gd name="connsiteX206" fmla="*/ 3449646 w 4111625"/>
              <a:gd name="connsiteY206" fmla="*/ 49098 h 5822951"/>
              <a:gd name="connsiteX207" fmla="*/ 3596753 w 4111625"/>
              <a:gd name="connsiteY207" fmla="*/ 4910 h 5822951"/>
              <a:gd name="connsiteX208" fmla="*/ 3616367 w 4111625"/>
              <a:gd name="connsiteY208" fmla="*/ 0 h 582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111625" h="5822951">
                <a:moveTo>
                  <a:pt x="1340314" y="249119"/>
                </a:moveTo>
                <a:lnTo>
                  <a:pt x="1360734" y="250397"/>
                </a:lnTo>
                <a:cubicBezTo>
                  <a:pt x="1360734" y="250397"/>
                  <a:pt x="1360734" y="250397"/>
                  <a:pt x="1350927" y="249783"/>
                </a:cubicBezTo>
                <a:close/>
                <a:moveTo>
                  <a:pt x="1302697" y="246765"/>
                </a:moveTo>
                <a:lnTo>
                  <a:pt x="1327635" y="248326"/>
                </a:lnTo>
                <a:lnTo>
                  <a:pt x="1340314" y="249119"/>
                </a:lnTo>
                <a:lnTo>
                  <a:pt x="1315376" y="247559"/>
                </a:lnTo>
                <a:close/>
                <a:moveTo>
                  <a:pt x="1282278" y="245487"/>
                </a:moveTo>
                <a:cubicBezTo>
                  <a:pt x="1282278" y="245487"/>
                  <a:pt x="1282278" y="245487"/>
                  <a:pt x="1292085" y="246101"/>
                </a:cubicBezTo>
                <a:lnTo>
                  <a:pt x="1302697" y="246765"/>
                </a:lnTo>
                <a:close/>
                <a:moveTo>
                  <a:pt x="3616367" y="0"/>
                </a:moveTo>
                <a:cubicBezTo>
                  <a:pt x="3616367" y="0"/>
                  <a:pt x="3616367" y="0"/>
                  <a:pt x="3616367" y="19639"/>
                </a:cubicBezTo>
                <a:cubicBezTo>
                  <a:pt x="3616367" y="19639"/>
                  <a:pt x="3616367" y="19639"/>
                  <a:pt x="3645788" y="4939198"/>
                </a:cubicBezTo>
                <a:cubicBezTo>
                  <a:pt x="3645788" y="4939198"/>
                  <a:pt x="3645788" y="4939198"/>
                  <a:pt x="3645788" y="4968657"/>
                </a:cubicBezTo>
                <a:cubicBezTo>
                  <a:pt x="3645788" y="4968657"/>
                  <a:pt x="3645788" y="4968657"/>
                  <a:pt x="3621270" y="4978476"/>
                </a:cubicBezTo>
                <a:cubicBezTo>
                  <a:pt x="3547717" y="5012844"/>
                  <a:pt x="3474164" y="5037393"/>
                  <a:pt x="3400611" y="5066851"/>
                </a:cubicBezTo>
                <a:cubicBezTo>
                  <a:pt x="3331961" y="5091400"/>
                  <a:pt x="3258408" y="5115949"/>
                  <a:pt x="3179951" y="5140497"/>
                </a:cubicBezTo>
                <a:cubicBezTo>
                  <a:pt x="3145626" y="5150317"/>
                  <a:pt x="3106398" y="5160136"/>
                  <a:pt x="3067169" y="5169956"/>
                </a:cubicBezTo>
                <a:cubicBezTo>
                  <a:pt x="3032845" y="5179775"/>
                  <a:pt x="2993616" y="5189595"/>
                  <a:pt x="2954388" y="5199414"/>
                </a:cubicBezTo>
                <a:cubicBezTo>
                  <a:pt x="2920063" y="5209234"/>
                  <a:pt x="2880835" y="5214144"/>
                  <a:pt x="2841606" y="5223963"/>
                </a:cubicBezTo>
                <a:cubicBezTo>
                  <a:pt x="2841606" y="5223963"/>
                  <a:pt x="2841606" y="5223963"/>
                  <a:pt x="2782764" y="5233783"/>
                </a:cubicBezTo>
                <a:cubicBezTo>
                  <a:pt x="2782764" y="5233783"/>
                  <a:pt x="2782764" y="5233783"/>
                  <a:pt x="2723921" y="5238692"/>
                </a:cubicBezTo>
                <a:cubicBezTo>
                  <a:pt x="2645464" y="5253421"/>
                  <a:pt x="2567007" y="5258331"/>
                  <a:pt x="2488551" y="5258331"/>
                </a:cubicBezTo>
                <a:cubicBezTo>
                  <a:pt x="2483647" y="5258331"/>
                  <a:pt x="2478744" y="5258331"/>
                  <a:pt x="2473840" y="5258331"/>
                </a:cubicBezTo>
                <a:cubicBezTo>
                  <a:pt x="2473840" y="5258331"/>
                  <a:pt x="2473840" y="5258331"/>
                  <a:pt x="2459129" y="5258331"/>
                </a:cubicBezTo>
                <a:cubicBezTo>
                  <a:pt x="2459129" y="5258331"/>
                  <a:pt x="2459129" y="5258331"/>
                  <a:pt x="2429708" y="5258331"/>
                </a:cubicBezTo>
                <a:cubicBezTo>
                  <a:pt x="2410094" y="5258331"/>
                  <a:pt x="2390480" y="5258331"/>
                  <a:pt x="2370865" y="5253421"/>
                </a:cubicBezTo>
                <a:cubicBezTo>
                  <a:pt x="2336541" y="5253421"/>
                  <a:pt x="2292409" y="5253421"/>
                  <a:pt x="2258084" y="5248512"/>
                </a:cubicBezTo>
                <a:cubicBezTo>
                  <a:pt x="2179627" y="5243602"/>
                  <a:pt x="2101170" y="5238692"/>
                  <a:pt x="2022714" y="5228873"/>
                </a:cubicBezTo>
                <a:cubicBezTo>
                  <a:pt x="2022714" y="5228873"/>
                  <a:pt x="2022714" y="5228873"/>
                  <a:pt x="1797150" y="5209234"/>
                </a:cubicBezTo>
                <a:cubicBezTo>
                  <a:pt x="1797150" y="5209234"/>
                  <a:pt x="1797150" y="5209234"/>
                  <a:pt x="1679465" y="5194505"/>
                </a:cubicBezTo>
                <a:cubicBezTo>
                  <a:pt x="1645140" y="5194505"/>
                  <a:pt x="1605912" y="5189595"/>
                  <a:pt x="1566684" y="5189595"/>
                </a:cubicBezTo>
                <a:cubicBezTo>
                  <a:pt x="1532359" y="5184685"/>
                  <a:pt x="1493130" y="5184685"/>
                  <a:pt x="1453902" y="5179775"/>
                </a:cubicBezTo>
                <a:cubicBezTo>
                  <a:pt x="1453902" y="5179775"/>
                  <a:pt x="1453902" y="5179775"/>
                  <a:pt x="1399963" y="5179775"/>
                </a:cubicBezTo>
                <a:cubicBezTo>
                  <a:pt x="1399963" y="5179775"/>
                  <a:pt x="1399963" y="5179775"/>
                  <a:pt x="1341120" y="5179775"/>
                </a:cubicBezTo>
                <a:cubicBezTo>
                  <a:pt x="1267567" y="5179775"/>
                  <a:pt x="1194014" y="5184685"/>
                  <a:pt x="1115557" y="5189595"/>
                </a:cubicBezTo>
                <a:cubicBezTo>
                  <a:pt x="1100846" y="5189595"/>
                  <a:pt x="1081232" y="5194505"/>
                  <a:pt x="1061618" y="5194505"/>
                </a:cubicBezTo>
                <a:cubicBezTo>
                  <a:pt x="1042004" y="5199414"/>
                  <a:pt x="1027293" y="5199414"/>
                  <a:pt x="1007679" y="5204324"/>
                </a:cubicBezTo>
                <a:cubicBezTo>
                  <a:pt x="1007679" y="5204324"/>
                  <a:pt x="1007679" y="5204324"/>
                  <a:pt x="953740" y="5214144"/>
                </a:cubicBezTo>
                <a:cubicBezTo>
                  <a:pt x="953740" y="5214144"/>
                  <a:pt x="953740" y="5214144"/>
                  <a:pt x="939029" y="5219053"/>
                </a:cubicBezTo>
                <a:cubicBezTo>
                  <a:pt x="939029" y="5219053"/>
                  <a:pt x="939029" y="5219053"/>
                  <a:pt x="934126" y="5219053"/>
                </a:cubicBezTo>
                <a:cubicBezTo>
                  <a:pt x="934126" y="5219053"/>
                  <a:pt x="934126" y="5219053"/>
                  <a:pt x="929222" y="5219053"/>
                </a:cubicBezTo>
                <a:cubicBezTo>
                  <a:pt x="929222" y="5219053"/>
                  <a:pt x="929222" y="5219053"/>
                  <a:pt x="899800" y="5228873"/>
                </a:cubicBezTo>
                <a:cubicBezTo>
                  <a:pt x="899800" y="5228873"/>
                  <a:pt x="899800" y="5228873"/>
                  <a:pt x="845862" y="5243602"/>
                </a:cubicBezTo>
                <a:cubicBezTo>
                  <a:pt x="845862" y="5243602"/>
                  <a:pt x="845862" y="5243602"/>
                  <a:pt x="791922" y="5258331"/>
                </a:cubicBezTo>
                <a:cubicBezTo>
                  <a:pt x="757598" y="5268151"/>
                  <a:pt x="718369" y="5282880"/>
                  <a:pt x="684044" y="5292699"/>
                </a:cubicBezTo>
                <a:cubicBezTo>
                  <a:pt x="625202" y="5312338"/>
                  <a:pt x="571263" y="5336887"/>
                  <a:pt x="512421" y="5361436"/>
                </a:cubicBezTo>
                <a:cubicBezTo>
                  <a:pt x="556553" y="5351616"/>
                  <a:pt x="600684" y="5341797"/>
                  <a:pt x="639912" y="5336887"/>
                </a:cubicBezTo>
                <a:cubicBezTo>
                  <a:pt x="664431" y="5336887"/>
                  <a:pt x="684044" y="5331977"/>
                  <a:pt x="708563" y="5327068"/>
                </a:cubicBezTo>
                <a:cubicBezTo>
                  <a:pt x="708563" y="5327068"/>
                  <a:pt x="708563" y="5327068"/>
                  <a:pt x="777212" y="5322158"/>
                </a:cubicBezTo>
                <a:cubicBezTo>
                  <a:pt x="777212" y="5322158"/>
                  <a:pt x="777212" y="5322158"/>
                  <a:pt x="806633" y="5322158"/>
                </a:cubicBezTo>
                <a:cubicBezTo>
                  <a:pt x="806633" y="5322158"/>
                  <a:pt x="806633" y="5322158"/>
                  <a:pt x="840958" y="5317248"/>
                </a:cubicBezTo>
                <a:cubicBezTo>
                  <a:pt x="840958" y="5317248"/>
                  <a:pt x="840958" y="5317248"/>
                  <a:pt x="909608" y="5317248"/>
                </a:cubicBezTo>
                <a:cubicBezTo>
                  <a:pt x="929222" y="5317248"/>
                  <a:pt x="953740" y="5317248"/>
                  <a:pt x="978258" y="5317248"/>
                </a:cubicBezTo>
                <a:cubicBezTo>
                  <a:pt x="978258" y="5317248"/>
                  <a:pt x="978258" y="5317248"/>
                  <a:pt x="1046907" y="5317248"/>
                </a:cubicBezTo>
                <a:cubicBezTo>
                  <a:pt x="1056714" y="5317248"/>
                  <a:pt x="1066522" y="5317248"/>
                  <a:pt x="1081232" y="5317248"/>
                </a:cubicBezTo>
                <a:cubicBezTo>
                  <a:pt x="1081232" y="5317248"/>
                  <a:pt x="1081232" y="5317248"/>
                  <a:pt x="1110653" y="5322158"/>
                </a:cubicBezTo>
                <a:cubicBezTo>
                  <a:pt x="1110653" y="5322158"/>
                  <a:pt x="1110653" y="5322158"/>
                  <a:pt x="1174400" y="5327068"/>
                </a:cubicBezTo>
                <a:cubicBezTo>
                  <a:pt x="1174400" y="5327068"/>
                  <a:pt x="1174400" y="5327068"/>
                  <a:pt x="1194014" y="5327068"/>
                </a:cubicBezTo>
                <a:cubicBezTo>
                  <a:pt x="1194014" y="5327068"/>
                  <a:pt x="1194014" y="5327068"/>
                  <a:pt x="1208724" y="5331977"/>
                </a:cubicBezTo>
                <a:cubicBezTo>
                  <a:pt x="1208724" y="5331977"/>
                  <a:pt x="1208724" y="5331977"/>
                  <a:pt x="1243049" y="5336887"/>
                </a:cubicBezTo>
                <a:cubicBezTo>
                  <a:pt x="1243049" y="5336887"/>
                  <a:pt x="1243049" y="5336887"/>
                  <a:pt x="1306795" y="5341797"/>
                </a:cubicBezTo>
                <a:cubicBezTo>
                  <a:pt x="1390156" y="5356526"/>
                  <a:pt x="1478420" y="5371255"/>
                  <a:pt x="1561780" y="5385984"/>
                </a:cubicBezTo>
                <a:cubicBezTo>
                  <a:pt x="1601008" y="5395804"/>
                  <a:pt x="1645140" y="5405623"/>
                  <a:pt x="1684369" y="5415443"/>
                </a:cubicBezTo>
                <a:cubicBezTo>
                  <a:pt x="1684369" y="5415443"/>
                  <a:pt x="1684369" y="5415443"/>
                  <a:pt x="1806957" y="5439992"/>
                </a:cubicBezTo>
                <a:cubicBezTo>
                  <a:pt x="1806957" y="5439992"/>
                  <a:pt x="1806957" y="5439992"/>
                  <a:pt x="2052135" y="5489089"/>
                </a:cubicBezTo>
                <a:cubicBezTo>
                  <a:pt x="2130592" y="5503818"/>
                  <a:pt x="2213952" y="5523457"/>
                  <a:pt x="2292409" y="5533277"/>
                </a:cubicBezTo>
                <a:cubicBezTo>
                  <a:pt x="2375769" y="5548006"/>
                  <a:pt x="2454226" y="5557825"/>
                  <a:pt x="2537586" y="5572555"/>
                </a:cubicBezTo>
                <a:cubicBezTo>
                  <a:pt x="2537586" y="5572555"/>
                  <a:pt x="2537586" y="5572555"/>
                  <a:pt x="2660175" y="5582374"/>
                </a:cubicBezTo>
                <a:cubicBezTo>
                  <a:pt x="2660175" y="5582374"/>
                  <a:pt x="2660175" y="5582374"/>
                  <a:pt x="2719017" y="5592193"/>
                </a:cubicBezTo>
                <a:cubicBezTo>
                  <a:pt x="2719017" y="5592193"/>
                  <a:pt x="2719017" y="5592193"/>
                  <a:pt x="2782764" y="5597103"/>
                </a:cubicBezTo>
                <a:cubicBezTo>
                  <a:pt x="2782764" y="5597103"/>
                  <a:pt x="2782764" y="5597103"/>
                  <a:pt x="2905352" y="5602013"/>
                </a:cubicBezTo>
                <a:cubicBezTo>
                  <a:pt x="2944581" y="5606923"/>
                  <a:pt x="2983809" y="5606923"/>
                  <a:pt x="3023037" y="5606923"/>
                </a:cubicBezTo>
                <a:cubicBezTo>
                  <a:pt x="3106398" y="5611832"/>
                  <a:pt x="3189758" y="5606923"/>
                  <a:pt x="3268215" y="5606923"/>
                </a:cubicBezTo>
                <a:cubicBezTo>
                  <a:pt x="3312347" y="5606923"/>
                  <a:pt x="3351575" y="5602013"/>
                  <a:pt x="3390804" y="5597103"/>
                </a:cubicBezTo>
                <a:cubicBezTo>
                  <a:pt x="3390804" y="5597103"/>
                  <a:pt x="3390804" y="5597103"/>
                  <a:pt x="3513392" y="5592193"/>
                </a:cubicBezTo>
                <a:cubicBezTo>
                  <a:pt x="3596753" y="5582374"/>
                  <a:pt x="3680113" y="5572555"/>
                  <a:pt x="3758570" y="5562735"/>
                </a:cubicBezTo>
                <a:cubicBezTo>
                  <a:pt x="3758570" y="5562735"/>
                  <a:pt x="3758570" y="5562735"/>
                  <a:pt x="3935098" y="5533277"/>
                </a:cubicBezTo>
                <a:cubicBezTo>
                  <a:pt x="3935098" y="5533277"/>
                  <a:pt x="3935098" y="5533277"/>
                  <a:pt x="4018458" y="780649"/>
                </a:cubicBezTo>
                <a:cubicBezTo>
                  <a:pt x="4018458" y="780649"/>
                  <a:pt x="4018458" y="780649"/>
                  <a:pt x="4106722" y="5606923"/>
                </a:cubicBezTo>
                <a:lnTo>
                  <a:pt x="4111625" y="5680569"/>
                </a:lnTo>
                <a:cubicBezTo>
                  <a:pt x="4111625" y="5680569"/>
                  <a:pt x="4111625" y="5680569"/>
                  <a:pt x="4038072" y="5695298"/>
                </a:cubicBezTo>
                <a:cubicBezTo>
                  <a:pt x="4038072" y="5695298"/>
                  <a:pt x="4038072" y="5695298"/>
                  <a:pt x="3787991" y="5744395"/>
                </a:cubicBezTo>
                <a:cubicBezTo>
                  <a:pt x="3704631" y="5759125"/>
                  <a:pt x="3621270" y="5773854"/>
                  <a:pt x="3537910" y="5783673"/>
                </a:cubicBezTo>
                <a:cubicBezTo>
                  <a:pt x="3537910" y="5783673"/>
                  <a:pt x="3537910" y="5783673"/>
                  <a:pt x="3410418" y="5798403"/>
                </a:cubicBezTo>
                <a:cubicBezTo>
                  <a:pt x="3366286" y="5798403"/>
                  <a:pt x="3322154" y="5808222"/>
                  <a:pt x="3282926" y="5808222"/>
                </a:cubicBezTo>
                <a:cubicBezTo>
                  <a:pt x="3194662" y="5813132"/>
                  <a:pt x="3111301" y="5818042"/>
                  <a:pt x="3023037" y="5818042"/>
                </a:cubicBezTo>
                <a:cubicBezTo>
                  <a:pt x="2983809" y="5818042"/>
                  <a:pt x="2939677" y="5818042"/>
                  <a:pt x="2895545" y="5818042"/>
                </a:cubicBezTo>
                <a:cubicBezTo>
                  <a:pt x="2895545" y="5818042"/>
                  <a:pt x="2895545" y="5818042"/>
                  <a:pt x="2768053" y="5818042"/>
                </a:cubicBezTo>
                <a:cubicBezTo>
                  <a:pt x="2768053" y="5818042"/>
                  <a:pt x="2768053" y="5818042"/>
                  <a:pt x="2704307" y="5813132"/>
                </a:cubicBezTo>
                <a:cubicBezTo>
                  <a:pt x="2704307" y="5813132"/>
                  <a:pt x="2704307" y="5813132"/>
                  <a:pt x="2640561" y="5808222"/>
                </a:cubicBezTo>
                <a:cubicBezTo>
                  <a:pt x="2596429" y="5808222"/>
                  <a:pt x="2557200" y="5803312"/>
                  <a:pt x="2513068" y="5798403"/>
                </a:cubicBezTo>
                <a:cubicBezTo>
                  <a:pt x="2429708" y="5793493"/>
                  <a:pt x="2341444" y="5783673"/>
                  <a:pt x="2258084" y="5773854"/>
                </a:cubicBezTo>
                <a:cubicBezTo>
                  <a:pt x="2174724" y="5759125"/>
                  <a:pt x="2091363" y="5749305"/>
                  <a:pt x="2008002" y="5734576"/>
                </a:cubicBezTo>
                <a:cubicBezTo>
                  <a:pt x="2008002" y="5734576"/>
                  <a:pt x="2008002" y="5734576"/>
                  <a:pt x="1757922" y="5690388"/>
                </a:cubicBezTo>
                <a:cubicBezTo>
                  <a:pt x="1757922" y="5690388"/>
                  <a:pt x="1757922" y="5690388"/>
                  <a:pt x="1635333" y="5670749"/>
                </a:cubicBezTo>
                <a:cubicBezTo>
                  <a:pt x="1596105" y="5665840"/>
                  <a:pt x="1551973" y="5656020"/>
                  <a:pt x="1512744" y="5651110"/>
                </a:cubicBezTo>
                <a:cubicBezTo>
                  <a:pt x="1434288" y="5636381"/>
                  <a:pt x="1350927" y="5626562"/>
                  <a:pt x="1272471" y="5616742"/>
                </a:cubicBezTo>
                <a:cubicBezTo>
                  <a:pt x="1272471" y="5616742"/>
                  <a:pt x="1272471" y="5616742"/>
                  <a:pt x="1213628" y="5611832"/>
                </a:cubicBezTo>
                <a:cubicBezTo>
                  <a:pt x="1213628" y="5611832"/>
                  <a:pt x="1213628" y="5611832"/>
                  <a:pt x="1184207" y="5606923"/>
                </a:cubicBezTo>
                <a:cubicBezTo>
                  <a:pt x="1184207" y="5606923"/>
                  <a:pt x="1184207" y="5606923"/>
                  <a:pt x="1169496" y="5606923"/>
                </a:cubicBezTo>
                <a:cubicBezTo>
                  <a:pt x="1169496" y="5606923"/>
                  <a:pt x="1169496" y="5606923"/>
                  <a:pt x="1164593" y="5606923"/>
                </a:cubicBezTo>
                <a:cubicBezTo>
                  <a:pt x="1164593" y="5606923"/>
                  <a:pt x="1164593" y="5606923"/>
                  <a:pt x="1154785" y="5606923"/>
                </a:cubicBezTo>
                <a:cubicBezTo>
                  <a:pt x="1154785" y="5606923"/>
                  <a:pt x="1154785" y="5606923"/>
                  <a:pt x="1095943" y="5602013"/>
                </a:cubicBezTo>
                <a:cubicBezTo>
                  <a:pt x="1095943" y="5602013"/>
                  <a:pt x="1095943" y="5602013"/>
                  <a:pt x="1061618" y="5602013"/>
                </a:cubicBezTo>
                <a:cubicBezTo>
                  <a:pt x="1051811" y="5602013"/>
                  <a:pt x="1042004" y="5602013"/>
                  <a:pt x="1032197" y="5602013"/>
                </a:cubicBezTo>
                <a:cubicBezTo>
                  <a:pt x="1032197" y="5602013"/>
                  <a:pt x="1032197" y="5602013"/>
                  <a:pt x="978258" y="5602013"/>
                </a:cubicBezTo>
                <a:cubicBezTo>
                  <a:pt x="958643" y="5602013"/>
                  <a:pt x="939029" y="5602013"/>
                  <a:pt x="919415" y="5606923"/>
                </a:cubicBezTo>
                <a:cubicBezTo>
                  <a:pt x="919415" y="5606923"/>
                  <a:pt x="919415" y="5606923"/>
                  <a:pt x="860573" y="5611832"/>
                </a:cubicBezTo>
                <a:cubicBezTo>
                  <a:pt x="860573" y="5611832"/>
                  <a:pt x="860573" y="5611832"/>
                  <a:pt x="831151" y="5611832"/>
                </a:cubicBezTo>
                <a:cubicBezTo>
                  <a:pt x="831151" y="5611832"/>
                  <a:pt x="831151" y="5611832"/>
                  <a:pt x="801730" y="5616742"/>
                </a:cubicBezTo>
                <a:cubicBezTo>
                  <a:pt x="801730" y="5616742"/>
                  <a:pt x="801730" y="5616742"/>
                  <a:pt x="747790" y="5621652"/>
                </a:cubicBezTo>
                <a:cubicBezTo>
                  <a:pt x="728177" y="5626562"/>
                  <a:pt x="708563" y="5631471"/>
                  <a:pt x="688948" y="5631471"/>
                </a:cubicBezTo>
                <a:cubicBezTo>
                  <a:pt x="649720" y="5636381"/>
                  <a:pt x="610491" y="5646201"/>
                  <a:pt x="576167" y="5656020"/>
                </a:cubicBezTo>
                <a:cubicBezTo>
                  <a:pt x="502613" y="5675659"/>
                  <a:pt x="429060" y="5700208"/>
                  <a:pt x="355507" y="5724756"/>
                </a:cubicBezTo>
                <a:cubicBezTo>
                  <a:pt x="355507" y="5724756"/>
                  <a:pt x="355507" y="5724756"/>
                  <a:pt x="306471" y="5749305"/>
                </a:cubicBezTo>
                <a:cubicBezTo>
                  <a:pt x="286857" y="5759125"/>
                  <a:pt x="272147" y="5764034"/>
                  <a:pt x="257436" y="5773854"/>
                </a:cubicBezTo>
                <a:cubicBezTo>
                  <a:pt x="237822" y="5783673"/>
                  <a:pt x="223111" y="5788583"/>
                  <a:pt x="208401" y="5798403"/>
                </a:cubicBezTo>
                <a:cubicBezTo>
                  <a:pt x="198593" y="5803312"/>
                  <a:pt x="193690" y="5808222"/>
                  <a:pt x="183882" y="5813132"/>
                </a:cubicBezTo>
                <a:cubicBezTo>
                  <a:pt x="183882" y="5813132"/>
                  <a:pt x="178979" y="5818042"/>
                  <a:pt x="174076" y="5818042"/>
                </a:cubicBezTo>
                <a:cubicBezTo>
                  <a:pt x="174076" y="5818042"/>
                  <a:pt x="174076" y="5818042"/>
                  <a:pt x="169172" y="5822951"/>
                </a:cubicBezTo>
                <a:cubicBezTo>
                  <a:pt x="169172" y="5822951"/>
                  <a:pt x="169172" y="5822951"/>
                  <a:pt x="26433" y="5822951"/>
                </a:cubicBezTo>
                <a:lnTo>
                  <a:pt x="0" y="5822951"/>
                </a:lnTo>
                <a:lnTo>
                  <a:pt x="0" y="710368"/>
                </a:lnTo>
                <a:lnTo>
                  <a:pt x="2451" y="520433"/>
                </a:lnTo>
                <a:cubicBezTo>
                  <a:pt x="2451" y="520433"/>
                  <a:pt x="2451" y="520433"/>
                  <a:pt x="61294" y="5459631"/>
                </a:cubicBezTo>
                <a:cubicBezTo>
                  <a:pt x="76004" y="5444901"/>
                  <a:pt x="95618" y="5435082"/>
                  <a:pt x="110329" y="5425262"/>
                </a:cubicBezTo>
                <a:cubicBezTo>
                  <a:pt x="110329" y="5425262"/>
                  <a:pt x="110329" y="5425262"/>
                  <a:pt x="164269" y="5395804"/>
                </a:cubicBezTo>
                <a:cubicBezTo>
                  <a:pt x="164269" y="5395804"/>
                  <a:pt x="164269" y="5395804"/>
                  <a:pt x="213304" y="5366345"/>
                </a:cubicBezTo>
                <a:cubicBezTo>
                  <a:pt x="281954" y="5331977"/>
                  <a:pt x="355507" y="5297609"/>
                  <a:pt x="424157" y="5263241"/>
                </a:cubicBezTo>
                <a:cubicBezTo>
                  <a:pt x="497710" y="5233783"/>
                  <a:pt x="571263" y="5204324"/>
                  <a:pt x="644816" y="5179775"/>
                </a:cubicBezTo>
                <a:cubicBezTo>
                  <a:pt x="684044" y="5165046"/>
                  <a:pt x="718369" y="5155227"/>
                  <a:pt x="757598" y="5145407"/>
                </a:cubicBezTo>
                <a:cubicBezTo>
                  <a:pt x="757598" y="5145407"/>
                  <a:pt x="757598" y="5145407"/>
                  <a:pt x="816441" y="5125768"/>
                </a:cubicBezTo>
                <a:cubicBezTo>
                  <a:pt x="816441" y="5125768"/>
                  <a:pt x="816441" y="5125768"/>
                  <a:pt x="870379" y="5115949"/>
                </a:cubicBezTo>
                <a:cubicBezTo>
                  <a:pt x="870379" y="5115949"/>
                  <a:pt x="870379" y="5115949"/>
                  <a:pt x="899800" y="5106129"/>
                </a:cubicBezTo>
                <a:cubicBezTo>
                  <a:pt x="899800" y="5106129"/>
                  <a:pt x="899800" y="5106129"/>
                  <a:pt x="904704" y="5106129"/>
                </a:cubicBezTo>
                <a:cubicBezTo>
                  <a:pt x="904704" y="5106129"/>
                  <a:pt x="904704" y="5106129"/>
                  <a:pt x="909608" y="5106129"/>
                </a:cubicBezTo>
                <a:cubicBezTo>
                  <a:pt x="909608" y="5106129"/>
                  <a:pt x="909608" y="5106129"/>
                  <a:pt x="914511" y="5101220"/>
                </a:cubicBezTo>
                <a:cubicBezTo>
                  <a:pt x="914511" y="5101220"/>
                  <a:pt x="914511" y="5101220"/>
                  <a:pt x="929222" y="5101220"/>
                </a:cubicBezTo>
                <a:cubicBezTo>
                  <a:pt x="929222" y="5101220"/>
                  <a:pt x="929222" y="5101220"/>
                  <a:pt x="988065" y="5091400"/>
                </a:cubicBezTo>
                <a:cubicBezTo>
                  <a:pt x="1007679" y="5086490"/>
                  <a:pt x="1027293" y="5086490"/>
                  <a:pt x="1046907" y="5081581"/>
                </a:cubicBezTo>
                <a:cubicBezTo>
                  <a:pt x="1066522" y="5081581"/>
                  <a:pt x="1086136" y="5076671"/>
                  <a:pt x="1105750" y="5076671"/>
                </a:cubicBezTo>
                <a:cubicBezTo>
                  <a:pt x="1184207" y="5066851"/>
                  <a:pt x="1262663" y="5066851"/>
                  <a:pt x="1341120" y="5066851"/>
                </a:cubicBezTo>
                <a:cubicBezTo>
                  <a:pt x="1341120" y="5066851"/>
                  <a:pt x="1341120" y="5066851"/>
                  <a:pt x="1399963" y="5066851"/>
                </a:cubicBezTo>
                <a:cubicBezTo>
                  <a:pt x="1399963" y="5066851"/>
                  <a:pt x="1399963" y="5066851"/>
                  <a:pt x="1458805" y="5071761"/>
                </a:cubicBezTo>
                <a:cubicBezTo>
                  <a:pt x="1498034" y="5071761"/>
                  <a:pt x="1537262" y="5076671"/>
                  <a:pt x="1576491" y="5076671"/>
                </a:cubicBezTo>
                <a:cubicBezTo>
                  <a:pt x="1615719" y="5081581"/>
                  <a:pt x="1654947" y="5086490"/>
                  <a:pt x="1694176" y="5086490"/>
                </a:cubicBezTo>
                <a:cubicBezTo>
                  <a:pt x="1694176" y="5086490"/>
                  <a:pt x="1694176" y="5086490"/>
                  <a:pt x="1806957" y="5101220"/>
                </a:cubicBezTo>
                <a:cubicBezTo>
                  <a:pt x="1806957" y="5101220"/>
                  <a:pt x="1806957" y="5101220"/>
                  <a:pt x="2037424" y="5125768"/>
                </a:cubicBezTo>
                <a:cubicBezTo>
                  <a:pt x="2110977" y="5135588"/>
                  <a:pt x="2189434" y="5140497"/>
                  <a:pt x="2262987" y="5145407"/>
                </a:cubicBezTo>
                <a:cubicBezTo>
                  <a:pt x="2302216" y="5150317"/>
                  <a:pt x="2336541" y="5150317"/>
                  <a:pt x="2375769" y="5155227"/>
                </a:cubicBezTo>
                <a:cubicBezTo>
                  <a:pt x="2395383" y="5155227"/>
                  <a:pt x="2414997" y="5155227"/>
                  <a:pt x="2434612" y="5155227"/>
                </a:cubicBezTo>
                <a:cubicBezTo>
                  <a:pt x="2434612" y="5155227"/>
                  <a:pt x="2434612" y="5155227"/>
                  <a:pt x="2464033" y="5160136"/>
                </a:cubicBezTo>
                <a:cubicBezTo>
                  <a:pt x="2464033" y="5160136"/>
                  <a:pt x="2464033" y="5160136"/>
                  <a:pt x="2478744" y="5160136"/>
                </a:cubicBezTo>
                <a:cubicBezTo>
                  <a:pt x="2478744" y="5160136"/>
                  <a:pt x="2483647" y="5160136"/>
                  <a:pt x="2488551" y="5160136"/>
                </a:cubicBezTo>
                <a:cubicBezTo>
                  <a:pt x="2562104" y="5160136"/>
                  <a:pt x="2640561" y="5155227"/>
                  <a:pt x="2714114" y="5145407"/>
                </a:cubicBezTo>
                <a:cubicBezTo>
                  <a:pt x="2714114" y="5145407"/>
                  <a:pt x="2714114" y="5145407"/>
                  <a:pt x="2768053" y="5135588"/>
                </a:cubicBezTo>
                <a:cubicBezTo>
                  <a:pt x="2768053" y="5135588"/>
                  <a:pt x="2768053" y="5135588"/>
                  <a:pt x="2826896" y="5130678"/>
                </a:cubicBezTo>
                <a:cubicBezTo>
                  <a:pt x="2861220" y="5120859"/>
                  <a:pt x="2900449" y="5115949"/>
                  <a:pt x="2934774" y="5106129"/>
                </a:cubicBezTo>
                <a:cubicBezTo>
                  <a:pt x="2974002" y="5101220"/>
                  <a:pt x="3008327" y="5091400"/>
                  <a:pt x="3047555" y="5081581"/>
                </a:cubicBezTo>
                <a:cubicBezTo>
                  <a:pt x="3081880" y="5071761"/>
                  <a:pt x="3121108" y="5061942"/>
                  <a:pt x="3155433" y="5052122"/>
                </a:cubicBezTo>
                <a:cubicBezTo>
                  <a:pt x="3228987" y="5032483"/>
                  <a:pt x="3302540" y="5007934"/>
                  <a:pt x="3371189" y="4983386"/>
                </a:cubicBezTo>
                <a:cubicBezTo>
                  <a:pt x="3434936" y="4958837"/>
                  <a:pt x="3498682" y="4939198"/>
                  <a:pt x="3557524" y="4909740"/>
                </a:cubicBezTo>
                <a:cubicBezTo>
                  <a:pt x="3557524" y="4909740"/>
                  <a:pt x="3557524" y="4909740"/>
                  <a:pt x="3586946" y="39278"/>
                </a:cubicBezTo>
                <a:cubicBezTo>
                  <a:pt x="3586946" y="39278"/>
                  <a:pt x="3586946" y="39278"/>
                  <a:pt x="3454550" y="78556"/>
                </a:cubicBezTo>
                <a:cubicBezTo>
                  <a:pt x="3430032" y="83466"/>
                  <a:pt x="3405514" y="93285"/>
                  <a:pt x="3380997" y="98195"/>
                </a:cubicBezTo>
                <a:cubicBezTo>
                  <a:pt x="3380997" y="98195"/>
                  <a:pt x="3380997" y="98195"/>
                  <a:pt x="3302540" y="117834"/>
                </a:cubicBezTo>
                <a:cubicBezTo>
                  <a:pt x="3302540" y="117834"/>
                  <a:pt x="3302540" y="117834"/>
                  <a:pt x="3228987" y="132563"/>
                </a:cubicBezTo>
                <a:cubicBezTo>
                  <a:pt x="3228987" y="132563"/>
                  <a:pt x="3228987" y="132563"/>
                  <a:pt x="3189758" y="142383"/>
                </a:cubicBezTo>
                <a:cubicBezTo>
                  <a:pt x="3175047" y="147292"/>
                  <a:pt x="3165240" y="147292"/>
                  <a:pt x="3150530" y="147292"/>
                </a:cubicBezTo>
                <a:cubicBezTo>
                  <a:pt x="3150530" y="147292"/>
                  <a:pt x="3150530" y="147292"/>
                  <a:pt x="2998520" y="176751"/>
                </a:cubicBezTo>
                <a:cubicBezTo>
                  <a:pt x="2974002" y="181661"/>
                  <a:pt x="2944581" y="186570"/>
                  <a:pt x="2920063" y="191480"/>
                </a:cubicBezTo>
                <a:cubicBezTo>
                  <a:pt x="2920063" y="191480"/>
                  <a:pt x="2920063" y="191480"/>
                  <a:pt x="2841606" y="201300"/>
                </a:cubicBezTo>
                <a:cubicBezTo>
                  <a:pt x="2841606" y="201300"/>
                  <a:pt x="2841606" y="201300"/>
                  <a:pt x="2768053" y="211119"/>
                </a:cubicBezTo>
                <a:cubicBezTo>
                  <a:pt x="2738632" y="216029"/>
                  <a:pt x="2714114" y="216029"/>
                  <a:pt x="2689596" y="220939"/>
                </a:cubicBezTo>
                <a:cubicBezTo>
                  <a:pt x="2635657" y="225848"/>
                  <a:pt x="2586622" y="230758"/>
                  <a:pt x="2532683" y="235668"/>
                </a:cubicBezTo>
                <a:cubicBezTo>
                  <a:pt x="2532683" y="235668"/>
                  <a:pt x="2532683" y="235668"/>
                  <a:pt x="2375769" y="250397"/>
                </a:cubicBezTo>
                <a:cubicBezTo>
                  <a:pt x="2351251" y="250397"/>
                  <a:pt x="2326734" y="255307"/>
                  <a:pt x="2297312" y="255307"/>
                </a:cubicBezTo>
                <a:cubicBezTo>
                  <a:pt x="2297312" y="255307"/>
                  <a:pt x="2297312" y="255307"/>
                  <a:pt x="2218855" y="260216"/>
                </a:cubicBezTo>
                <a:cubicBezTo>
                  <a:pt x="2218855" y="260216"/>
                  <a:pt x="2218855" y="260216"/>
                  <a:pt x="2140399" y="260216"/>
                </a:cubicBezTo>
                <a:cubicBezTo>
                  <a:pt x="2140399" y="260216"/>
                  <a:pt x="2140399" y="260216"/>
                  <a:pt x="2066845" y="265126"/>
                </a:cubicBezTo>
                <a:cubicBezTo>
                  <a:pt x="2012906" y="265126"/>
                  <a:pt x="1958967" y="265126"/>
                  <a:pt x="1909932" y="265126"/>
                </a:cubicBezTo>
                <a:cubicBezTo>
                  <a:pt x="1855992" y="265126"/>
                  <a:pt x="1802054" y="265126"/>
                  <a:pt x="1753018" y="265126"/>
                </a:cubicBezTo>
                <a:cubicBezTo>
                  <a:pt x="1699079" y="265126"/>
                  <a:pt x="1650044" y="265126"/>
                  <a:pt x="1596105" y="260216"/>
                </a:cubicBezTo>
                <a:cubicBezTo>
                  <a:pt x="1542166" y="260216"/>
                  <a:pt x="1493130" y="260216"/>
                  <a:pt x="1439191" y="255307"/>
                </a:cubicBezTo>
                <a:cubicBezTo>
                  <a:pt x="1439191" y="255307"/>
                  <a:pt x="1439191" y="255307"/>
                  <a:pt x="1360734" y="250397"/>
                </a:cubicBezTo>
                <a:cubicBezTo>
                  <a:pt x="1360734" y="250397"/>
                  <a:pt x="1360734" y="250397"/>
                  <a:pt x="1439191" y="250397"/>
                </a:cubicBezTo>
                <a:cubicBezTo>
                  <a:pt x="1493130" y="255307"/>
                  <a:pt x="1542166" y="255307"/>
                  <a:pt x="1596105" y="255307"/>
                </a:cubicBezTo>
                <a:cubicBezTo>
                  <a:pt x="1650044" y="255307"/>
                  <a:pt x="1699079" y="255307"/>
                  <a:pt x="1753018" y="260216"/>
                </a:cubicBezTo>
                <a:cubicBezTo>
                  <a:pt x="1802054" y="260216"/>
                  <a:pt x="1855992" y="255307"/>
                  <a:pt x="1909932" y="255307"/>
                </a:cubicBezTo>
                <a:cubicBezTo>
                  <a:pt x="1958967" y="255307"/>
                  <a:pt x="2012906" y="255307"/>
                  <a:pt x="2061942" y="250397"/>
                </a:cubicBezTo>
                <a:cubicBezTo>
                  <a:pt x="2061942" y="250397"/>
                  <a:pt x="2061942" y="250397"/>
                  <a:pt x="2140399" y="250397"/>
                </a:cubicBezTo>
                <a:cubicBezTo>
                  <a:pt x="2140399" y="250397"/>
                  <a:pt x="2140399" y="250397"/>
                  <a:pt x="2218855" y="245487"/>
                </a:cubicBezTo>
                <a:cubicBezTo>
                  <a:pt x="2218855" y="245487"/>
                  <a:pt x="2218855" y="245487"/>
                  <a:pt x="2297312" y="240577"/>
                </a:cubicBezTo>
                <a:cubicBezTo>
                  <a:pt x="2321830" y="240577"/>
                  <a:pt x="2351251" y="235668"/>
                  <a:pt x="2375769" y="235668"/>
                </a:cubicBezTo>
                <a:cubicBezTo>
                  <a:pt x="2375769" y="235668"/>
                  <a:pt x="2375769" y="235668"/>
                  <a:pt x="2532683" y="220939"/>
                </a:cubicBezTo>
                <a:cubicBezTo>
                  <a:pt x="2581718" y="216029"/>
                  <a:pt x="2635657" y="211119"/>
                  <a:pt x="2684693" y="201300"/>
                </a:cubicBezTo>
                <a:cubicBezTo>
                  <a:pt x="2709210" y="201300"/>
                  <a:pt x="2738632" y="196390"/>
                  <a:pt x="2763149" y="191480"/>
                </a:cubicBezTo>
                <a:cubicBezTo>
                  <a:pt x="2763149" y="191480"/>
                  <a:pt x="2763149" y="191480"/>
                  <a:pt x="2841606" y="181661"/>
                </a:cubicBezTo>
                <a:cubicBezTo>
                  <a:pt x="2841606" y="181661"/>
                  <a:pt x="2841606" y="181661"/>
                  <a:pt x="2915159" y="171841"/>
                </a:cubicBezTo>
                <a:cubicBezTo>
                  <a:pt x="2944581" y="166931"/>
                  <a:pt x="2969098" y="162022"/>
                  <a:pt x="2993616" y="157112"/>
                </a:cubicBezTo>
                <a:cubicBezTo>
                  <a:pt x="2993616" y="157112"/>
                  <a:pt x="2993616" y="157112"/>
                  <a:pt x="3145626" y="127654"/>
                </a:cubicBezTo>
                <a:cubicBezTo>
                  <a:pt x="3160337" y="122744"/>
                  <a:pt x="3170144" y="122744"/>
                  <a:pt x="3184855" y="117834"/>
                </a:cubicBezTo>
                <a:cubicBezTo>
                  <a:pt x="3184855" y="117834"/>
                  <a:pt x="3184855" y="117834"/>
                  <a:pt x="3224083" y="108014"/>
                </a:cubicBezTo>
                <a:cubicBezTo>
                  <a:pt x="3224083" y="108014"/>
                  <a:pt x="3224083" y="108014"/>
                  <a:pt x="3297636" y="93285"/>
                </a:cubicBezTo>
                <a:cubicBezTo>
                  <a:pt x="3297636" y="93285"/>
                  <a:pt x="3297636" y="93285"/>
                  <a:pt x="3376093" y="73646"/>
                </a:cubicBezTo>
                <a:cubicBezTo>
                  <a:pt x="3400611" y="68737"/>
                  <a:pt x="3425128" y="58917"/>
                  <a:pt x="3449646" y="49098"/>
                </a:cubicBezTo>
                <a:cubicBezTo>
                  <a:pt x="3449646" y="49098"/>
                  <a:pt x="3449646" y="49098"/>
                  <a:pt x="3596753" y="4910"/>
                </a:cubicBezTo>
                <a:cubicBezTo>
                  <a:pt x="3596753" y="4910"/>
                  <a:pt x="3596753" y="4910"/>
                  <a:pt x="3616367" y="0"/>
                </a:cubicBezTo>
                <a:close/>
              </a:path>
            </a:pathLst>
          </a:custGeom>
          <a:solidFill>
            <a:schemeClr val="tx2"/>
          </a:solidFill>
          <a:ln>
            <a:noFill/>
          </a:ln>
        </p:spPr>
        <p:txBody>
          <a:bodyPr vert="horz" wrap="square" lIns="91416" tIns="45708" rIns="91416" bIns="45708" numCol="1" anchor="t" anchorCtr="0" compatLnSpc="1">
            <a:noAutofit/>
          </a:bodyPr>
          <a:lstStyle/>
          <a:p>
            <a:pPr defTabSz="913491">
              <a:defRPr/>
            </a:pPr>
            <a:endParaRPr lang="zh-CN" altLang="en-US" sz="2399" dirty="0">
              <a:solidFill>
                <a:prstClr val="black"/>
              </a:solidFill>
            </a:endParaRPr>
          </a:p>
        </p:txBody>
      </p:sp>
      <p:sp>
        <p:nvSpPr>
          <p:cNvPr id="26" name="íṥḻiḑè"/>
          <p:cNvSpPr/>
          <p:nvPr/>
        </p:nvSpPr>
        <p:spPr>
          <a:xfrm>
            <a:off x="494558" y="2850696"/>
            <a:ext cx="2540338" cy="1058112"/>
          </a:xfrm>
          <a:prstGeom prst="rect">
            <a:avLst/>
          </a:prstGeom>
          <a:noFill/>
        </p:spPr>
        <p:txBody>
          <a:bodyPr wrap="none" anchor="ctr">
            <a:noAutofit/>
          </a:bodyPr>
          <a:lstStyle/>
          <a:p>
            <a:pPr algn="ctr"/>
            <a:r>
              <a:rPr lang="zh-TW" altLang="en-US" sz="3599" b="1" dirty="0">
                <a:latin typeface="標楷體" panose="03000509000000000000" pitchFamily="65" charset="-120"/>
                <a:ea typeface="標楷體" panose="03000509000000000000" pitchFamily="65" charset="-120"/>
              </a:rPr>
              <a:t>「</a:t>
            </a:r>
            <a:r>
              <a:rPr lang="zh-TW" altLang="en-US" sz="3599" b="1" dirty="0">
                <a:latin typeface="微軟正黑體" panose="020B0604030504040204" pitchFamily="34" charset="-120"/>
                <a:ea typeface="微軟正黑體" panose="020B0604030504040204" pitchFamily="34" charset="-120"/>
              </a:rPr>
              <a:t>資賦優異」</a:t>
            </a:r>
            <a:endParaRPr lang="en-US" altLang="zh-TW" sz="3599" b="1" dirty="0">
              <a:latin typeface="微軟正黑體" panose="020B0604030504040204" pitchFamily="34" charset="-120"/>
              <a:ea typeface="微軟正黑體" panose="020B0604030504040204" pitchFamily="34" charset="-120"/>
            </a:endParaRPr>
          </a:p>
          <a:p>
            <a:pPr algn="ctr"/>
            <a:r>
              <a:rPr lang="zh-TW" altLang="en-US" sz="3599" b="1" dirty="0">
                <a:latin typeface="微軟正黑體" panose="020B0604030504040204" pitchFamily="34" charset="-120"/>
                <a:ea typeface="微軟正黑體" panose="020B0604030504040204" pitchFamily="34" charset="-120"/>
              </a:rPr>
              <a:t>的類別</a:t>
            </a:r>
            <a:endParaRPr lang="en-US" altLang="zh-TW" sz="3599" b="1" dirty="0">
              <a:latin typeface="微軟正黑體" panose="020B0604030504040204" pitchFamily="34" charset="-120"/>
              <a:ea typeface="微軟正黑體" panose="020B0604030504040204" pitchFamily="34" charset="-120"/>
            </a:endParaRPr>
          </a:p>
        </p:txBody>
      </p:sp>
      <p:sp>
        <p:nvSpPr>
          <p:cNvPr id="2" name="矩形 1"/>
          <p:cNvSpPr/>
          <p:nvPr/>
        </p:nvSpPr>
        <p:spPr>
          <a:xfrm>
            <a:off x="4499575" y="643663"/>
            <a:ext cx="7689249" cy="4907758"/>
          </a:xfrm>
          <a:prstGeom prst="rect">
            <a:avLst/>
          </a:prstGeom>
        </p:spPr>
        <p:txBody>
          <a:bodyPr wrap="square">
            <a:spAutoFit/>
          </a:bodyPr>
          <a:lstStyle/>
          <a:p>
            <a:pPr>
              <a:lnSpc>
                <a:spcPct val="100000"/>
              </a:lnSpc>
            </a:pPr>
            <a:r>
              <a:rPr kumimoji="1" lang="zh-TW" altLang="en-US" sz="2799" b="1" dirty="0">
                <a:latin typeface="微軟正黑體" panose="020B0604030504040204" pitchFamily="34" charset="-120"/>
                <a:ea typeface="微軟正黑體" panose="020B0604030504040204" pitchFamily="34" charset="-120"/>
              </a:rPr>
              <a:t>特殊教育法第 </a:t>
            </a:r>
            <a:r>
              <a:rPr kumimoji="1" lang="en-US" altLang="zh-TW" sz="2799" b="1" dirty="0">
                <a:latin typeface="微軟正黑體" panose="020B0604030504040204" pitchFamily="34" charset="-120"/>
                <a:ea typeface="微軟正黑體" panose="020B0604030504040204" pitchFamily="34" charset="-120"/>
              </a:rPr>
              <a:t>4 </a:t>
            </a:r>
            <a:r>
              <a:rPr kumimoji="1" lang="zh-TW" altLang="en-US" sz="2799" b="1" dirty="0">
                <a:latin typeface="微軟正黑體" panose="020B0604030504040204" pitchFamily="34" charset="-120"/>
                <a:ea typeface="微軟正黑體" panose="020B0604030504040204" pitchFamily="34" charset="-120"/>
              </a:rPr>
              <a:t>條</a:t>
            </a:r>
          </a:p>
          <a:p>
            <a:pPr>
              <a:spcBef>
                <a:spcPts val="600"/>
              </a:spcBef>
            </a:pPr>
            <a:r>
              <a:rPr kumimoji="1" lang="zh-TW" altLang="en-US" sz="2799" b="1" dirty="0">
                <a:latin typeface="微軟正黑體" panose="020B0604030504040204" pitchFamily="34" charset="-120"/>
                <a:ea typeface="微軟正黑體" panose="020B0604030504040204" pitchFamily="34" charset="-120"/>
              </a:rPr>
              <a:t>本法所稱資賦優異，指有</a:t>
            </a:r>
            <a:r>
              <a:rPr kumimoji="1" lang="zh-TW" altLang="en-US" sz="2799" b="1" u="sng" dirty="0">
                <a:solidFill>
                  <a:srgbClr val="FF0000"/>
                </a:solidFill>
                <a:latin typeface="微軟正黑體" panose="020B0604030504040204" pitchFamily="34" charset="-120"/>
                <a:ea typeface="微軟正黑體" panose="020B0604030504040204" pitchFamily="34" charset="-120"/>
              </a:rPr>
              <a:t>卓越潛能</a:t>
            </a:r>
            <a:r>
              <a:rPr kumimoji="1" lang="zh-TW" altLang="en-US" sz="2799" b="1" dirty="0">
                <a:latin typeface="微軟正黑體" panose="020B0604030504040204" pitchFamily="34" charset="-120"/>
                <a:ea typeface="微軟正黑體" panose="020B0604030504040204" pitchFamily="34" charset="-120"/>
              </a:rPr>
              <a:t>或</a:t>
            </a:r>
            <a:r>
              <a:rPr kumimoji="1" lang="zh-TW" altLang="en-US" sz="2799" b="1" u="sng" dirty="0">
                <a:solidFill>
                  <a:srgbClr val="FF0000"/>
                </a:solidFill>
                <a:latin typeface="微軟正黑體" panose="020B0604030504040204" pitchFamily="34" charset="-120"/>
                <a:ea typeface="微軟正黑體" panose="020B0604030504040204" pitchFamily="34" charset="-120"/>
              </a:rPr>
              <a:t>傑出表現</a:t>
            </a:r>
            <a:r>
              <a:rPr kumimoji="1" lang="zh-TW" altLang="en-US" sz="2799" b="1" dirty="0">
                <a:latin typeface="微軟正黑體" panose="020B0604030504040204" pitchFamily="34" charset="-120"/>
                <a:ea typeface="微軟正黑體" panose="020B0604030504040204" pitchFamily="34" charset="-120"/>
              </a:rPr>
              <a:t>，經專業評估及鑑定</a:t>
            </a:r>
            <a:r>
              <a:rPr kumimoji="1" lang="zh-TW" altLang="en-US" sz="2799" b="1" u="sng" dirty="0">
                <a:solidFill>
                  <a:srgbClr val="FF0000"/>
                </a:solidFill>
                <a:latin typeface="微軟正黑體" panose="020B0604030504040204" pitchFamily="34" charset="-120"/>
                <a:ea typeface="微軟正黑體" panose="020B0604030504040204" pitchFamily="34" charset="-120"/>
              </a:rPr>
              <a:t>具學習特殊需求</a:t>
            </a:r>
            <a:r>
              <a:rPr kumimoji="1" lang="zh-TW" altLang="en-US" sz="2799" b="1" dirty="0">
                <a:latin typeface="微軟正黑體" panose="020B0604030504040204" pitchFamily="34" charset="-120"/>
                <a:ea typeface="微軟正黑體" panose="020B0604030504040204" pitchFamily="34" charset="-120"/>
              </a:rPr>
              <a:t>，須特殊教育及相關服務措施之協助者；其分類如下：</a:t>
            </a:r>
            <a:endParaRPr kumimoji="1" lang="en-US" altLang="zh-TW" sz="2799" b="1" dirty="0">
              <a:latin typeface="微軟正黑體" panose="020B0604030504040204" pitchFamily="34" charset="-120"/>
              <a:ea typeface="微軟正黑體" panose="020B0604030504040204" pitchFamily="34" charset="-120"/>
            </a:endParaRPr>
          </a:p>
          <a:p>
            <a:endParaRPr kumimoji="1" lang="en-US" altLang="zh-TW" sz="2799" b="1" dirty="0">
              <a:latin typeface="微軟正黑體" panose="020B0604030504040204" pitchFamily="34" charset="-120"/>
              <a:ea typeface="微軟正黑體" panose="020B0604030504040204" pitchFamily="34" charset="-120"/>
            </a:endParaRPr>
          </a:p>
          <a:p>
            <a:r>
              <a:rPr kumimoji="1" lang="zh-TW" altLang="en-US" sz="2799" b="1" dirty="0">
                <a:latin typeface="微軟正黑體" panose="020B0604030504040204" pitchFamily="34" charset="-120"/>
                <a:ea typeface="微軟正黑體" panose="020B0604030504040204" pitchFamily="34" charset="-120"/>
              </a:rPr>
              <a:t>一、一般智能資賦優異。</a:t>
            </a:r>
          </a:p>
          <a:p>
            <a:r>
              <a:rPr kumimoji="1" lang="zh-TW" altLang="en-US" sz="2799" b="1" dirty="0">
                <a:solidFill>
                  <a:srgbClr val="FF0000"/>
                </a:solidFill>
                <a:latin typeface="微軟正黑體" panose="020B0604030504040204" pitchFamily="34" charset="-120"/>
                <a:ea typeface="微軟正黑體" panose="020B0604030504040204" pitchFamily="34" charset="-120"/>
              </a:rPr>
              <a:t>二、學術性向資賦優異。</a:t>
            </a:r>
          </a:p>
          <a:p>
            <a:r>
              <a:rPr kumimoji="1" lang="zh-TW" altLang="en-US" sz="2799" b="1" dirty="0">
                <a:latin typeface="微軟正黑體" panose="020B0604030504040204" pitchFamily="34" charset="-120"/>
                <a:ea typeface="微軟正黑體" panose="020B0604030504040204" pitchFamily="34" charset="-120"/>
              </a:rPr>
              <a:t>三、藝術才能資賦優異。</a:t>
            </a:r>
          </a:p>
          <a:p>
            <a:r>
              <a:rPr kumimoji="1" lang="zh-TW" altLang="en-US" sz="2799" b="1" dirty="0">
                <a:solidFill>
                  <a:srgbClr val="FF0000"/>
                </a:solidFill>
                <a:latin typeface="微軟正黑體" panose="020B0604030504040204" pitchFamily="34" charset="-120"/>
                <a:ea typeface="微軟正黑體" panose="020B0604030504040204" pitchFamily="34" charset="-120"/>
              </a:rPr>
              <a:t>四、創造能力資賦優異。</a:t>
            </a:r>
          </a:p>
          <a:p>
            <a:r>
              <a:rPr kumimoji="1" lang="zh-TW" altLang="en-US" sz="2799" b="1" dirty="0">
                <a:latin typeface="微軟正黑體" panose="020B0604030504040204" pitchFamily="34" charset="-120"/>
                <a:ea typeface="微軟正黑體" panose="020B0604030504040204" pitchFamily="34" charset="-120"/>
              </a:rPr>
              <a:t>五、領導能力資賦優異。</a:t>
            </a:r>
          </a:p>
          <a:p>
            <a:r>
              <a:rPr kumimoji="1" lang="zh-TW" altLang="en-US" sz="2799" b="1" dirty="0">
                <a:latin typeface="微軟正黑體" panose="020B0604030504040204" pitchFamily="34" charset="-120"/>
                <a:ea typeface="微軟正黑體" panose="020B0604030504040204" pitchFamily="34" charset="-120"/>
              </a:rPr>
              <a:t>六、其他特殊才能資賦優異。</a:t>
            </a:r>
            <a:endParaRPr kumimoji="1" lang="zh-CN" altLang="en-US" sz="2799"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EB37DED6-D4C7-42EE-AB49-D2E39E64FDE4}" type="slidenum">
              <a:rPr lang="en-US" altLang="zh-TW" noProof="0" smtClean="0"/>
              <a:pPr/>
              <a:t>4</a:t>
            </a:fld>
            <a:endParaRPr lang="zh-TW" altLang="en-US" noProof="0" dirty="0"/>
          </a:p>
        </p:txBody>
      </p:sp>
      <p:sp>
        <p:nvSpPr>
          <p:cNvPr id="4" name="矩形 3"/>
          <p:cNvSpPr/>
          <p:nvPr/>
        </p:nvSpPr>
        <p:spPr>
          <a:xfrm>
            <a:off x="4110555" y="5939136"/>
            <a:ext cx="7816506" cy="830997"/>
          </a:xfrm>
          <a:prstGeom prst="rect">
            <a:avLst/>
          </a:prstGeom>
        </p:spPr>
        <p:txBody>
          <a:bodyPr wrap="square">
            <a:spAutoFit/>
          </a:bodyPr>
          <a:lstStyle/>
          <a:p>
            <a:r>
              <a:rPr lang="en-US" altLang="zh-TW" b="1" dirty="0">
                <a:latin typeface="新細明體" panose="02020500000000000000" pitchFamily="18" charset="-120"/>
                <a:ea typeface="新細明體" panose="02020500000000000000" pitchFamily="18" charset="-120"/>
                <a:sym typeface="Salesforce Sans"/>
              </a:rPr>
              <a:t>※</a:t>
            </a:r>
            <a:r>
              <a:rPr lang="zh-TW" altLang="en-US" b="1" dirty="0">
                <a:sym typeface="Salesforce Sans"/>
              </a:rPr>
              <a:t>本簡報針對</a:t>
            </a:r>
            <a:r>
              <a:rPr lang="zh-TW" altLang="en-US" b="1" dirty="0">
                <a:solidFill>
                  <a:srgbClr val="FF0000"/>
                </a:solidFill>
                <a:sym typeface="Salesforce Sans"/>
              </a:rPr>
              <a:t>「學術性向」、「創造能力」資優</a:t>
            </a:r>
            <a:r>
              <a:rPr lang="zh-TW" altLang="en-US" b="1" dirty="0">
                <a:sym typeface="Salesforce Sans"/>
              </a:rPr>
              <a:t>鑑定做說明</a:t>
            </a:r>
          </a:p>
        </p:txBody>
      </p:sp>
    </p:spTree>
    <p:extLst>
      <p:ext uri="{BB962C8B-B14F-4D97-AF65-F5344CB8AC3E}">
        <p14:creationId xmlns:p14="http://schemas.microsoft.com/office/powerpoint/2010/main" val="84521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1192560"/>
          </a:xfrm>
        </p:spPr>
        <p:txBody>
          <a:bodyPr/>
          <a:lstStyle/>
          <a:p>
            <a:r>
              <a:rPr lang="zh-TW" altLang="en-US" dirty="0"/>
              <a:t>鑑定原則、流程及方式</a:t>
            </a:r>
          </a:p>
        </p:txBody>
      </p:sp>
      <p:sp>
        <p:nvSpPr>
          <p:cNvPr id="3" name="內容版面配置區 2"/>
          <p:cNvSpPr>
            <a:spLocks noGrp="1"/>
          </p:cNvSpPr>
          <p:nvPr>
            <p:ph idx="1"/>
          </p:nvPr>
        </p:nvSpPr>
        <p:spPr>
          <a:xfrm>
            <a:off x="765820" y="1556792"/>
            <a:ext cx="11017224" cy="5040560"/>
          </a:xfrm>
        </p:spPr>
        <p:txBody>
          <a:bodyPr>
            <a:noAutofit/>
          </a:bodyPr>
          <a:lstStyle/>
          <a:p>
            <a:pPr marL="0" indent="0">
              <a:spcBef>
                <a:spcPts val="0"/>
              </a:spcBef>
              <a:buNone/>
            </a:pPr>
            <a:r>
              <a:rPr lang="zh-TW" altLang="en-US" sz="3600" dirty="0">
                <a:latin typeface="標楷體" panose="03000509000000000000" pitchFamily="65" charset="-120"/>
                <a:ea typeface="標楷體" panose="03000509000000000000" pitchFamily="65" charset="-120"/>
              </a:rPr>
              <a:t>一、鑑定原則：採多元評量及多階段鑑定方式。</a:t>
            </a:r>
            <a:endParaRPr lang="en-US" altLang="zh-TW" sz="3600" dirty="0">
              <a:latin typeface="標楷體" panose="03000509000000000000" pitchFamily="65" charset="-120"/>
              <a:ea typeface="標楷體" panose="03000509000000000000" pitchFamily="65" charset="-120"/>
            </a:endParaRPr>
          </a:p>
          <a:p>
            <a:pPr marL="0" indent="-720000">
              <a:buNone/>
            </a:pPr>
            <a:r>
              <a:rPr lang="zh-TW" altLang="en-US" sz="3600" dirty="0">
                <a:latin typeface="標楷體" panose="03000509000000000000" pitchFamily="65" charset="-120"/>
                <a:ea typeface="標楷體" panose="03000509000000000000" pitchFamily="65" charset="-120"/>
              </a:rPr>
              <a:t>二、鑑定流程：依本市</a:t>
            </a:r>
            <a:r>
              <a:rPr lang="en-US" altLang="zh-TW" sz="3600" dirty="0">
                <a:latin typeface="標楷體" panose="03000509000000000000" pitchFamily="65" charset="-120"/>
                <a:ea typeface="標楷體" panose="03000509000000000000" pitchFamily="65" charset="-120"/>
              </a:rPr>
              <a:t>114</a:t>
            </a:r>
            <a:r>
              <a:rPr lang="zh-TW" altLang="en-US" sz="3600" dirty="0">
                <a:latin typeface="標楷體" panose="03000509000000000000" pitchFamily="65" charset="-120"/>
                <a:ea typeface="標楷體" panose="03000509000000000000" pitchFamily="65" charset="-120"/>
              </a:rPr>
              <a:t>學年度國民中學資賦優異創  造能力資賦優異鑑定申請流程辦理。</a:t>
            </a:r>
          </a:p>
          <a:p>
            <a:pPr marL="0" lvl="2" indent="-457200">
              <a:spcBef>
                <a:spcPts val="1866"/>
              </a:spcBef>
              <a:buNone/>
            </a:pPr>
            <a:r>
              <a:rPr lang="zh-TW" altLang="en-US" sz="3600" dirty="0">
                <a:latin typeface="標楷體" panose="03000509000000000000" pitchFamily="65" charset="-120"/>
                <a:ea typeface="標楷體" panose="03000509000000000000" pitchFamily="65" charset="-120"/>
              </a:rPr>
              <a:t>三、鑑定管道分為</a:t>
            </a:r>
            <a:r>
              <a:rPr lang="en-US" altLang="zh-TW" sz="3600" dirty="0">
                <a:latin typeface="標楷體" panose="03000509000000000000" pitchFamily="65" charset="-120"/>
                <a:ea typeface="標楷體" panose="03000509000000000000" pitchFamily="65" charset="-120"/>
              </a:rPr>
              <a:t>2</a:t>
            </a:r>
            <a:r>
              <a:rPr lang="zh-TW" altLang="en-US" sz="3600" dirty="0">
                <a:latin typeface="標楷體" panose="03000509000000000000" pitchFamily="65" charset="-120"/>
                <a:ea typeface="標楷體" panose="03000509000000000000" pitchFamily="65" charset="-120"/>
              </a:rPr>
              <a:t>種，學生可以依適合自身的方式申請之。：</a:t>
            </a:r>
            <a:endParaRPr lang="en-US" altLang="zh-TW" sz="3600" dirty="0">
              <a:latin typeface="標楷體" panose="03000509000000000000" pitchFamily="65" charset="-120"/>
              <a:ea typeface="標楷體" panose="03000509000000000000" pitchFamily="65" charset="-120"/>
            </a:endParaRPr>
          </a:p>
          <a:p>
            <a:pPr marL="853290" lvl="2" indent="-457200">
              <a:buNone/>
            </a:pPr>
            <a:r>
              <a:rPr lang="en-US" altLang="zh-TW" sz="3400" dirty="0">
                <a:latin typeface="標楷體" panose="03000509000000000000" pitchFamily="65" charset="-120"/>
                <a:ea typeface="標楷體" panose="03000509000000000000" pitchFamily="65" charset="-120"/>
              </a:rPr>
              <a:t>(</a:t>
            </a:r>
            <a:r>
              <a:rPr lang="zh-TW" altLang="en-US" sz="3400" dirty="0">
                <a:latin typeface="標楷體" panose="03000509000000000000" pitchFamily="65" charset="-120"/>
                <a:ea typeface="標楷體" panose="03000509000000000000" pitchFamily="65" charset="-120"/>
              </a:rPr>
              <a:t>一</a:t>
            </a:r>
            <a:r>
              <a:rPr lang="en-US" altLang="zh-TW" sz="3400" dirty="0">
                <a:latin typeface="標楷體" panose="03000509000000000000" pitchFamily="65" charset="-120"/>
                <a:ea typeface="標楷體" panose="03000509000000000000" pitchFamily="65" charset="-120"/>
              </a:rPr>
              <a:t>)</a:t>
            </a:r>
            <a:r>
              <a:rPr lang="zh-TW" altLang="en-US" sz="3400" dirty="0">
                <a:latin typeface="標楷體" panose="03000509000000000000" pitchFamily="65" charset="-120"/>
                <a:ea typeface="標楷體" panose="03000509000000000000" pitchFamily="65" charset="-120"/>
              </a:rPr>
              <a:t>管道一：書面審查</a:t>
            </a:r>
            <a:endParaRPr lang="en-US" altLang="zh-TW" sz="3400" dirty="0">
              <a:latin typeface="標楷體" panose="03000509000000000000" pitchFamily="65" charset="-120"/>
              <a:ea typeface="標楷體" panose="03000509000000000000" pitchFamily="65" charset="-120"/>
            </a:endParaRPr>
          </a:p>
          <a:p>
            <a:pPr marL="853290" lvl="2" indent="-457200">
              <a:buNone/>
            </a:pPr>
            <a:r>
              <a:rPr lang="en-US" altLang="zh-TW" sz="3400" dirty="0">
                <a:latin typeface="標楷體" panose="03000509000000000000" pitchFamily="65" charset="-120"/>
                <a:ea typeface="標楷體" panose="03000509000000000000" pitchFamily="65" charset="-120"/>
              </a:rPr>
              <a:t>(</a:t>
            </a:r>
            <a:r>
              <a:rPr lang="zh-TW" altLang="en-US" sz="3400" dirty="0">
                <a:latin typeface="標楷體" panose="03000509000000000000" pitchFamily="65" charset="-120"/>
                <a:ea typeface="標楷體" panose="03000509000000000000" pitchFamily="65" charset="-120"/>
              </a:rPr>
              <a:t>二</a:t>
            </a:r>
            <a:r>
              <a:rPr lang="en-US" altLang="zh-TW" sz="3400" dirty="0">
                <a:latin typeface="標楷體" panose="03000509000000000000" pitchFamily="65" charset="-120"/>
                <a:ea typeface="標楷體" panose="03000509000000000000" pitchFamily="65" charset="-120"/>
              </a:rPr>
              <a:t>)</a:t>
            </a:r>
            <a:r>
              <a:rPr lang="zh-TW" altLang="en-US" sz="3400" dirty="0">
                <a:latin typeface="標楷體" panose="03000509000000000000" pitchFamily="65" charset="-120"/>
                <a:ea typeface="標楷體" panose="03000509000000000000" pitchFamily="65" charset="-120"/>
              </a:rPr>
              <a:t>管道二：測驗方式</a:t>
            </a:r>
            <a:endParaRPr lang="en-US" altLang="zh-TW" sz="3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40</a:t>
            </a:fld>
            <a:endParaRPr lang="zh-TW" altLang="en-US" noProof="0" dirty="0"/>
          </a:p>
        </p:txBody>
      </p:sp>
    </p:spTree>
    <p:extLst>
      <p:ext uri="{BB962C8B-B14F-4D97-AF65-F5344CB8AC3E}">
        <p14:creationId xmlns:p14="http://schemas.microsoft.com/office/powerpoint/2010/main" val="416464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41</a:t>
            </a:fld>
            <a:endParaRPr lang="zh-TW" altLang="en-US" noProof="0" dirty="0"/>
          </a:p>
        </p:txBody>
      </p:sp>
      <p:graphicFrame>
        <p:nvGraphicFramePr>
          <p:cNvPr id="5" name="內容版面配置區 5"/>
          <p:cNvGraphicFramePr>
            <a:graphicFrameLocks noGrp="1"/>
          </p:cNvGraphicFramePr>
          <p:nvPr>
            <p:ph sz="quarter" idx="1"/>
            <p:extLst>
              <p:ext uri="{D42A27DB-BD31-4B8C-83A1-F6EECF244321}">
                <p14:modId xmlns:p14="http://schemas.microsoft.com/office/powerpoint/2010/main" val="2240430300"/>
              </p:ext>
            </p:extLst>
          </p:nvPr>
        </p:nvGraphicFramePr>
        <p:xfrm>
          <a:off x="333772" y="474699"/>
          <a:ext cx="11639028" cy="6316814"/>
        </p:xfrm>
        <a:graphic>
          <a:graphicData uri="http://schemas.openxmlformats.org/drawingml/2006/table">
            <a:tbl>
              <a:tblPr firstRow="1" bandRow="1">
                <a:tableStyleId>{21E4AEA4-8DFA-4A89-87EB-49C32662AFE0}</a:tableStyleId>
              </a:tblPr>
              <a:tblGrid>
                <a:gridCol w="1965649">
                  <a:extLst>
                    <a:ext uri="{9D8B030D-6E8A-4147-A177-3AD203B41FA5}">
                      <a16:colId xmlns:a16="http://schemas.microsoft.com/office/drawing/2014/main" val="20000"/>
                    </a:ext>
                  </a:extLst>
                </a:gridCol>
                <a:gridCol w="2142811">
                  <a:extLst>
                    <a:ext uri="{9D8B030D-6E8A-4147-A177-3AD203B41FA5}">
                      <a16:colId xmlns:a16="http://schemas.microsoft.com/office/drawing/2014/main" val="20001"/>
                    </a:ext>
                  </a:extLst>
                </a:gridCol>
                <a:gridCol w="7530568">
                  <a:extLst>
                    <a:ext uri="{9D8B030D-6E8A-4147-A177-3AD203B41FA5}">
                      <a16:colId xmlns:a16="http://schemas.microsoft.com/office/drawing/2014/main" val="20002"/>
                    </a:ext>
                  </a:extLst>
                </a:gridCol>
              </a:tblGrid>
              <a:tr h="485348">
                <a:tc>
                  <a:txBody>
                    <a:bodyPr/>
                    <a:lstStyle/>
                    <a:p>
                      <a:pPr algn="ctr"/>
                      <a:r>
                        <a:rPr lang="zh-TW" altLang="en-US" sz="2000" b="1"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000" b="1"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2000" b="1"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10000"/>
                  </a:ext>
                </a:extLst>
              </a:tr>
              <a:tr h="464854">
                <a:tc>
                  <a:txBody>
                    <a:bodyPr/>
                    <a:lstStyle/>
                    <a:p>
                      <a:pPr algn="ctr"/>
                      <a:r>
                        <a:rPr lang="zh-TW" altLang="en-US" sz="1600" b="1" kern="1200" dirty="0">
                          <a:solidFill>
                            <a:schemeClr val="tx1"/>
                          </a:solidFill>
                          <a:latin typeface="+mn-ea"/>
                          <a:ea typeface="+mn-ea"/>
                          <a:cs typeface="+mn-cs"/>
                        </a:rPr>
                        <a:t>簡章公告</a:t>
                      </a:r>
                    </a:p>
                  </a:txBody>
                  <a:tcPr marL="68580" marR="68580" marT="34290" marB="34290" anchor="ctr"/>
                </a:tc>
                <a:tc>
                  <a:txBody>
                    <a:bodyPr/>
                    <a:lstStyle/>
                    <a:p>
                      <a:pPr algn="ctr"/>
                      <a:r>
                        <a:rPr lang="en-US" altLang="zh-TW" sz="1600" b="1" dirty="0">
                          <a:solidFill>
                            <a:schemeClr val="tx1"/>
                          </a:solidFill>
                          <a:latin typeface="微軟正黑體" panose="020B0604030504040204" pitchFamily="34" charset="-120"/>
                          <a:ea typeface="微軟正黑體" panose="020B0604030504040204" pitchFamily="34" charset="-120"/>
                        </a:rPr>
                        <a:t>113/12/20(</a:t>
                      </a:r>
                      <a:r>
                        <a:rPr lang="zh-TW" altLang="en-US" sz="1600" b="1" dirty="0">
                          <a:solidFill>
                            <a:schemeClr val="tx1"/>
                          </a:solidFill>
                          <a:latin typeface="微軟正黑體" panose="020B0604030504040204" pitchFamily="34" charset="-120"/>
                          <a:ea typeface="微軟正黑體" panose="020B0604030504040204" pitchFamily="34" charset="-120"/>
                        </a:rPr>
                        <a:t>五</a:t>
                      </a:r>
                      <a:r>
                        <a:rPr lang="en-US" altLang="zh-TW" sz="1600" b="1" dirty="0">
                          <a:solidFill>
                            <a:schemeClr val="tx1"/>
                          </a:solidFill>
                          <a:latin typeface="微軟正黑體" panose="020B0604030504040204" pitchFamily="34" charset="-120"/>
                          <a:ea typeface="微軟正黑體" panose="020B0604030504040204" pitchFamily="34" charset="-120"/>
                        </a:rPr>
                        <a:t>)</a:t>
                      </a:r>
                      <a:endParaRPr lang="zh-TW" altLang="en-US" sz="1600" b="1"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just"/>
                      <a:r>
                        <a:rPr lang="zh-TW" altLang="en-US" sz="1500" b="1" dirty="0">
                          <a:solidFill>
                            <a:schemeClr val="tx1"/>
                          </a:solidFill>
                          <a:latin typeface="微軟正黑體" panose="020B0604030504040204" pitchFamily="34" charset="-120"/>
                          <a:ea typeface="微軟正黑體" panose="020B0604030504040204" pitchFamily="34" charset="-120"/>
                        </a:rPr>
                        <a:t>公告於本市教育局、本市資賦優異學生鑑定報名系統、資優中心及各國中小學校網站</a:t>
                      </a:r>
                    </a:p>
                  </a:txBody>
                  <a:tcPr marL="68580" marR="68580" marT="34290" marB="34290" anchor="ctr"/>
                </a:tc>
                <a:extLst>
                  <a:ext uri="{0D108BD9-81ED-4DB2-BD59-A6C34878D82A}">
                    <a16:rowId xmlns:a16="http://schemas.microsoft.com/office/drawing/2014/main" val="10001"/>
                  </a:ext>
                </a:extLst>
              </a:tr>
              <a:tr h="6845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1" kern="1200" dirty="0">
                          <a:solidFill>
                            <a:schemeClr val="tx1"/>
                          </a:solidFill>
                          <a:latin typeface="+mn-ea"/>
                          <a:ea typeface="+mn-ea"/>
                          <a:cs typeface="+mn-cs"/>
                        </a:rPr>
                        <a:t>家長說明會</a:t>
                      </a:r>
                    </a:p>
                  </a:txBody>
                  <a:tcPr marL="68580" marR="68580" marT="34290" marB="34290" anchor="ctr">
                    <a:solidFill>
                      <a:schemeClr val="accent2">
                        <a:lumMod val="40000"/>
                        <a:lumOff val="60000"/>
                      </a:schemeClr>
                    </a:solidFill>
                  </a:tcPr>
                </a:tc>
                <a:tc>
                  <a:txBody>
                    <a:bodyPr/>
                    <a:lstStyle/>
                    <a:p>
                      <a:pPr algn="ctr"/>
                      <a:r>
                        <a:rPr lang="en-US" altLang="zh-TW" sz="1600" b="1" dirty="0">
                          <a:solidFill>
                            <a:schemeClr val="tx1"/>
                          </a:solidFill>
                          <a:latin typeface="微軟正黑體" panose="020B0604030504040204" pitchFamily="34" charset="-120"/>
                          <a:ea typeface="微軟正黑體" panose="020B0604030504040204" pitchFamily="34" charset="-120"/>
                        </a:rPr>
                        <a:t>113/12/27</a:t>
                      </a:r>
                      <a:r>
                        <a:rPr lang="zh-TW" altLang="en-US" sz="1600" b="1" dirty="0">
                          <a:solidFill>
                            <a:schemeClr val="tx1"/>
                          </a:solidFill>
                          <a:latin typeface="微軟正黑體" panose="020B0604030504040204" pitchFamily="34" charset="-120"/>
                          <a:ea typeface="微軟正黑體" panose="020B0604030504040204" pitchFamily="34" charset="-120"/>
                        </a:rPr>
                        <a:t>（五）</a:t>
                      </a:r>
                      <a:r>
                        <a:rPr lang="en-US" altLang="zh-TW" sz="1600" b="1" dirty="0">
                          <a:solidFill>
                            <a:schemeClr val="tx1"/>
                          </a:solidFill>
                          <a:latin typeface="微軟正黑體" panose="020B0604030504040204" pitchFamily="34" charset="-120"/>
                          <a:ea typeface="微軟正黑體" panose="020B0604030504040204" pitchFamily="34" charset="-120"/>
                        </a:rPr>
                        <a:t>113/12/31</a:t>
                      </a:r>
                      <a:r>
                        <a:rPr lang="zh-TW" altLang="en-US" sz="1600" b="1" dirty="0">
                          <a:solidFill>
                            <a:schemeClr val="tx1"/>
                          </a:solidFill>
                          <a:latin typeface="微軟正黑體" panose="020B0604030504040204" pitchFamily="34" charset="-120"/>
                          <a:ea typeface="微軟正黑體" panose="020B0604030504040204" pitchFamily="34" charset="-120"/>
                        </a:rPr>
                        <a:t>（二）</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500" b="1" u="none" kern="1200" dirty="0">
                          <a:solidFill>
                            <a:schemeClr val="tx1"/>
                          </a:solidFill>
                          <a:latin typeface="微軟正黑體" panose="020B0604030504040204" pitchFamily="34" charset="-120"/>
                          <a:ea typeface="微軟正黑體" panose="020B0604030504040204" pitchFamily="34" charset="-120"/>
                          <a:cs typeface="+mn-cs"/>
                        </a:rPr>
                        <a:t>龍興國中</a:t>
                      </a:r>
                      <a:endParaRPr lang="en-US" altLang="zh-TW" sz="1500" b="1" u="none"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500" b="1" u="none" kern="1200" dirty="0">
                          <a:solidFill>
                            <a:schemeClr val="tx1"/>
                          </a:solidFill>
                          <a:latin typeface="微軟正黑體" panose="020B0604030504040204" pitchFamily="34" charset="-120"/>
                          <a:ea typeface="微軟正黑體" panose="020B0604030504040204" pitchFamily="34" charset="-120"/>
                          <a:cs typeface="+mn-cs"/>
                        </a:rPr>
                        <a:t>經國國中</a:t>
                      </a:r>
                      <a:endParaRPr lang="zh-TW" altLang="en-US" sz="1500" b="1" u="sng" kern="120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40000"/>
                        <a:lumOff val="60000"/>
                      </a:schemeClr>
                    </a:solidFill>
                  </a:tcPr>
                </a:tc>
                <a:extLst>
                  <a:ext uri="{0D108BD9-81ED-4DB2-BD59-A6C34878D82A}">
                    <a16:rowId xmlns:a16="http://schemas.microsoft.com/office/drawing/2014/main" val="890391762"/>
                  </a:ext>
                </a:extLst>
              </a:tr>
              <a:tr h="2238546">
                <a:tc>
                  <a:txBody>
                    <a:bodyPr/>
                    <a:lstStyle/>
                    <a:p>
                      <a:pPr algn="ctr"/>
                      <a:r>
                        <a:rPr lang="zh-TW" altLang="en-US" sz="1600" b="1" kern="1200" dirty="0">
                          <a:solidFill>
                            <a:schemeClr val="tx1"/>
                          </a:solidFill>
                          <a:latin typeface="+mn-ea"/>
                          <a:ea typeface="+mn-ea"/>
                          <a:cs typeface="+mn-cs"/>
                        </a:rPr>
                        <a:t>初選報名</a:t>
                      </a:r>
                      <a:endParaRPr lang="en-US" altLang="zh-TW" sz="1600" b="1" kern="1200" dirty="0">
                        <a:solidFill>
                          <a:schemeClr val="tx1"/>
                        </a:solidFill>
                        <a:latin typeface="+mn-ea"/>
                        <a:ea typeface="+mn-ea"/>
                        <a:cs typeface="+mn-cs"/>
                      </a:endParaRPr>
                    </a:p>
                  </a:txBody>
                  <a:tcPr marL="68580" marR="68580" marT="34290" marB="34290" anchor="ctr">
                    <a:solidFill>
                      <a:schemeClr val="accent2">
                        <a:lumMod val="40000"/>
                        <a:lumOff val="60000"/>
                      </a:schemeClr>
                    </a:solidFill>
                  </a:tcPr>
                </a:tc>
                <a:tc>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  </a:t>
                      </a:r>
                      <a:r>
                        <a:rPr lang="en-US" altLang="zh-TW" sz="1600" b="1" dirty="0">
                          <a:solidFill>
                            <a:srgbClr val="FF0000"/>
                          </a:solidFill>
                          <a:latin typeface="微軟正黑體" panose="020B0604030504040204" pitchFamily="34" charset="-120"/>
                          <a:ea typeface="微軟正黑體" panose="020B0604030504040204" pitchFamily="34" charset="-120"/>
                        </a:rPr>
                        <a:t>114/1/13(</a:t>
                      </a:r>
                      <a:r>
                        <a:rPr lang="zh-TW" altLang="en-US" sz="1600" b="1" baseline="0" dirty="0">
                          <a:solidFill>
                            <a:srgbClr val="FF0000"/>
                          </a:solidFill>
                          <a:latin typeface="微軟正黑體" panose="020B0604030504040204" pitchFamily="34" charset="-120"/>
                          <a:ea typeface="微軟正黑體" panose="020B0604030504040204" pitchFamily="34" charset="-120"/>
                        </a:rPr>
                        <a:t>一</a:t>
                      </a:r>
                      <a:r>
                        <a:rPr lang="en-US" altLang="zh-TW" sz="1600" b="1" dirty="0">
                          <a:solidFill>
                            <a:srgbClr val="FF0000"/>
                          </a:solidFill>
                          <a:latin typeface="微軟正黑體" panose="020B0604030504040204" pitchFamily="34" charset="-120"/>
                          <a:ea typeface="微軟正黑體" panose="020B0604030504040204" pitchFamily="34" charset="-120"/>
                        </a:rPr>
                        <a:t>)8:00~</a:t>
                      </a:r>
                    </a:p>
                    <a:p>
                      <a:pPr algn="ctr"/>
                      <a:r>
                        <a:rPr lang="en-US" altLang="zh-TW" sz="1600" b="1" dirty="0">
                          <a:solidFill>
                            <a:srgbClr val="FF0000"/>
                          </a:solidFill>
                          <a:latin typeface="微軟正黑體" panose="020B0604030504040204" pitchFamily="34" charset="-120"/>
                          <a:ea typeface="微軟正黑體" panose="020B0604030504040204" pitchFamily="34" charset="-120"/>
                        </a:rPr>
                        <a:t>114/1/20(</a:t>
                      </a:r>
                      <a:r>
                        <a:rPr lang="zh-TW" altLang="en-US" sz="1600" b="1" dirty="0">
                          <a:solidFill>
                            <a:srgbClr val="FF0000"/>
                          </a:solidFill>
                          <a:latin typeface="微軟正黑體" panose="020B0604030504040204" pitchFamily="34" charset="-120"/>
                          <a:ea typeface="微軟正黑體" panose="020B0604030504040204" pitchFamily="34" charset="-120"/>
                        </a:rPr>
                        <a:t>二</a:t>
                      </a:r>
                      <a:r>
                        <a:rPr lang="en-US" altLang="zh-TW" sz="1600" b="1" dirty="0">
                          <a:solidFill>
                            <a:srgbClr val="FF0000"/>
                          </a:solidFill>
                          <a:latin typeface="微軟正黑體" panose="020B0604030504040204" pitchFamily="34" charset="-120"/>
                          <a:ea typeface="微軟正黑體" panose="020B0604030504040204" pitchFamily="34" charset="-120"/>
                        </a:rPr>
                        <a:t>)23:59</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40000"/>
                        <a:lumOff val="60000"/>
                      </a:schemeClr>
                    </a:solidFill>
                  </a:tcPr>
                </a:tc>
                <a:tc>
                  <a:txBody>
                    <a:bodyPr/>
                    <a:lstStyle/>
                    <a:p>
                      <a:pPr marL="0" marR="0" indent="0" algn="just" defTabSz="1218987" rtl="0" eaLnBrk="1" fontAlgn="auto" latinLnBrk="0" hangingPunct="1">
                        <a:lnSpc>
                          <a:spcPct val="100000"/>
                        </a:lnSpc>
                        <a:spcBef>
                          <a:spcPts val="0"/>
                        </a:spcBef>
                        <a:spcAft>
                          <a:spcPts val="0"/>
                        </a:spcAft>
                        <a:buClrTx/>
                        <a:buSzTx/>
                        <a:buFontTx/>
                        <a:buNone/>
                        <a:tabLst/>
                        <a:defRPr/>
                      </a:pPr>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1.</a:t>
                      </a:r>
                      <a:r>
                        <a:rPr lang="zh-TW" altLang="zh-TW" sz="1500" b="1" kern="1200" dirty="0">
                          <a:solidFill>
                            <a:schemeClr val="tx1"/>
                          </a:solidFill>
                          <a:latin typeface="微軟正黑體" panose="020B0604030504040204" pitchFamily="34" charset="-120"/>
                          <a:ea typeface="微軟正黑體" panose="020B0604030504040204" pitchFamily="34" charset="-120"/>
                          <a:cs typeface="+mn-cs"/>
                        </a:rPr>
                        <a:t>申請方式：一律採線上報名</a:t>
                      </a:r>
                      <a:r>
                        <a:rPr lang="zh-TW" altLang="en-US" sz="1500" b="1" kern="1200" dirty="0">
                          <a:solidFill>
                            <a:schemeClr val="tx1"/>
                          </a:solidFill>
                          <a:latin typeface="微軟正黑體" panose="020B0604030504040204" pitchFamily="34" charset="-120"/>
                          <a:ea typeface="微軟正黑體" panose="020B0604030504040204" pitchFamily="34" charset="-120"/>
                          <a:cs typeface="+mn-cs"/>
                        </a:rPr>
                        <a:t>，報名網址</a:t>
                      </a:r>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a:t>
                      </a:r>
                      <a:r>
                        <a:rPr lang="en-US" altLang="zh-TW" sz="1500" b="1" kern="1200" dirty="0">
                          <a:solidFill>
                            <a:schemeClr val="tx1"/>
                          </a:solidFill>
                          <a:latin typeface="微軟正黑體" panose="020B0604030504040204" pitchFamily="34" charset="-120"/>
                          <a:ea typeface="微軟正黑體" panose="020B0604030504040204" pitchFamily="34" charset="-120"/>
                          <a:cs typeface="+mn-cs"/>
                          <a:hlinkClick r:id="rId3"/>
                        </a:rPr>
                        <a:t>https://www.giftedness.tyc.edu.tw</a:t>
                      </a:r>
                      <a:r>
                        <a:rPr lang="zh-TW" altLang="zh-TW" sz="1600" b="1" kern="1200" dirty="0">
                          <a:solidFill>
                            <a:schemeClr val="tx1"/>
                          </a:solidFill>
                          <a:latin typeface="微軟正黑體" panose="020B0604030504040204" pitchFamily="34" charset="-120"/>
                          <a:ea typeface="微軟正黑體" panose="020B0604030504040204" pitchFamily="34" charset="-120"/>
                          <a:cs typeface="+mn-cs"/>
                        </a:rPr>
                        <a:t>，逾時不受理。</a:t>
                      </a:r>
                      <a:endParaRPr lang="zh-TW" altLang="zh-TW" sz="1500" b="1"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2.</a:t>
                      </a:r>
                      <a:r>
                        <a:rPr lang="zh-TW" altLang="zh-TW" sz="1500" b="1" kern="1200" dirty="0">
                          <a:solidFill>
                            <a:schemeClr val="tx1"/>
                          </a:solidFill>
                          <a:latin typeface="微軟正黑體" panose="020B0604030504040204" pitchFamily="34" charset="-120"/>
                          <a:ea typeface="微軟正黑體" panose="020B0604030504040204" pitchFamily="34" charset="-120"/>
                          <a:cs typeface="+mn-cs"/>
                        </a:rPr>
                        <a:t>鑑定費用：</a:t>
                      </a:r>
                      <a:r>
                        <a:rPr lang="zh-TW" altLang="en-US" sz="1500" b="1" kern="1200" dirty="0">
                          <a:solidFill>
                            <a:schemeClr val="tx1"/>
                          </a:solidFill>
                          <a:latin typeface="微軟正黑體" panose="020B0604030504040204" pitchFamily="34" charset="-120"/>
                          <a:ea typeface="微軟正黑體" panose="020B0604030504040204" pitchFamily="34" charset="-120"/>
                          <a:cs typeface="+mn-cs"/>
                        </a:rPr>
                        <a:t>報名管道一書面審查者</a:t>
                      </a:r>
                      <a:r>
                        <a:rPr lang="zh-TW" altLang="zh-TW" sz="1500" b="1" kern="1200" dirty="0">
                          <a:solidFill>
                            <a:schemeClr val="tx1"/>
                          </a:solidFill>
                          <a:latin typeface="微軟正黑體" panose="020B0604030504040204" pitchFamily="34" charset="-120"/>
                          <a:ea typeface="微軟正黑體" panose="020B0604030504040204" pitchFamily="34" charset="-120"/>
                          <a:cs typeface="+mn-cs"/>
                        </a:rPr>
                        <a:t>每人繳交新臺幣</a:t>
                      </a:r>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1,400</a:t>
                      </a:r>
                      <a:r>
                        <a:rPr lang="zh-TW" altLang="zh-TW" sz="1500" b="1" kern="1200" dirty="0">
                          <a:solidFill>
                            <a:schemeClr val="tx1"/>
                          </a:solidFill>
                          <a:latin typeface="微軟正黑體" panose="020B0604030504040204" pitchFamily="34" charset="-120"/>
                          <a:ea typeface="微軟正黑體" panose="020B0604030504040204" pitchFamily="34" charset="-120"/>
                          <a:cs typeface="+mn-cs"/>
                        </a:rPr>
                        <a:t>元整</a:t>
                      </a:r>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500" b="1" kern="1200" dirty="0">
                          <a:solidFill>
                            <a:schemeClr val="tx1"/>
                          </a:solidFill>
                          <a:latin typeface="微軟正黑體" panose="020B0604030504040204" pitchFamily="34" charset="-120"/>
                          <a:ea typeface="微軟正黑體" panose="020B0604030504040204" pitchFamily="34" charset="-120"/>
                          <a:cs typeface="+mn-cs"/>
                        </a:rPr>
                        <a:t>報名管道一需同時報名管道二，通過書審者，退還管道二</a:t>
                      </a:r>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800</a:t>
                      </a:r>
                      <a:r>
                        <a:rPr lang="zh-TW" altLang="en-US" sz="1500" b="1" kern="1200" dirty="0">
                          <a:solidFill>
                            <a:schemeClr val="tx1"/>
                          </a:solidFill>
                          <a:latin typeface="微軟正黑體" panose="020B0604030504040204" pitchFamily="34" charset="-120"/>
                          <a:ea typeface="微軟正黑體" panose="020B0604030504040204" pitchFamily="34" charset="-120"/>
                          <a:cs typeface="+mn-cs"/>
                        </a:rPr>
                        <a:t>元整</a:t>
                      </a:r>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500" b="1" kern="1200" dirty="0">
                          <a:solidFill>
                            <a:schemeClr val="tx1"/>
                          </a:solidFill>
                          <a:latin typeface="微軟正黑體" panose="020B0604030504040204" pitchFamily="34" charset="-120"/>
                          <a:ea typeface="微軟正黑體" panose="020B0604030504040204" pitchFamily="34" charset="-120"/>
                          <a:cs typeface="+mn-cs"/>
                        </a:rPr>
                        <a:t>；參加管道二測驗方式者</a:t>
                      </a:r>
                      <a:r>
                        <a:rPr lang="zh-TW" altLang="zh-TW" sz="1500" b="1" kern="1200" dirty="0">
                          <a:solidFill>
                            <a:schemeClr val="tx1"/>
                          </a:solidFill>
                          <a:latin typeface="微軟正黑體" panose="020B0604030504040204" pitchFamily="34" charset="-120"/>
                          <a:ea typeface="微軟正黑體" panose="020B0604030504040204" pitchFamily="34" charset="-120"/>
                          <a:cs typeface="+mn-cs"/>
                        </a:rPr>
                        <a:t>每人繳交新臺幣</a:t>
                      </a:r>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800</a:t>
                      </a:r>
                      <a:r>
                        <a:rPr lang="zh-TW" altLang="en-US" sz="1500" b="1" kern="1200" dirty="0">
                          <a:solidFill>
                            <a:schemeClr val="tx1"/>
                          </a:solidFill>
                          <a:latin typeface="微軟正黑體" panose="020B0604030504040204" pitchFamily="34" charset="-120"/>
                          <a:ea typeface="微軟正黑體" panose="020B0604030504040204" pitchFamily="34" charset="-120"/>
                          <a:cs typeface="+mn-cs"/>
                        </a:rPr>
                        <a:t>元整。</a:t>
                      </a:r>
                      <a:endParaRPr lang="en-US" altLang="zh-TW" sz="1500" b="1" kern="1200" dirty="0">
                        <a:solidFill>
                          <a:schemeClr val="tx1"/>
                        </a:solidFill>
                        <a:latin typeface="微軟正黑體" panose="020B0604030504040204" pitchFamily="34" charset="-120"/>
                        <a:ea typeface="微軟正黑體" panose="020B0604030504040204" pitchFamily="34" charset="-120"/>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3.</a:t>
                      </a:r>
                      <a:r>
                        <a:rPr lang="zh-TW" altLang="zh-TW" sz="1500" b="1" kern="1200" dirty="0">
                          <a:solidFill>
                            <a:schemeClr val="tx1"/>
                          </a:solidFill>
                          <a:latin typeface="微軟正黑體" panose="020B0604030504040204" pitchFamily="34" charset="-120"/>
                          <a:ea typeface="微軟正黑體" panose="020B0604030504040204" pitchFamily="34" charset="-120"/>
                          <a:cs typeface="+mn-cs"/>
                        </a:rPr>
                        <a:t>繳費方式：請考生家長於</a:t>
                      </a:r>
                      <a:r>
                        <a:rPr lang="en-US" altLang="zh-TW" sz="1500" b="1" kern="1200" dirty="0">
                          <a:solidFill>
                            <a:srgbClr val="FF0000"/>
                          </a:solidFill>
                          <a:latin typeface="微軟正黑體" panose="020B0604030504040204" pitchFamily="34" charset="-120"/>
                          <a:ea typeface="微軟正黑體" panose="020B0604030504040204" pitchFamily="34" charset="-120"/>
                          <a:cs typeface="+mn-cs"/>
                        </a:rPr>
                        <a:t>114/1/21 (</a:t>
                      </a:r>
                      <a:r>
                        <a:rPr lang="zh-TW" altLang="en-US" sz="1500" b="1" kern="1200" dirty="0">
                          <a:solidFill>
                            <a:srgbClr val="FF0000"/>
                          </a:solidFill>
                          <a:latin typeface="微軟正黑體" panose="020B0604030504040204" pitchFamily="34" charset="-120"/>
                          <a:ea typeface="微軟正黑體" panose="020B0604030504040204" pitchFamily="34" charset="-120"/>
                          <a:cs typeface="+mn-cs"/>
                        </a:rPr>
                        <a:t>二</a:t>
                      </a:r>
                      <a:r>
                        <a:rPr lang="en-US" altLang="zh-TW" sz="1500" b="1" kern="1200" dirty="0">
                          <a:solidFill>
                            <a:srgbClr val="FF0000"/>
                          </a:solidFill>
                          <a:latin typeface="微軟正黑體" panose="020B0604030504040204" pitchFamily="34" charset="-120"/>
                          <a:ea typeface="微軟正黑體" panose="020B0604030504040204" pitchFamily="34" charset="-120"/>
                          <a:cs typeface="+mn-cs"/>
                        </a:rPr>
                        <a:t>)</a:t>
                      </a:r>
                      <a:r>
                        <a:rPr lang="zh-TW" altLang="en-US" sz="1500" b="1" kern="1200" dirty="0">
                          <a:solidFill>
                            <a:srgbClr val="FF0000"/>
                          </a:solidFill>
                          <a:latin typeface="微軟正黑體" panose="020B0604030504040204" pitchFamily="34" charset="-120"/>
                          <a:ea typeface="微軟正黑體" panose="020B0604030504040204" pitchFamily="34" charset="-120"/>
                          <a:cs typeface="+mn-cs"/>
                        </a:rPr>
                        <a:t>中午</a:t>
                      </a:r>
                      <a:r>
                        <a:rPr lang="en-US" altLang="zh-TW" sz="1500" b="1" kern="1200" dirty="0">
                          <a:solidFill>
                            <a:srgbClr val="FF0000"/>
                          </a:solidFill>
                          <a:latin typeface="微軟正黑體" panose="020B0604030504040204" pitchFamily="34" charset="-120"/>
                          <a:ea typeface="微軟正黑體" panose="020B0604030504040204" pitchFamily="34" charset="-120"/>
                          <a:cs typeface="+mn-cs"/>
                        </a:rPr>
                        <a:t>12:00 </a:t>
                      </a:r>
                      <a:r>
                        <a:rPr lang="zh-TW" altLang="zh-TW" sz="1500" b="1" kern="1200" dirty="0">
                          <a:solidFill>
                            <a:srgbClr val="FF0000"/>
                          </a:solidFill>
                          <a:latin typeface="微軟正黑體" panose="020B0604030504040204" pitchFamily="34" charset="-120"/>
                          <a:ea typeface="微軟正黑體" panose="020B0604030504040204" pitchFamily="34" charset="-120"/>
                          <a:cs typeface="+mn-cs"/>
                        </a:rPr>
                        <a:t>前</a:t>
                      </a:r>
                      <a:r>
                        <a:rPr lang="zh-TW" altLang="zh-TW" sz="1500" b="1" kern="1200" dirty="0">
                          <a:solidFill>
                            <a:schemeClr val="tx1"/>
                          </a:solidFill>
                          <a:latin typeface="微軟正黑體" panose="020B0604030504040204" pitchFamily="34" charset="-120"/>
                          <a:ea typeface="微軟正黑體" panose="020B0604030504040204" pitchFamily="34" charset="-120"/>
                          <a:cs typeface="+mn-cs"/>
                        </a:rPr>
                        <a:t>完成繳款。</a:t>
                      </a:r>
                      <a:endParaRPr lang="en-US" altLang="zh-TW" sz="1500" b="1" kern="1200" dirty="0">
                        <a:solidFill>
                          <a:schemeClr val="tx1"/>
                        </a:solidFill>
                        <a:latin typeface="微軟正黑體" panose="020B0604030504040204" pitchFamily="34" charset="-120"/>
                        <a:ea typeface="微軟正黑體" panose="020B0604030504040204" pitchFamily="34" charset="-120"/>
                        <a:cs typeface="+mn-cs"/>
                      </a:endParaRPr>
                    </a:p>
                    <a:p>
                      <a:pPr algn="just"/>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4.</a:t>
                      </a:r>
                      <a:r>
                        <a:rPr lang="zh-TW" altLang="zh-TW" sz="1500" b="1" kern="1200" dirty="0">
                          <a:solidFill>
                            <a:schemeClr val="tx1"/>
                          </a:solidFill>
                          <a:latin typeface="微軟正黑體" panose="020B0604030504040204" pitchFamily="34" charset="-120"/>
                          <a:ea typeface="微軟正黑體" panose="020B0604030504040204" pitchFamily="34" charset="-120"/>
                          <a:cs typeface="+mn-cs"/>
                        </a:rPr>
                        <a:t>考生填寫報名資料及上傳相關文件資料，繳交報名費後，始完成報名作業。</a:t>
                      </a:r>
                    </a:p>
                  </a:txBody>
                  <a:tcPr marL="0" marR="45720">
                    <a:solidFill>
                      <a:schemeClr val="accent2">
                        <a:lumMod val="40000"/>
                        <a:lumOff val="60000"/>
                      </a:schemeClr>
                    </a:solidFill>
                  </a:tcPr>
                </a:tc>
                <a:extLst>
                  <a:ext uri="{0D108BD9-81ED-4DB2-BD59-A6C34878D82A}">
                    <a16:rowId xmlns:a16="http://schemas.microsoft.com/office/drawing/2014/main" val="10002"/>
                  </a:ext>
                </a:extLst>
              </a:tr>
              <a:tr h="1158846">
                <a:tc>
                  <a:txBody>
                    <a:bodyPr/>
                    <a:lstStyle/>
                    <a:p>
                      <a:pPr algn="ctr">
                        <a:spcAft>
                          <a:spcPts val="0"/>
                        </a:spcAft>
                      </a:pPr>
                      <a:r>
                        <a:rPr lang="zh-TW" sz="1600" b="1" kern="1200" dirty="0">
                          <a:solidFill>
                            <a:schemeClr val="tx1"/>
                          </a:solidFill>
                          <a:latin typeface="+mn-ea"/>
                          <a:ea typeface="+mn-ea"/>
                          <a:cs typeface="+mn-cs"/>
                        </a:rPr>
                        <a:t>查驗申請管道一、特殊需求考場及中低、低收入戶報考者資料</a:t>
                      </a:r>
                    </a:p>
                  </a:txBody>
                  <a:tcPr marL="68580" marR="68580" marT="34290" marB="34290" anchor="ctr">
                    <a:solidFill>
                      <a:schemeClr val="accent2">
                        <a:lumMod val="20000"/>
                        <a:lumOff val="80000"/>
                      </a:schemeClr>
                    </a:solidFill>
                  </a:tcPr>
                </a:tc>
                <a:tc>
                  <a:txBody>
                    <a:bodyPr/>
                    <a:lstStyle/>
                    <a:p>
                      <a:pPr algn="ctr">
                        <a:spcAft>
                          <a:spcPts val="0"/>
                        </a:spcAft>
                      </a:pPr>
                      <a:r>
                        <a:rPr lang="en-US" sz="1600" b="1" kern="1200" dirty="0">
                          <a:solidFill>
                            <a:schemeClr val="tx1"/>
                          </a:solidFill>
                          <a:latin typeface="微軟正黑體" panose="020B0604030504040204" pitchFamily="34" charset="-120"/>
                          <a:ea typeface="微軟正黑體" panose="020B0604030504040204" pitchFamily="34" charset="-120"/>
                          <a:cs typeface="+mn-cs"/>
                        </a:rPr>
                        <a:t>11</a:t>
                      </a:r>
                      <a:r>
                        <a:rPr lang="en-US" altLang="zh-TW" sz="1600" b="1" kern="1200" dirty="0">
                          <a:solidFill>
                            <a:schemeClr val="tx1"/>
                          </a:solidFill>
                          <a:latin typeface="微軟正黑體" panose="020B0604030504040204" pitchFamily="34" charset="-120"/>
                          <a:ea typeface="微軟正黑體" panose="020B0604030504040204" pitchFamily="34" charset="-120"/>
                          <a:cs typeface="+mn-cs"/>
                        </a:rPr>
                        <a:t>4</a:t>
                      </a:r>
                      <a:r>
                        <a:rPr lang="en-US" sz="1600" b="1" kern="1200" dirty="0">
                          <a:solidFill>
                            <a:schemeClr val="tx1"/>
                          </a:solidFill>
                          <a:latin typeface="微軟正黑體" panose="020B0604030504040204" pitchFamily="34" charset="-120"/>
                          <a:ea typeface="微軟正黑體" panose="020B0604030504040204" pitchFamily="34" charset="-120"/>
                          <a:cs typeface="+mn-cs"/>
                        </a:rPr>
                        <a:t>/2/</a:t>
                      </a:r>
                      <a:r>
                        <a:rPr lang="en-US" altLang="zh-TW" sz="1600" b="1" kern="1200" dirty="0">
                          <a:solidFill>
                            <a:schemeClr val="tx1"/>
                          </a:solidFill>
                          <a:latin typeface="微軟正黑體" panose="020B0604030504040204" pitchFamily="34" charset="-120"/>
                          <a:ea typeface="微軟正黑體" panose="020B0604030504040204" pitchFamily="34" charset="-120"/>
                          <a:cs typeface="+mn-cs"/>
                        </a:rPr>
                        <a:t>3</a:t>
                      </a:r>
                      <a:r>
                        <a:rPr lang="en-US" sz="16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一</a:t>
                      </a:r>
                      <a:r>
                        <a:rPr lang="en-US" altLang="zh-TW" sz="16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a:t>
                      </a:r>
                      <a:r>
                        <a:rPr lang="en-US" altLang="zh-TW" sz="1600" b="1" kern="1200" dirty="0">
                          <a:solidFill>
                            <a:schemeClr val="tx1"/>
                          </a:solidFill>
                          <a:latin typeface="微軟正黑體" panose="020B0604030504040204" pitchFamily="34" charset="-120"/>
                          <a:ea typeface="微軟正黑體" panose="020B0604030504040204" pitchFamily="34" charset="-120"/>
                          <a:cs typeface="+mn-cs"/>
                        </a:rPr>
                        <a:t>2/4(</a:t>
                      </a:r>
                      <a:r>
                        <a:rPr lang="zh-TW" altLang="en-US" sz="1600" b="1" kern="1200" dirty="0">
                          <a:solidFill>
                            <a:schemeClr val="tx1"/>
                          </a:solidFill>
                          <a:latin typeface="微軟正黑體" panose="020B0604030504040204" pitchFamily="34" charset="-120"/>
                          <a:ea typeface="微軟正黑體" panose="020B0604030504040204" pitchFamily="34" charset="-120"/>
                          <a:cs typeface="+mn-cs"/>
                        </a:rPr>
                        <a:t>二</a:t>
                      </a:r>
                      <a:r>
                        <a:rPr lang="en-US" altLang="zh-TW" sz="1600" b="1" kern="1200" dirty="0">
                          <a:solidFill>
                            <a:schemeClr val="tx1"/>
                          </a:solidFill>
                          <a:latin typeface="微軟正黑體" panose="020B0604030504040204" pitchFamily="34" charset="-120"/>
                          <a:ea typeface="微軟正黑體" panose="020B0604030504040204" pitchFamily="34" charset="-120"/>
                          <a:cs typeface="+mn-cs"/>
                        </a:rPr>
                        <a:t>)</a:t>
                      </a:r>
                    </a:p>
                    <a:p>
                      <a:pPr algn="ctr">
                        <a:spcAft>
                          <a:spcPts val="0"/>
                        </a:spcAft>
                      </a:pPr>
                      <a:r>
                        <a:rPr lang="en-US" altLang="zh-TW" sz="1600" b="1" kern="1200" dirty="0">
                          <a:solidFill>
                            <a:schemeClr val="tx1"/>
                          </a:solidFill>
                          <a:latin typeface="微軟正黑體" panose="020B0604030504040204" pitchFamily="34" charset="-120"/>
                          <a:ea typeface="微軟正黑體" panose="020B0604030504040204" pitchFamily="34" charset="-120"/>
                          <a:cs typeface="+mn-cs"/>
                        </a:rPr>
                        <a:t>8:30-16:00</a:t>
                      </a:r>
                      <a:r>
                        <a:rPr lang="en-US" sz="1600" b="1" kern="1200" dirty="0">
                          <a:solidFill>
                            <a:schemeClr val="tx1"/>
                          </a:solidFill>
                          <a:latin typeface="微軟正黑體" panose="020B0604030504040204" pitchFamily="34" charset="-120"/>
                          <a:ea typeface="微軟正黑體" panose="020B0604030504040204" pitchFamily="34" charset="-120"/>
                          <a:cs typeface="+mn-cs"/>
                        </a:rPr>
                        <a:t> </a:t>
                      </a:r>
                      <a:endParaRPr lang="zh-TW" sz="1600" b="1" kern="120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20000"/>
                        <a:lumOff val="80000"/>
                      </a:schemeClr>
                    </a:solidFill>
                  </a:tcPr>
                </a:tc>
                <a:tc>
                  <a:txBody>
                    <a:bodyPr/>
                    <a:lstStyle/>
                    <a:p>
                      <a:pPr algn="just">
                        <a:spcAft>
                          <a:spcPts val="0"/>
                        </a:spcAft>
                      </a:pPr>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1.</a:t>
                      </a:r>
                      <a:r>
                        <a:rPr lang="zh-TW" sz="1500" b="1" kern="1200" dirty="0">
                          <a:solidFill>
                            <a:schemeClr val="tx1"/>
                          </a:solidFill>
                          <a:latin typeface="微軟正黑體" panose="020B0604030504040204" pitchFamily="34" charset="-120"/>
                          <a:ea typeface="微軟正黑體" panose="020B0604030504040204" pitchFamily="34" charset="-120"/>
                          <a:cs typeface="+mn-cs"/>
                        </a:rPr>
                        <a:t>地點：</a:t>
                      </a:r>
                      <a:r>
                        <a:rPr lang="zh-TW" altLang="en-US" sz="1500" b="1" u="sng" kern="1200" dirty="0">
                          <a:solidFill>
                            <a:srgbClr val="FF0000"/>
                          </a:solidFill>
                          <a:latin typeface="微軟正黑體" panose="020B0604030504040204" pitchFamily="34" charset="-120"/>
                          <a:ea typeface="微軟正黑體" panose="020B0604030504040204" pitchFamily="34" charset="-120"/>
                          <a:cs typeface="+mn-cs"/>
                        </a:rPr>
                        <a:t>南崁</a:t>
                      </a:r>
                      <a:r>
                        <a:rPr lang="zh-TW" sz="1500" b="1" u="sng" kern="1200" dirty="0">
                          <a:solidFill>
                            <a:srgbClr val="FF0000"/>
                          </a:solidFill>
                          <a:latin typeface="微軟正黑體" panose="020B0604030504040204" pitchFamily="34" charset="-120"/>
                          <a:ea typeface="微軟正黑體" panose="020B0604030504040204" pitchFamily="34" charset="-120"/>
                          <a:cs typeface="+mn-cs"/>
                        </a:rPr>
                        <a:t>國中</a:t>
                      </a:r>
                      <a:r>
                        <a:rPr lang="zh-TW" sz="1500" b="1" kern="1200" dirty="0">
                          <a:solidFill>
                            <a:schemeClr val="tx1"/>
                          </a:solidFill>
                          <a:latin typeface="微軟正黑體" panose="020B0604030504040204" pitchFamily="34" charset="-120"/>
                          <a:ea typeface="微軟正黑體" panose="020B0604030504040204" pitchFamily="34" charset="-120"/>
                          <a:cs typeface="+mn-cs"/>
                        </a:rPr>
                        <a:t>。</a:t>
                      </a:r>
                    </a:p>
                    <a:p>
                      <a:pPr algn="just">
                        <a:spcAft>
                          <a:spcPts val="0"/>
                        </a:spcAft>
                      </a:pPr>
                      <a:r>
                        <a:rPr lang="en-US" sz="1500" b="1" kern="1200" dirty="0">
                          <a:solidFill>
                            <a:schemeClr val="tx1"/>
                          </a:solidFill>
                          <a:latin typeface="微軟正黑體" panose="020B0604030504040204" pitchFamily="34" charset="-120"/>
                          <a:ea typeface="微軟正黑體" panose="020B0604030504040204" pitchFamily="34" charset="-120"/>
                          <a:cs typeface="+mn-cs"/>
                        </a:rPr>
                        <a:t>2.</a:t>
                      </a:r>
                      <a:r>
                        <a:rPr lang="zh-TW" sz="1500" b="1" kern="1200" dirty="0">
                          <a:solidFill>
                            <a:schemeClr val="tx1"/>
                          </a:solidFill>
                          <a:latin typeface="微軟正黑體" panose="020B0604030504040204" pitchFamily="34" charset="-120"/>
                          <a:ea typeface="微軟正黑體" panose="020B0604030504040204" pitchFamily="34" charset="-120"/>
                          <a:cs typeface="+mn-cs"/>
                        </a:rPr>
                        <a:t>得親自或委託繳驗相關資料，請備齊審查資料正本。</a:t>
                      </a: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3"/>
                  </a:ext>
                </a:extLst>
              </a:tr>
              <a:tr h="1284682">
                <a:tc>
                  <a:txBody>
                    <a:bodyPr/>
                    <a:lstStyle/>
                    <a:p>
                      <a:pPr marR="114300" algn="ctr">
                        <a:spcBef>
                          <a:spcPts val="5"/>
                        </a:spcBef>
                        <a:spcAft>
                          <a:spcPts val="0"/>
                        </a:spcAft>
                      </a:pPr>
                      <a:r>
                        <a:rPr lang="zh-TW" sz="1600" b="1" kern="1200" dirty="0">
                          <a:solidFill>
                            <a:schemeClr val="accent2">
                              <a:lumMod val="50000"/>
                            </a:schemeClr>
                          </a:solidFill>
                          <a:latin typeface="+mn-ea"/>
                          <a:ea typeface="+mn-ea"/>
                          <a:cs typeface="+mn-cs"/>
                        </a:rPr>
                        <a:t>開放查詢鑑定證號碼、初選鑑定場</a:t>
                      </a:r>
                      <a:r>
                        <a:rPr lang="zh-TW" altLang="en-US" sz="1600" b="1" kern="1200" dirty="0">
                          <a:solidFill>
                            <a:schemeClr val="accent2">
                              <a:lumMod val="50000"/>
                            </a:schemeClr>
                          </a:solidFill>
                          <a:latin typeface="+mn-ea"/>
                          <a:ea typeface="+mn-ea"/>
                          <a:cs typeface="+mn-cs"/>
                        </a:rPr>
                        <a:t>、</a:t>
                      </a:r>
                      <a:r>
                        <a:rPr lang="zh-TW" altLang="zh-TW" sz="1600" b="1" kern="1200" dirty="0">
                          <a:solidFill>
                            <a:schemeClr val="accent2">
                              <a:lumMod val="50000"/>
                            </a:schemeClr>
                          </a:solidFill>
                          <a:latin typeface="+mn-ea"/>
                          <a:ea typeface="+mn-ea"/>
                          <a:cs typeface="+mn-cs"/>
                        </a:rPr>
                        <a:t>初選鑑定場位置圖</a:t>
                      </a:r>
                      <a:r>
                        <a:rPr lang="zh-TW" sz="1600" b="1" kern="1200" dirty="0">
                          <a:solidFill>
                            <a:schemeClr val="accent2">
                              <a:lumMod val="50000"/>
                            </a:schemeClr>
                          </a:solidFill>
                          <a:latin typeface="+mn-ea"/>
                          <a:ea typeface="+mn-ea"/>
                          <a:cs typeface="+mn-cs"/>
                        </a:rPr>
                        <a:t>及鑑定證下載列印</a:t>
                      </a:r>
                    </a:p>
                  </a:txBody>
                  <a:tcPr marL="68580" marR="68580" marT="34290" marB="34290" anchor="ctr">
                    <a:solidFill>
                      <a:schemeClr val="accent2">
                        <a:lumMod val="20000"/>
                        <a:lumOff val="80000"/>
                      </a:schemeClr>
                    </a:solidFill>
                  </a:tcPr>
                </a:tc>
                <a:tc>
                  <a:txBody>
                    <a:bodyPr/>
                    <a:lstStyle/>
                    <a:p>
                      <a:pPr algn="ctr" eaLnBrk="0">
                        <a:lnSpc>
                          <a:spcPct val="115000"/>
                        </a:lnSpc>
                        <a:spcAft>
                          <a:spcPts val="0"/>
                        </a:spcAft>
                      </a:pPr>
                      <a:r>
                        <a:rPr lang="en-US" altLang="zh-TW" sz="1600" b="1" dirty="0">
                          <a:solidFill>
                            <a:srgbClr val="FF0000"/>
                          </a:solidFill>
                        </a:rPr>
                        <a:t>114/3/5(</a:t>
                      </a:r>
                      <a:r>
                        <a:rPr lang="zh-TW" altLang="en-US" sz="1600" b="1" dirty="0">
                          <a:solidFill>
                            <a:srgbClr val="FF0000"/>
                          </a:solidFill>
                        </a:rPr>
                        <a:t>三</a:t>
                      </a:r>
                      <a:r>
                        <a:rPr lang="en-US" altLang="zh-TW" sz="1600" b="1" dirty="0">
                          <a:solidFill>
                            <a:srgbClr val="FF0000"/>
                          </a:solidFill>
                        </a:rPr>
                        <a:t>)17:00- </a:t>
                      </a:r>
                    </a:p>
                    <a:p>
                      <a:pPr algn="ctr" eaLnBrk="0">
                        <a:lnSpc>
                          <a:spcPct val="115000"/>
                        </a:lnSpc>
                        <a:spcAft>
                          <a:spcPts val="0"/>
                        </a:spcAft>
                      </a:pPr>
                      <a:r>
                        <a:rPr lang="zh-TW" altLang="en-US" sz="1600" b="1" dirty="0">
                          <a:solidFill>
                            <a:srgbClr val="FF0000"/>
                          </a:solidFill>
                        </a:rPr>
                        <a:t>測驗當日</a:t>
                      </a:r>
                      <a:r>
                        <a:rPr lang="en-US" altLang="zh-TW" sz="1600" b="1" dirty="0">
                          <a:solidFill>
                            <a:srgbClr val="FF0000"/>
                          </a:solidFill>
                        </a:rPr>
                        <a:t>09:30</a:t>
                      </a:r>
                      <a:r>
                        <a:rPr lang="zh-TW" altLang="en-US" sz="1600" b="1" dirty="0">
                          <a:solidFill>
                            <a:srgbClr val="FF0000"/>
                          </a:solidFill>
                        </a:rPr>
                        <a:t>止</a:t>
                      </a:r>
                      <a:endParaRPr lang="zh-TW" sz="1600" b="1" kern="1200" dirty="0">
                        <a:solidFill>
                          <a:srgbClr val="FF0000"/>
                        </a:solidFill>
                        <a:latin typeface="微軟正黑體" panose="020B0604030504040204" pitchFamily="34" charset="-120"/>
                        <a:ea typeface="微軟正黑體" panose="020B0604030504040204" pitchFamily="34" charset="-120"/>
                        <a:cs typeface="+mn-cs"/>
                      </a:endParaRPr>
                    </a:p>
                  </a:txBody>
                  <a:tcPr marL="68580" marR="68580" marT="34290" marB="34290" anchor="ctr">
                    <a:solidFill>
                      <a:schemeClr val="accent2">
                        <a:lumMod val="20000"/>
                        <a:lumOff val="80000"/>
                      </a:schemeClr>
                    </a:solidFill>
                  </a:tcPr>
                </a:tc>
                <a:tc>
                  <a:txBody>
                    <a:bodyPr/>
                    <a:lstStyle/>
                    <a:p>
                      <a:pPr marL="0" algn="just" defTabSz="1218987" rtl="0" eaLnBrk="1" latinLnBrk="0" hangingPunct="1">
                        <a:spcAft>
                          <a:spcPts val="0"/>
                        </a:spcAft>
                      </a:pPr>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1.3/5(</a:t>
                      </a:r>
                      <a:r>
                        <a:rPr lang="zh-TW" altLang="en-US" sz="1500" b="1" kern="1200" dirty="0">
                          <a:solidFill>
                            <a:schemeClr val="tx1"/>
                          </a:solidFill>
                          <a:latin typeface="微軟正黑體" panose="020B0604030504040204" pitchFamily="34" charset="-120"/>
                          <a:ea typeface="微軟正黑體" panose="020B0604030504040204" pitchFamily="34" charset="-120"/>
                          <a:cs typeface="+mn-cs"/>
                        </a:rPr>
                        <a:t>三</a:t>
                      </a:r>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a:t>
                      </a:r>
                      <a:r>
                        <a:rPr lang="en-US" sz="1500" b="1" kern="1200" dirty="0">
                          <a:solidFill>
                            <a:schemeClr val="tx1"/>
                          </a:solidFill>
                          <a:latin typeface="微軟正黑體" panose="020B0604030504040204" pitchFamily="34" charset="-120"/>
                          <a:ea typeface="微軟正黑體" panose="020B0604030504040204" pitchFamily="34" charset="-120"/>
                          <a:cs typeface="+mn-cs"/>
                        </a:rPr>
                        <a:t>17</a:t>
                      </a:r>
                      <a:r>
                        <a:rPr lang="zh-TW" sz="1500" b="1" kern="1200" dirty="0">
                          <a:solidFill>
                            <a:schemeClr val="tx1"/>
                          </a:solidFill>
                          <a:latin typeface="微軟正黑體" panose="020B0604030504040204" pitchFamily="34" charset="-120"/>
                          <a:ea typeface="微軟正黑體" panose="020B0604030504040204" pitchFamily="34" charset="-120"/>
                          <a:cs typeface="+mn-cs"/>
                        </a:rPr>
                        <a:t>：</a:t>
                      </a:r>
                      <a:r>
                        <a:rPr lang="en-US" sz="1500" b="1" kern="1200" dirty="0">
                          <a:solidFill>
                            <a:schemeClr val="tx1"/>
                          </a:solidFill>
                          <a:latin typeface="微軟正黑體" panose="020B0604030504040204" pitchFamily="34" charset="-120"/>
                          <a:ea typeface="微軟正黑體" panose="020B0604030504040204" pitchFamily="34" charset="-120"/>
                          <a:cs typeface="+mn-cs"/>
                        </a:rPr>
                        <a:t>00</a:t>
                      </a:r>
                      <a:r>
                        <a:rPr lang="zh-TW" sz="1500" b="1" kern="1200" dirty="0">
                          <a:solidFill>
                            <a:schemeClr val="tx1"/>
                          </a:solidFill>
                          <a:latin typeface="微軟正黑體" panose="020B0604030504040204" pitchFamily="34" charset="-120"/>
                          <a:ea typeface="微軟正黑體" panose="020B0604030504040204" pitchFamily="34" charset="-120"/>
                          <a:cs typeface="+mn-cs"/>
                        </a:rPr>
                        <a:t>公告於桃園市資賦優異學生鑑定報名系統 </a:t>
                      </a:r>
                    </a:p>
                    <a:p>
                      <a:pPr marL="0" algn="just" defTabSz="1218987" rtl="0" eaLnBrk="1" latinLnBrk="0" hangingPunct="1">
                        <a:spcAft>
                          <a:spcPts val="0"/>
                        </a:spcAft>
                      </a:pPr>
                      <a:r>
                        <a:rPr lang="en-US" sz="1500" b="1" kern="1200" dirty="0">
                          <a:solidFill>
                            <a:schemeClr val="tx1"/>
                          </a:solidFill>
                          <a:latin typeface="微軟正黑體" panose="020B0604030504040204" pitchFamily="34" charset="-120"/>
                          <a:ea typeface="微軟正黑體" panose="020B0604030504040204" pitchFamily="34" charset="-120"/>
                          <a:cs typeface="+mn-cs"/>
                        </a:rPr>
                        <a:t> (</a:t>
                      </a:r>
                      <a:r>
                        <a:rPr lang="en-US" sz="1500" b="1" kern="1200" dirty="0">
                          <a:solidFill>
                            <a:schemeClr val="tx1"/>
                          </a:solidFill>
                          <a:latin typeface="微軟正黑體" panose="020B0604030504040204" pitchFamily="34" charset="-120"/>
                          <a:ea typeface="微軟正黑體" panose="020B0604030504040204" pitchFamily="34" charset="-120"/>
                          <a:cs typeface="+mn-cs"/>
                          <a:hlinkClick r:id="rId3"/>
                        </a:rPr>
                        <a:t>http</a:t>
                      </a:r>
                      <a:r>
                        <a:rPr lang="en-US" altLang="zh-TW" sz="1500" b="1" kern="1200" dirty="0">
                          <a:solidFill>
                            <a:schemeClr val="tx1"/>
                          </a:solidFill>
                          <a:latin typeface="微軟正黑體" panose="020B0604030504040204" pitchFamily="34" charset="-120"/>
                          <a:ea typeface="微軟正黑體" panose="020B0604030504040204" pitchFamily="34" charset="-120"/>
                          <a:cs typeface="+mn-cs"/>
                          <a:hlinkClick r:id="rId3"/>
                        </a:rPr>
                        <a:t>s</a:t>
                      </a:r>
                      <a:r>
                        <a:rPr lang="en-US" sz="1500" b="1" kern="1200" dirty="0">
                          <a:solidFill>
                            <a:schemeClr val="tx1"/>
                          </a:solidFill>
                          <a:latin typeface="微軟正黑體" panose="020B0604030504040204" pitchFamily="34" charset="-120"/>
                          <a:ea typeface="微軟正黑體" panose="020B0604030504040204" pitchFamily="34" charset="-120"/>
                          <a:cs typeface="+mn-cs"/>
                          <a:hlinkClick r:id="rId3"/>
                        </a:rPr>
                        <a:t>://www.giftedness.tyc.edu.tw</a:t>
                      </a:r>
                      <a:r>
                        <a:rPr lang="en-US" sz="1500" b="1" kern="1200" dirty="0">
                          <a:solidFill>
                            <a:schemeClr val="tx1"/>
                          </a:solidFill>
                          <a:latin typeface="微軟正黑體" panose="020B0604030504040204" pitchFamily="34" charset="-120"/>
                          <a:ea typeface="微軟正黑體" panose="020B0604030504040204" pitchFamily="34" charset="-120"/>
                          <a:cs typeface="+mn-cs"/>
                        </a:rPr>
                        <a:t>)</a:t>
                      </a:r>
                      <a:r>
                        <a:rPr lang="zh-TW" sz="1500" b="1"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1500" b="1" kern="1200" dirty="0">
                        <a:solidFill>
                          <a:schemeClr val="tx1"/>
                        </a:solidFill>
                        <a:latin typeface="微軟正黑體" panose="020B0604030504040204" pitchFamily="34" charset="-120"/>
                        <a:ea typeface="微軟正黑體" panose="020B0604030504040204" pitchFamily="34" charset="-120"/>
                        <a:cs typeface="+mn-cs"/>
                      </a:endParaRPr>
                    </a:p>
                    <a:p>
                      <a:pPr marL="0" algn="just" defTabSz="1218987" rtl="0" eaLnBrk="1" latinLnBrk="0" hangingPunct="1">
                        <a:spcAft>
                          <a:spcPts val="0"/>
                        </a:spcAft>
                      </a:pPr>
                      <a:r>
                        <a:rPr lang="en-US" altLang="zh-TW" sz="1500" b="1" kern="1200" dirty="0">
                          <a:solidFill>
                            <a:schemeClr val="tx1"/>
                          </a:solidFill>
                          <a:latin typeface="微軟正黑體" panose="020B0604030504040204" pitchFamily="34" charset="-120"/>
                          <a:ea typeface="微軟正黑體" panose="020B0604030504040204" pitchFamily="34" charset="-120"/>
                          <a:cs typeface="+mn-cs"/>
                        </a:rPr>
                        <a:t>2.</a:t>
                      </a:r>
                      <a:r>
                        <a:rPr lang="zh-TW" altLang="zh-TW" sz="1500" b="1" kern="1200" dirty="0">
                          <a:solidFill>
                            <a:schemeClr val="tx1"/>
                          </a:solidFill>
                          <a:latin typeface="微軟正黑體" panose="020B0604030504040204" pitchFamily="34" charset="-120"/>
                          <a:ea typeface="微軟正黑體" panose="020B0604030504040204" pitchFamily="34" charset="-120"/>
                          <a:cs typeface="+mn-cs"/>
                        </a:rPr>
                        <a:t>鑑定當日攜帶鑑定證及身分證、健保卡或桃樂卡等足資證明之身分證件應試，以利承辦學校查驗身分。</a:t>
                      </a:r>
                      <a:r>
                        <a:rPr lang="zh-TW" altLang="en-US" sz="1500" b="1" kern="1200" dirty="0">
                          <a:solidFill>
                            <a:schemeClr val="tx1"/>
                          </a:solidFill>
                          <a:latin typeface="微軟正黑體" panose="020B0604030504040204" pitchFamily="34" charset="-120"/>
                          <a:ea typeface="微軟正黑體" panose="020B0604030504040204" pitchFamily="34" charset="-120"/>
                          <a:cs typeface="+mn-cs"/>
                        </a:rPr>
                        <a:t> </a:t>
                      </a: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6" name="標題 1"/>
          <p:cNvSpPr txBox="1">
            <a:spLocks/>
          </p:cNvSpPr>
          <p:nvPr/>
        </p:nvSpPr>
        <p:spPr>
          <a:xfrm>
            <a:off x="2566020" y="-171400"/>
            <a:ext cx="7104828" cy="624893"/>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dist"/>
            <a:r>
              <a:rPr lang="zh-TW" altLang="en-US" sz="2400" b="1" dirty="0">
                <a:solidFill>
                  <a:srgbClr val="002060"/>
                </a:solidFill>
                <a:latin typeface="+mj-ea"/>
                <a:ea typeface="+mj-ea"/>
              </a:rPr>
              <a:t>創造能力資優鑑定重要日程</a:t>
            </a:r>
          </a:p>
        </p:txBody>
      </p:sp>
    </p:spTree>
    <p:extLst>
      <p:ext uri="{BB962C8B-B14F-4D97-AF65-F5344CB8AC3E}">
        <p14:creationId xmlns:p14="http://schemas.microsoft.com/office/powerpoint/2010/main" val="127226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42</a:t>
            </a:fld>
            <a:endParaRPr lang="zh-TW" altLang="en-US" noProof="0" dirty="0"/>
          </a:p>
        </p:txBody>
      </p:sp>
      <p:graphicFrame>
        <p:nvGraphicFramePr>
          <p:cNvPr id="5" name="內容版面配置區 5"/>
          <p:cNvGraphicFramePr>
            <a:graphicFrameLocks noGrp="1"/>
          </p:cNvGraphicFramePr>
          <p:nvPr>
            <p:ph sz="quarter" idx="1"/>
            <p:extLst>
              <p:ext uri="{D42A27DB-BD31-4B8C-83A1-F6EECF244321}">
                <p14:modId xmlns:p14="http://schemas.microsoft.com/office/powerpoint/2010/main" val="4110305014"/>
              </p:ext>
            </p:extLst>
          </p:nvPr>
        </p:nvGraphicFramePr>
        <p:xfrm>
          <a:off x="393769" y="930885"/>
          <a:ext cx="11401285" cy="5647705"/>
        </p:xfrm>
        <a:graphic>
          <a:graphicData uri="http://schemas.openxmlformats.org/drawingml/2006/table">
            <a:tbl>
              <a:tblPr firstRow="1" bandRow="1">
                <a:tableStyleId>{21E4AEA4-8DFA-4A89-87EB-49C32662AFE0}</a:tableStyleId>
              </a:tblPr>
              <a:tblGrid>
                <a:gridCol w="2112253">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6768752">
                  <a:extLst>
                    <a:ext uri="{9D8B030D-6E8A-4147-A177-3AD203B41FA5}">
                      <a16:colId xmlns:a16="http://schemas.microsoft.com/office/drawing/2014/main" val="20002"/>
                    </a:ext>
                  </a:extLst>
                </a:gridCol>
              </a:tblGrid>
              <a:tr h="542318">
                <a:tc>
                  <a:txBody>
                    <a:bodyPr/>
                    <a:lstStyle/>
                    <a:p>
                      <a:pPr algn="ctr"/>
                      <a:r>
                        <a:rPr lang="zh-TW" altLang="en-US" sz="2100"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2100"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10000"/>
                  </a:ext>
                </a:extLst>
              </a:tr>
              <a:tr h="586891">
                <a:tc>
                  <a:txBody>
                    <a:bodyPr/>
                    <a:lstStyle/>
                    <a:p>
                      <a:pPr algn="ctr">
                        <a:lnSpc>
                          <a:spcPts val="3000"/>
                        </a:lnSpc>
                      </a:pPr>
                      <a:r>
                        <a:rPr lang="zh-TW" altLang="en-US" sz="1800" b="1" u="none" dirty="0">
                          <a:solidFill>
                            <a:srgbClr val="FF0000"/>
                          </a:solidFill>
                          <a:latin typeface="微軟正黑體" panose="020B0604030504040204" pitchFamily="34" charset="-120"/>
                          <a:ea typeface="微軟正黑體" panose="020B0604030504040204" pitchFamily="34" charset="-120"/>
                        </a:rPr>
                        <a:t>初選測驗</a:t>
                      </a:r>
                      <a:r>
                        <a:rPr lang="en-US" altLang="zh-TW" sz="1800" b="1" u="none" dirty="0">
                          <a:solidFill>
                            <a:srgbClr val="FF0000"/>
                          </a:solidFill>
                          <a:latin typeface="微軟正黑體" panose="020B0604030504040204" pitchFamily="34" charset="-120"/>
                          <a:ea typeface="微軟正黑體" panose="020B0604030504040204" pitchFamily="34" charset="-120"/>
                        </a:rPr>
                        <a:t> </a:t>
                      </a:r>
                      <a:endParaRPr lang="zh-TW" altLang="en-US" sz="1800" b="1" u="none" dirty="0">
                        <a:solidFill>
                          <a:srgbClr val="00206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i="0" dirty="0">
                          <a:solidFill>
                            <a:srgbClr val="FF0000"/>
                          </a:solidFill>
                          <a:latin typeface="微軟正黑體" panose="020B0604030504040204" pitchFamily="34" charset="-120"/>
                          <a:ea typeface="微軟正黑體" panose="020B0604030504040204" pitchFamily="34" charset="-120"/>
                        </a:rPr>
                        <a:t>114</a:t>
                      </a:r>
                      <a:r>
                        <a:rPr lang="zh-TW" altLang="en-US" sz="1800" b="1" i="0" dirty="0">
                          <a:solidFill>
                            <a:srgbClr val="FF0000"/>
                          </a:solidFill>
                          <a:latin typeface="微軟正黑體" panose="020B0604030504040204" pitchFamily="34" charset="-120"/>
                          <a:ea typeface="微軟正黑體" panose="020B0604030504040204" pitchFamily="34" charset="-120"/>
                        </a:rPr>
                        <a:t>年</a:t>
                      </a:r>
                      <a:r>
                        <a:rPr lang="en-US" altLang="zh-TW" sz="1800" b="1" i="0" dirty="0">
                          <a:solidFill>
                            <a:srgbClr val="FF0000"/>
                          </a:solidFill>
                          <a:latin typeface="微軟正黑體" panose="020B0604030504040204" pitchFamily="34" charset="-120"/>
                          <a:ea typeface="微軟正黑體" panose="020B0604030504040204" pitchFamily="34" charset="-120"/>
                        </a:rPr>
                        <a:t>3</a:t>
                      </a:r>
                      <a:r>
                        <a:rPr lang="zh-TW" altLang="en-US" sz="1800" b="1" i="0" dirty="0">
                          <a:solidFill>
                            <a:srgbClr val="FF0000"/>
                          </a:solidFill>
                          <a:latin typeface="微軟正黑體" panose="020B0604030504040204" pitchFamily="34" charset="-120"/>
                          <a:ea typeface="微軟正黑體" panose="020B0604030504040204" pitchFamily="34" charset="-120"/>
                        </a:rPr>
                        <a:t>月</a:t>
                      </a:r>
                      <a:r>
                        <a:rPr lang="en-US" altLang="zh-TW" sz="1800" b="1" i="0" dirty="0">
                          <a:solidFill>
                            <a:srgbClr val="FF0000"/>
                          </a:solidFill>
                          <a:latin typeface="微軟正黑體" panose="020B0604030504040204" pitchFamily="34" charset="-120"/>
                          <a:ea typeface="微軟正黑體" panose="020B0604030504040204" pitchFamily="34" charset="-120"/>
                        </a:rPr>
                        <a:t>16</a:t>
                      </a:r>
                      <a:r>
                        <a:rPr lang="zh-TW" altLang="en-US" sz="1800" b="1" i="0" dirty="0">
                          <a:solidFill>
                            <a:srgbClr val="FF0000"/>
                          </a:solidFill>
                          <a:latin typeface="微軟正黑體" panose="020B0604030504040204" pitchFamily="34" charset="-120"/>
                          <a:ea typeface="微軟正黑體" panose="020B0604030504040204" pitchFamily="34" charset="-120"/>
                        </a:rPr>
                        <a:t>日（日）上午</a:t>
                      </a:r>
                      <a:endParaRPr lang="zh-TW" altLang="en-US" sz="18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i="0" dirty="0">
                          <a:solidFill>
                            <a:srgbClr val="FF0000"/>
                          </a:solidFill>
                          <a:latin typeface="微軟正黑體" panose="020B0604030504040204" pitchFamily="34" charset="-120"/>
                          <a:ea typeface="+mn-ea"/>
                        </a:rPr>
                        <a:t>地點：經國國中</a:t>
                      </a:r>
                      <a:endParaRPr lang="zh-TW" altLang="en-US" sz="1800" b="1" i="0"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10003"/>
                  </a:ext>
                </a:extLst>
              </a:tr>
              <a:tr h="847731">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初選鑑定結果</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1800" dirty="0">
                          <a:solidFill>
                            <a:schemeClr val="tx1"/>
                          </a:solidFill>
                          <a:latin typeface="微軟正黑體" panose="020B0604030504040204" pitchFamily="34" charset="-120"/>
                          <a:ea typeface="微軟正黑體" panose="020B0604030504040204" pitchFamily="34" charset="-120"/>
                        </a:rPr>
                        <a:t>公告</a:t>
                      </a:r>
                    </a:p>
                  </a:txBody>
                  <a:tcPr marL="68580" marR="68580" marT="34290" marB="34290" anchor="ctr"/>
                </a:tc>
                <a:tc>
                  <a:txBody>
                    <a:bodyPr/>
                    <a:lstStyle/>
                    <a:p>
                      <a:pPr algn="ctr"/>
                      <a:r>
                        <a:rPr lang="en-US" altLang="zh-TW" sz="1800" u="none" dirty="0">
                          <a:solidFill>
                            <a:schemeClr val="tx1"/>
                          </a:solidFill>
                          <a:latin typeface="微軟正黑體" panose="020B0604030504040204" pitchFamily="34" charset="-120"/>
                          <a:ea typeface="微軟正黑體" panose="020B0604030504040204" pitchFamily="34" charset="-120"/>
                        </a:rPr>
                        <a:t>114</a:t>
                      </a:r>
                      <a:r>
                        <a:rPr lang="zh-TW" altLang="en-US" sz="1800" u="none" dirty="0">
                          <a:solidFill>
                            <a:schemeClr val="tx1"/>
                          </a:solidFill>
                          <a:latin typeface="微軟正黑體" panose="020B0604030504040204" pitchFamily="34" charset="-120"/>
                          <a:ea typeface="微軟正黑體" panose="020B0604030504040204" pitchFamily="34" charset="-120"/>
                        </a:rPr>
                        <a:t>年</a:t>
                      </a:r>
                      <a:r>
                        <a:rPr lang="en-US" altLang="zh-TW" sz="1800" u="none" dirty="0">
                          <a:solidFill>
                            <a:schemeClr val="tx1"/>
                          </a:solidFill>
                          <a:latin typeface="微軟正黑體" panose="020B0604030504040204" pitchFamily="34" charset="-120"/>
                          <a:ea typeface="微軟正黑體" panose="020B0604030504040204" pitchFamily="34" charset="-120"/>
                        </a:rPr>
                        <a:t>3</a:t>
                      </a:r>
                      <a:r>
                        <a:rPr lang="zh-TW" altLang="en-US" sz="1800" u="none" dirty="0">
                          <a:solidFill>
                            <a:schemeClr val="tx1"/>
                          </a:solidFill>
                          <a:latin typeface="微軟正黑體" panose="020B0604030504040204" pitchFamily="34" charset="-120"/>
                          <a:ea typeface="微軟正黑體" panose="020B0604030504040204" pitchFamily="34" charset="-120"/>
                        </a:rPr>
                        <a:t>月</a:t>
                      </a:r>
                      <a:r>
                        <a:rPr lang="en-US" altLang="zh-TW" sz="1800" u="none" dirty="0">
                          <a:solidFill>
                            <a:schemeClr val="tx1"/>
                          </a:solidFill>
                          <a:latin typeface="微軟正黑體" panose="020B0604030504040204" pitchFamily="34" charset="-120"/>
                          <a:ea typeface="微軟正黑體" panose="020B0604030504040204" pitchFamily="34" charset="-120"/>
                        </a:rPr>
                        <a:t>31</a:t>
                      </a:r>
                      <a:r>
                        <a:rPr lang="zh-TW" altLang="en-US" sz="1800" u="none" dirty="0">
                          <a:solidFill>
                            <a:schemeClr val="tx1"/>
                          </a:solidFill>
                          <a:latin typeface="微軟正黑體" panose="020B0604030504040204" pitchFamily="34" charset="-120"/>
                          <a:ea typeface="微軟正黑體" panose="020B0604030504040204" pitchFamily="34" charset="-120"/>
                        </a:rPr>
                        <a:t>日</a:t>
                      </a:r>
                      <a:r>
                        <a:rPr lang="en-US" altLang="zh-TW" sz="1800" u="none" dirty="0">
                          <a:solidFill>
                            <a:schemeClr val="tx1"/>
                          </a:solidFill>
                          <a:latin typeface="微軟正黑體" panose="020B0604030504040204" pitchFamily="34" charset="-120"/>
                          <a:ea typeface="微軟正黑體" panose="020B0604030504040204" pitchFamily="34" charset="-120"/>
                        </a:rPr>
                        <a:t> (</a:t>
                      </a:r>
                      <a:r>
                        <a:rPr lang="zh-TW" altLang="en-US" sz="1800" u="none" dirty="0">
                          <a:solidFill>
                            <a:schemeClr val="tx1"/>
                          </a:solidFill>
                          <a:latin typeface="微軟正黑體" panose="020B0604030504040204" pitchFamily="34" charset="-120"/>
                          <a:ea typeface="微軟正黑體" panose="020B0604030504040204" pitchFamily="34" charset="-120"/>
                        </a:rPr>
                        <a:t>一</a:t>
                      </a:r>
                      <a:r>
                        <a:rPr lang="en-US" altLang="zh-TW" sz="1800" u="none" dirty="0">
                          <a:solidFill>
                            <a:schemeClr val="tx1"/>
                          </a:solidFill>
                          <a:latin typeface="微軟正黑體" panose="020B0604030504040204" pitchFamily="34" charset="-120"/>
                          <a:ea typeface="微軟正黑體" panose="020B0604030504040204" pitchFamily="34" charset="-120"/>
                        </a:rPr>
                        <a:t>)</a:t>
                      </a:r>
                    </a:p>
                  </a:txBody>
                  <a:tcPr marL="68580" marR="68580" marT="34290" marB="34290" anchor="ctr"/>
                </a:tc>
                <a:tc>
                  <a:txBody>
                    <a:bodyPr/>
                    <a:lstStyle/>
                    <a:p>
                      <a:r>
                        <a:rPr lang="en-US" altLang="zh-TW" sz="1800" u="none" kern="1200" dirty="0">
                          <a:solidFill>
                            <a:schemeClr val="tx1"/>
                          </a:solidFill>
                          <a:latin typeface="微軟正黑體" panose="020B0604030504040204" pitchFamily="34" charset="-120"/>
                          <a:ea typeface="微軟正黑體" panose="020B0604030504040204" pitchFamily="34" charset="-120"/>
                          <a:cs typeface="+mn-cs"/>
                        </a:rPr>
                        <a:t>17:00</a:t>
                      </a:r>
                      <a:r>
                        <a:rPr lang="zh-TW" altLang="en-US" sz="1800" u="none" kern="1200" dirty="0">
                          <a:solidFill>
                            <a:schemeClr val="tx1"/>
                          </a:solidFill>
                          <a:latin typeface="微軟正黑體" panose="020B0604030504040204" pitchFamily="34" charset="-120"/>
                          <a:ea typeface="微軟正黑體" panose="020B0604030504040204" pitchFamily="34" charset="-120"/>
                          <a:cs typeface="+mn-cs"/>
                        </a:rPr>
                        <a:t>公告於本市政府教育局、</a:t>
                      </a:r>
                      <a:r>
                        <a:rPr lang="zh-TW" altLang="zh-TW" sz="1800" u="none" kern="1200" dirty="0">
                          <a:solidFill>
                            <a:schemeClr val="tx1"/>
                          </a:solidFill>
                          <a:latin typeface="微軟正黑體" panose="020B0604030504040204" pitchFamily="34" charset="-120"/>
                          <a:ea typeface="微軟正黑體" panose="020B0604030504040204" pitchFamily="34" charset="-120"/>
                          <a:cs typeface="+mn-cs"/>
                        </a:rPr>
                        <a:t>資賦優異學生鑑定報名系統</a:t>
                      </a:r>
                      <a:r>
                        <a:rPr lang="zh-TW" altLang="en-US" sz="1800" u="none" kern="1200" dirty="0">
                          <a:solidFill>
                            <a:schemeClr val="tx1"/>
                          </a:solidFill>
                          <a:latin typeface="微軟正黑體" panose="020B0604030504040204" pitchFamily="34" charset="-120"/>
                          <a:ea typeface="微軟正黑體" panose="020B0604030504040204" pitchFamily="34" charset="-120"/>
                          <a:cs typeface="+mn-cs"/>
                        </a:rPr>
                        <a:t>、資優中心及各承辦學校網站，</a:t>
                      </a:r>
                      <a:r>
                        <a:rPr lang="zh-TW" altLang="zh-TW" sz="1800" u="none" kern="1200" dirty="0">
                          <a:solidFill>
                            <a:schemeClr val="tx1"/>
                          </a:solidFill>
                          <a:latin typeface="微軟正黑體" panose="020B0604030504040204" pitchFamily="34" charset="-120"/>
                          <a:ea typeface="微軟正黑體" panose="020B0604030504040204" pitchFamily="34" charset="-120"/>
                          <a:cs typeface="+mn-cs"/>
                        </a:rPr>
                        <a:t>並開放系統</a:t>
                      </a:r>
                      <a:r>
                        <a:rPr lang="zh-TW" altLang="en-US" sz="1800" u="none" kern="1200" dirty="0">
                          <a:solidFill>
                            <a:schemeClr val="tx1"/>
                          </a:solidFill>
                          <a:latin typeface="微軟正黑體" panose="020B0604030504040204" pitchFamily="34" charset="-120"/>
                          <a:ea typeface="微軟正黑體" panose="020B0604030504040204" pitchFamily="34" charset="-120"/>
                          <a:cs typeface="+mn-cs"/>
                        </a:rPr>
                        <a:t>供考生</a:t>
                      </a:r>
                      <a:r>
                        <a:rPr lang="zh-TW" altLang="zh-TW" sz="1800" u="none" kern="1200" dirty="0">
                          <a:solidFill>
                            <a:schemeClr val="tx1"/>
                          </a:solidFill>
                          <a:latin typeface="微軟正黑體" panose="020B0604030504040204" pitchFamily="34" charset="-120"/>
                          <a:ea typeface="微軟正黑體" panose="020B0604030504040204" pitchFamily="34" charset="-120"/>
                          <a:cs typeface="+mn-cs"/>
                        </a:rPr>
                        <a:t>查詢及下載鑑定結果通知書</a:t>
                      </a:r>
                      <a:r>
                        <a:rPr lang="zh-TW" altLang="en-US" sz="1800" u="none" kern="1200" dirty="0">
                          <a:solidFill>
                            <a:schemeClr val="tx1"/>
                          </a:solidFill>
                          <a:latin typeface="微軟正黑體" panose="020B0604030504040204" pitchFamily="34" charset="-120"/>
                          <a:ea typeface="微軟正黑體" panose="020B0604030504040204" pitchFamily="34" charset="-120"/>
                          <a:cs typeface="+mn-cs"/>
                        </a:rPr>
                        <a:t>。</a:t>
                      </a:r>
                      <a:endParaRPr lang="zh-TW" altLang="en-US" sz="1800" u="none"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0005"/>
                  </a:ext>
                </a:extLst>
              </a:tr>
              <a:tr h="1228806">
                <a:tc>
                  <a:txBody>
                    <a:bodyPr/>
                    <a:lstStyle/>
                    <a:p>
                      <a:pPr algn="ctr"/>
                      <a:r>
                        <a:rPr lang="zh-TW" altLang="en-US" sz="1800" b="0" u="none" dirty="0">
                          <a:solidFill>
                            <a:schemeClr val="tx1"/>
                          </a:solidFill>
                        </a:rPr>
                        <a:t>初選成績複查申請</a:t>
                      </a:r>
                      <a:endParaRPr lang="zh-TW" altLang="zh-TW" sz="1800" b="0" u="none" dirty="0">
                        <a:solidFill>
                          <a:schemeClr val="tx1"/>
                        </a:solidFill>
                      </a:endParaRPr>
                    </a:p>
                  </a:txBody>
                  <a:tcPr marL="68580" marR="68580" marT="34290" marB="34290" anchor="ctr"/>
                </a:tc>
                <a:tc>
                  <a:txBody>
                    <a:bodyPr/>
                    <a:lstStyle/>
                    <a:p>
                      <a:pPr algn="ctr" eaLnBrk="0"/>
                      <a:r>
                        <a:rPr lang="en-US" altLang="zh-TW" sz="1600" b="0" u="none" dirty="0">
                          <a:solidFill>
                            <a:schemeClr val="tx1"/>
                          </a:solidFill>
                          <a:latin typeface="微軟正黑體" panose="020B0604030504040204" pitchFamily="34" charset="-120"/>
                          <a:ea typeface="+mn-ea"/>
                        </a:rPr>
                        <a:t>114</a:t>
                      </a:r>
                      <a:r>
                        <a:rPr lang="zh-TW" altLang="en-US" sz="1600" b="0" u="none" dirty="0">
                          <a:solidFill>
                            <a:schemeClr val="tx1"/>
                          </a:solidFill>
                          <a:latin typeface="微軟正黑體" panose="020B0604030504040204" pitchFamily="34" charset="-120"/>
                          <a:ea typeface="+mn-ea"/>
                        </a:rPr>
                        <a:t>年</a:t>
                      </a:r>
                      <a:r>
                        <a:rPr lang="en-US" altLang="zh-TW" sz="1600" b="0" u="none" dirty="0">
                          <a:solidFill>
                            <a:schemeClr val="tx1"/>
                          </a:solidFill>
                          <a:latin typeface="微軟正黑體" panose="020B0604030504040204" pitchFamily="34" charset="-120"/>
                          <a:ea typeface="+mn-ea"/>
                        </a:rPr>
                        <a:t>3</a:t>
                      </a:r>
                      <a:r>
                        <a:rPr lang="zh-TW" altLang="en-US" sz="1600" b="0" u="none" dirty="0">
                          <a:solidFill>
                            <a:schemeClr val="tx1"/>
                          </a:solidFill>
                          <a:latin typeface="微軟正黑體" panose="020B0604030504040204" pitchFamily="34" charset="-120"/>
                          <a:ea typeface="+mn-ea"/>
                        </a:rPr>
                        <a:t>月</a:t>
                      </a:r>
                      <a:r>
                        <a:rPr lang="en-US" altLang="zh-TW" sz="1600" b="0" u="none" dirty="0">
                          <a:solidFill>
                            <a:schemeClr val="tx1"/>
                          </a:solidFill>
                          <a:latin typeface="微軟正黑體" panose="020B0604030504040204" pitchFamily="34" charset="-120"/>
                          <a:ea typeface="+mn-ea"/>
                        </a:rPr>
                        <a:t>31</a:t>
                      </a:r>
                      <a:r>
                        <a:rPr lang="zh-TW" altLang="en-US" sz="1600" b="0" u="none" dirty="0">
                          <a:solidFill>
                            <a:schemeClr val="tx1"/>
                          </a:solidFill>
                          <a:latin typeface="微軟正黑體" panose="020B0604030504040204" pitchFamily="34" charset="-120"/>
                          <a:ea typeface="+mn-ea"/>
                        </a:rPr>
                        <a:t>日</a:t>
                      </a:r>
                      <a:r>
                        <a:rPr lang="en-US" altLang="zh-TW" sz="1600" b="0" u="none" dirty="0">
                          <a:solidFill>
                            <a:schemeClr val="tx1"/>
                          </a:solidFill>
                          <a:latin typeface="微軟正黑體" panose="020B0604030504040204" pitchFamily="34" charset="-120"/>
                          <a:ea typeface="+mn-ea"/>
                        </a:rPr>
                        <a:t>(</a:t>
                      </a:r>
                      <a:r>
                        <a:rPr lang="zh-TW" altLang="en-US" sz="1600" b="0" u="none" dirty="0">
                          <a:solidFill>
                            <a:schemeClr val="tx1"/>
                          </a:solidFill>
                          <a:latin typeface="微軟正黑體" panose="020B0604030504040204" pitchFamily="34" charset="-120"/>
                          <a:ea typeface="+mn-ea"/>
                        </a:rPr>
                        <a:t>一</a:t>
                      </a:r>
                      <a:r>
                        <a:rPr lang="en-US" altLang="zh-TW" sz="1600" b="0" u="none" dirty="0">
                          <a:solidFill>
                            <a:schemeClr val="tx1"/>
                          </a:solidFill>
                          <a:latin typeface="微軟正黑體" panose="020B0604030504040204" pitchFamily="34" charset="-120"/>
                          <a:ea typeface="+mn-ea"/>
                        </a:rPr>
                        <a:t>)17:00</a:t>
                      </a:r>
                    </a:p>
                    <a:p>
                      <a:pPr algn="ctr" eaLnBrk="0"/>
                      <a:r>
                        <a:rPr lang="zh-TW" altLang="en-US" sz="1600" b="0" u="none" dirty="0">
                          <a:solidFill>
                            <a:schemeClr val="tx1"/>
                          </a:solidFill>
                          <a:latin typeface="微軟正黑體" panose="020B0604030504040204" pitchFamily="34" charset="-120"/>
                          <a:ea typeface="+mn-ea"/>
                        </a:rPr>
                        <a:t>至</a:t>
                      </a:r>
                      <a:endParaRPr lang="en-US" altLang="zh-TW" sz="1600" b="0" u="none" dirty="0">
                        <a:solidFill>
                          <a:schemeClr val="tx1"/>
                        </a:solidFill>
                        <a:latin typeface="微軟正黑體" panose="020B0604030504040204" pitchFamily="34" charset="-120"/>
                        <a:ea typeface="+mn-ea"/>
                      </a:endParaRPr>
                    </a:p>
                    <a:p>
                      <a:pPr algn="ctr" eaLnBrk="0"/>
                      <a:r>
                        <a:rPr lang="en-US" altLang="zh-TW" sz="1600" b="0" u="none" dirty="0">
                          <a:solidFill>
                            <a:schemeClr val="tx1"/>
                          </a:solidFill>
                          <a:latin typeface="微軟正黑體" panose="020B0604030504040204" pitchFamily="34" charset="-120"/>
                          <a:ea typeface="+mn-ea"/>
                        </a:rPr>
                        <a:t>114</a:t>
                      </a:r>
                      <a:r>
                        <a:rPr lang="zh-TW" altLang="en-US" sz="1600" b="0" u="none" dirty="0">
                          <a:solidFill>
                            <a:schemeClr val="tx1"/>
                          </a:solidFill>
                          <a:latin typeface="微軟正黑體" panose="020B0604030504040204" pitchFamily="34" charset="-120"/>
                          <a:ea typeface="+mn-ea"/>
                        </a:rPr>
                        <a:t>年</a:t>
                      </a:r>
                      <a:r>
                        <a:rPr lang="en-US" altLang="zh-TW" sz="1600" b="0" u="none" dirty="0">
                          <a:solidFill>
                            <a:schemeClr val="tx1"/>
                          </a:solidFill>
                          <a:latin typeface="微軟正黑體" panose="020B0604030504040204" pitchFamily="34" charset="-120"/>
                          <a:ea typeface="+mn-ea"/>
                        </a:rPr>
                        <a:t>4</a:t>
                      </a:r>
                      <a:r>
                        <a:rPr lang="zh-TW" altLang="en-US" sz="1600" b="0" u="none" dirty="0">
                          <a:solidFill>
                            <a:schemeClr val="tx1"/>
                          </a:solidFill>
                          <a:latin typeface="微軟正黑體" panose="020B0604030504040204" pitchFamily="34" charset="-120"/>
                          <a:ea typeface="+mn-ea"/>
                        </a:rPr>
                        <a:t>月</a:t>
                      </a:r>
                      <a:r>
                        <a:rPr lang="en-US" altLang="zh-TW" sz="1600" b="0" u="none" dirty="0">
                          <a:solidFill>
                            <a:schemeClr val="tx1"/>
                          </a:solidFill>
                          <a:latin typeface="微軟正黑體" panose="020B0604030504040204" pitchFamily="34" charset="-120"/>
                          <a:ea typeface="+mn-ea"/>
                        </a:rPr>
                        <a:t>2</a:t>
                      </a:r>
                      <a:r>
                        <a:rPr lang="zh-TW" altLang="en-US" sz="1600" b="0" u="none" dirty="0">
                          <a:solidFill>
                            <a:schemeClr val="tx1"/>
                          </a:solidFill>
                          <a:latin typeface="微軟正黑體" panose="020B0604030504040204" pitchFamily="34" charset="-120"/>
                          <a:ea typeface="+mn-ea"/>
                        </a:rPr>
                        <a:t>日</a:t>
                      </a:r>
                      <a:r>
                        <a:rPr lang="en-US" altLang="zh-TW" sz="1600" b="0" u="none" dirty="0">
                          <a:solidFill>
                            <a:schemeClr val="tx1"/>
                          </a:solidFill>
                          <a:latin typeface="微軟正黑體" panose="020B0604030504040204" pitchFamily="34" charset="-120"/>
                          <a:ea typeface="+mn-ea"/>
                        </a:rPr>
                        <a:t>(</a:t>
                      </a:r>
                      <a:r>
                        <a:rPr lang="zh-TW" altLang="en-US" sz="1600" b="0" u="none" dirty="0">
                          <a:solidFill>
                            <a:schemeClr val="tx1"/>
                          </a:solidFill>
                          <a:latin typeface="微軟正黑體" panose="020B0604030504040204" pitchFamily="34" charset="-120"/>
                          <a:ea typeface="+mn-ea"/>
                        </a:rPr>
                        <a:t>三</a:t>
                      </a:r>
                      <a:r>
                        <a:rPr lang="en-US" altLang="zh-TW" sz="1600" b="0" u="none" dirty="0">
                          <a:solidFill>
                            <a:schemeClr val="tx1"/>
                          </a:solidFill>
                          <a:latin typeface="微軟正黑體" panose="020B0604030504040204" pitchFamily="34" charset="-120"/>
                          <a:ea typeface="+mn-ea"/>
                        </a:rPr>
                        <a:t>)16:00</a:t>
                      </a:r>
                      <a:r>
                        <a:rPr lang="zh-TW" altLang="en-US" sz="1800" b="0" u="none" dirty="0">
                          <a:solidFill>
                            <a:schemeClr val="tx1"/>
                          </a:solidFill>
                          <a:latin typeface="微軟正黑體" panose="020B0604030504040204" pitchFamily="34" charset="-120"/>
                          <a:ea typeface="+mn-ea"/>
                        </a:rPr>
                        <a:t> </a:t>
                      </a:r>
                      <a:endParaRPr lang="zh-TW" altLang="en-US" sz="1800" b="0" u="none"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u="none" dirty="0">
                          <a:solidFill>
                            <a:schemeClr val="tx1"/>
                          </a:solidFill>
                          <a:latin typeface="微軟正黑體" panose="020B0604030504040204" pitchFamily="34" charset="-120"/>
                          <a:ea typeface="+mn-ea"/>
                        </a:rPr>
                        <a:t>1.</a:t>
                      </a:r>
                      <a:r>
                        <a:rPr lang="zh-TW" altLang="en-US" sz="1800" b="0" u="none" dirty="0">
                          <a:solidFill>
                            <a:schemeClr val="tx1"/>
                          </a:solidFill>
                          <a:latin typeface="微軟正黑體" panose="020B0604030504040204" pitchFamily="34" charset="-120"/>
                          <a:ea typeface="+mn-ea"/>
                        </a:rPr>
                        <a:t>於</a:t>
                      </a:r>
                      <a:r>
                        <a:rPr lang="zh-TW" altLang="zh-TW" sz="1800" b="0" u="none" dirty="0">
                          <a:solidFill>
                            <a:schemeClr val="tx1"/>
                          </a:solidFill>
                          <a:latin typeface="微軟正黑體" panose="020B0604030504040204" pitchFamily="34" charset="-120"/>
                          <a:ea typeface="+mn-ea"/>
                        </a:rPr>
                        <a:t>鑑定報名系統</a:t>
                      </a:r>
                      <a:r>
                        <a:rPr lang="zh-TW" altLang="en-US" sz="1800" b="0" u="none" dirty="0">
                          <a:solidFill>
                            <a:schemeClr val="tx1"/>
                          </a:solidFill>
                          <a:latin typeface="微軟正黑體" panose="020B0604030504040204" pitchFamily="34" charset="-120"/>
                          <a:ea typeface="+mn-ea"/>
                        </a:rPr>
                        <a:t>（</a:t>
                      </a:r>
                      <a:r>
                        <a:rPr lang="en-US" altLang="zh-TW" sz="1800" b="1" u="none" dirty="0">
                          <a:solidFill>
                            <a:schemeClr val="tx1"/>
                          </a:solidFill>
                          <a:hlinkClick r:id="rId2"/>
                        </a:rPr>
                        <a:t>https://</a:t>
                      </a:r>
                      <a:r>
                        <a:rPr lang="en-US" altLang="zh-TW" sz="1800" b="1" u="none" dirty="0" err="1">
                          <a:solidFill>
                            <a:schemeClr val="tx1"/>
                          </a:solidFill>
                          <a:hlinkClick r:id="rId2"/>
                        </a:rPr>
                        <a:t>www.giftedness.tyc.edu.tw</a:t>
                      </a:r>
                      <a:r>
                        <a:rPr lang="zh-TW" altLang="en-US" sz="1800" b="0" u="none" dirty="0">
                          <a:solidFill>
                            <a:schemeClr val="tx1"/>
                          </a:solidFill>
                          <a:latin typeface="微軟正黑體" panose="020B0604030504040204" pitchFamily="34" charset="-120"/>
                          <a:ea typeface="+mn-ea"/>
                        </a:rPr>
                        <a:t>）線上方式辦理申請及繳費。</a:t>
                      </a:r>
                      <a:endParaRPr lang="en-US" altLang="zh-TW" sz="1800" b="0" u="none" dirty="0">
                        <a:solidFill>
                          <a:schemeClr val="tx1"/>
                        </a:solidFill>
                        <a:latin typeface="微軟正黑體" panose="020B0604030504040204" pitchFamily="34" charset="-120"/>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0" u="none" dirty="0">
                          <a:solidFill>
                            <a:schemeClr val="tx1"/>
                          </a:solidFill>
                          <a:latin typeface="微軟正黑體" panose="020B0604030504040204" pitchFamily="34" charset="-120"/>
                          <a:ea typeface="+mn-ea"/>
                        </a:rPr>
                        <a:t>2.</a:t>
                      </a:r>
                      <a:r>
                        <a:rPr lang="zh-TW" altLang="en-US" sz="1800" b="0" u="none" dirty="0">
                          <a:solidFill>
                            <a:schemeClr val="tx1"/>
                          </a:solidFill>
                          <a:latin typeface="微軟正黑體" panose="020B0604030504040204" pitchFamily="34" charset="-120"/>
                          <a:ea typeface="+mn-ea"/>
                        </a:rPr>
                        <a:t>複查費用：每科新台幣</a:t>
                      </a:r>
                      <a:r>
                        <a:rPr lang="en-US" altLang="zh-TW" sz="1800" b="0" u="none" dirty="0">
                          <a:solidFill>
                            <a:schemeClr val="tx1"/>
                          </a:solidFill>
                          <a:latin typeface="微軟正黑體" panose="020B0604030504040204" pitchFamily="34" charset="-120"/>
                          <a:ea typeface="+mn-ea"/>
                        </a:rPr>
                        <a:t>100</a:t>
                      </a:r>
                      <a:r>
                        <a:rPr lang="zh-TW" altLang="en-US" sz="1800" b="0" u="none" dirty="0">
                          <a:solidFill>
                            <a:schemeClr val="tx1"/>
                          </a:solidFill>
                          <a:latin typeface="微軟正黑體" panose="020B0604030504040204" pitchFamily="34" charset="-120"/>
                          <a:ea typeface="+mn-ea"/>
                        </a:rPr>
                        <a:t>元整。</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b="1" u="none" kern="120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2185448315"/>
                  </a:ext>
                </a:extLst>
              </a:tr>
              <a:tr h="2367821">
                <a:tc>
                  <a:txBody>
                    <a:bodyPr/>
                    <a:lstStyle/>
                    <a:p>
                      <a:pPr algn="ctr"/>
                      <a:r>
                        <a:rPr lang="zh-TW" altLang="zh-TW" sz="1800" b="0" u="none" dirty="0">
                          <a:solidFill>
                            <a:schemeClr val="tx1"/>
                          </a:solidFill>
                        </a:rPr>
                        <a:t>複選報名</a:t>
                      </a:r>
                    </a:p>
                  </a:txBody>
                  <a:tcPr marL="68580" marR="68580" marT="34290" marB="34290" anchor="ctr"/>
                </a:tc>
                <a:tc>
                  <a:txBody>
                    <a:bodyPr/>
                    <a:lstStyle/>
                    <a:p>
                      <a:pPr algn="ctr" eaLnBrk="0"/>
                      <a:r>
                        <a:rPr lang="en-US" altLang="zh-TW" sz="1800" b="1" u="none" kern="1200" dirty="0">
                          <a:solidFill>
                            <a:srgbClr val="FF0000"/>
                          </a:solidFill>
                          <a:effectLst/>
                          <a:latin typeface="+mn-lt"/>
                          <a:ea typeface="+mn-ea"/>
                          <a:cs typeface="+mn-cs"/>
                        </a:rPr>
                        <a:t>114</a:t>
                      </a:r>
                      <a:r>
                        <a:rPr lang="zh-TW" altLang="en-US" sz="1800" b="1" u="none" kern="1200" dirty="0">
                          <a:solidFill>
                            <a:srgbClr val="FF0000"/>
                          </a:solidFill>
                          <a:effectLst/>
                          <a:latin typeface="+mn-lt"/>
                          <a:ea typeface="+mn-ea"/>
                          <a:cs typeface="+mn-cs"/>
                        </a:rPr>
                        <a:t>年</a:t>
                      </a:r>
                      <a:r>
                        <a:rPr lang="en-US" altLang="zh-TW" sz="1800" b="1" u="none" kern="1200" dirty="0">
                          <a:solidFill>
                            <a:srgbClr val="FF0000"/>
                          </a:solidFill>
                          <a:effectLst/>
                          <a:latin typeface="+mn-lt"/>
                          <a:ea typeface="+mn-ea"/>
                          <a:cs typeface="+mn-cs"/>
                        </a:rPr>
                        <a:t>4</a:t>
                      </a:r>
                      <a:r>
                        <a:rPr lang="zh-TW" altLang="en-US" sz="1800" b="1" u="none" kern="1200" dirty="0">
                          <a:solidFill>
                            <a:srgbClr val="FF0000"/>
                          </a:solidFill>
                          <a:effectLst/>
                          <a:latin typeface="+mn-lt"/>
                          <a:ea typeface="+mn-ea"/>
                          <a:cs typeface="+mn-cs"/>
                        </a:rPr>
                        <a:t>月</a:t>
                      </a:r>
                      <a:r>
                        <a:rPr lang="en-US" altLang="zh-TW" sz="1800" b="1" u="none" kern="1200" dirty="0">
                          <a:solidFill>
                            <a:srgbClr val="FF0000"/>
                          </a:solidFill>
                          <a:effectLst/>
                          <a:latin typeface="+mn-lt"/>
                          <a:ea typeface="+mn-ea"/>
                          <a:cs typeface="+mn-cs"/>
                        </a:rPr>
                        <a:t>7(</a:t>
                      </a:r>
                      <a:r>
                        <a:rPr lang="zh-TW" altLang="en-US" sz="1800" b="1" u="none" kern="1200" dirty="0">
                          <a:solidFill>
                            <a:srgbClr val="FF0000"/>
                          </a:solidFill>
                          <a:effectLst/>
                          <a:latin typeface="+mn-lt"/>
                          <a:ea typeface="+mn-ea"/>
                          <a:cs typeface="+mn-cs"/>
                        </a:rPr>
                        <a:t>一</a:t>
                      </a:r>
                      <a:r>
                        <a:rPr lang="en-US" altLang="zh-TW" sz="1800" b="1" u="none" kern="1200" dirty="0">
                          <a:solidFill>
                            <a:srgbClr val="FF0000"/>
                          </a:solidFill>
                          <a:effectLst/>
                          <a:latin typeface="+mn-lt"/>
                          <a:ea typeface="+mn-ea"/>
                          <a:cs typeface="+mn-cs"/>
                        </a:rPr>
                        <a:t>)8:00</a:t>
                      </a:r>
                    </a:p>
                    <a:p>
                      <a:pPr algn="ctr" eaLnBrk="0"/>
                      <a:r>
                        <a:rPr lang="zh-TW" altLang="en-US" sz="1800" b="1" u="none" kern="1200" dirty="0">
                          <a:solidFill>
                            <a:srgbClr val="FF0000"/>
                          </a:solidFill>
                          <a:effectLst/>
                          <a:latin typeface="+mn-lt"/>
                          <a:ea typeface="+mn-ea"/>
                          <a:cs typeface="+mn-cs"/>
                        </a:rPr>
                        <a:t>至</a:t>
                      </a:r>
                      <a:endParaRPr lang="en-US" altLang="zh-TW" sz="1800" b="1" u="none" kern="1200" dirty="0">
                        <a:solidFill>
                          <a:srgbClr val="FF0000"/>
                        </a:solidFill>
                        <a:effectLst/>
                        <a:latin typeface="+mn-lt"/>
                        <a:ea typeface="+mn-ea"/>
                        <a:cs typeface="+mn-cs"/>
                      </a:endParaRPr>
                    </a:p>
                    <a:p>
                      <a:pPr algn="ctr" eaLnBrk="0"/>
                      <a:r>
                        <a:rPr lang="en-US" altLang="zh-TW" sz="1800" b="1" u="none" kern="1200" dirty="0">
                          <a:solidFill>
                            <a:srgbClr val="FF0000"/>
                          </a:solidFill>
                          <a:effectLst/>
                          <a:latin typeface="+mn-lt"/>
                          <a:ea typeface="+mn-ea"/>
                          <a:cs typeface="+mn-cs"/>
                        </a:rPr>
                        <a:t>114</a:t>
                      </a:r>
                      <a:r>
                        <a:rPr lang="zh-TW" altLang="en-US" sz="1800" b="1" u="none" kern="1200" dirty="0">
                          <a:solidFill>
                            <a:srgbClr val="FF0000"/>
                          </a:solidFill>
                          <a:effectLst/>
                          <a:latin typeface="+mn-lt"/>
                          <a:ea typeface="+mn-ea"/>
                          <a:cs typeface="+mn-cs"/>
                        </a:rPr>
                        <a:t>年</a:t>
                      </a:r>
                      <a:r>
                        <a:rPr lang="en-US" altLang="zh-TW" sz="1800" b="1" u="none" kern="1200" dirty="0">
                          <a:solidFill>
                            <a:srgbClr val="FF0000"/>
                          </a:solidFill>
                          <a:effectLst/>
                          <a:latin typeface="+mn-lt"/>
                          <a:ea typeface="+mn-ea"/>
                          <a:cs typeface="+mn-cs"/>
                        </a:rPr>
                        <a:t>4</a:t>
                      </a:r>
                      <a:r>
                        <a:rPr lang="zh-TW" altLang="en-US" sz="1800" b="1" u="none" kern="1200" dirty="0">
                          <a:solidFill>
                            <a:srgbClr val="FF0000"/>
                          </a:solidFill>
                          <a:effectLst/>
                          <a:latin typeface="+mn-lt"/>
                          <a:ea typeface="+mn-ea"/>
                          <a:cs typeface="+mn-cs"/>
                        </a:rPr>
                        <a:t>月</a:t>
                      </a:r>
                      <a:r>
                        <a:rPr lang="en-US" altLang="zh-TW" sz="1800" b="1" u="none" kern="1200" dirty="0">
                          <a:solidFill>
                            <a:srgbClr val="FF0000"/>
                          </a:solidFill>
                          <a:effectLst/>
                          <a:latin typeface="+mn-lt"/>
                          <a:ea typeface="+mn-ea"/>
                          <a:cs typeface="+mn-cs"/>
                        </a:rPr>
                        <a:t>12</a:t>
                      </a:r>
                      <a:r>
                        <a:rPr lang="zh-TW" altLang="en-US" sz="1800" b="1" u="none" kern="1200" dirty="0">
                          <a:solidFill>
                            <a:srgbClr val="FF0000"/>
                          </a:solidFill>
                          <a:effectLst/>
                          <a:latin typeface="+mn-lt"/>
                          <a:ea typeface="+mn-ea"/>
                          <a:cs typeface="+mn-cs"/>
                        </a:rPr>
                        <a:t>日</a:t>
                      </a:r>
                      <a:r>
                        <a:rPr lang="en-US" altLang="zh-TW" sz="1800" b="1" u="none" kern="1200" dirty="0">
                          <a:solidFill>
                            <a:srgbClr val="FF0000"/>
                          </a:solidFill>
                          <a:effectLst/>
                          <a:latin typeface="+mn-lt"/>
                          <a:ea typeface="+mn-ea"/>
                          <a:cs typeface="+mn-cs"/>
                        </a:rPr>
                        <a:t>(</a:t>
                      </a:r>
                      <a:r>
                        <a:rPr lang="zh-TW" altLang="en-US" sz="1800" b="1" u="none" kern="1200" dirty="0">
                          <a:solidFill>
                            <a:srgbClr val="FF0000"/>
                          </a:solidFill>
                          <a:effectLst/>
                          <a:latin typeface="+mn-lt"/>
                          <a:ea typeface="+mn-ea"/>
                          <a:cs typeface="+mn-cs"/>
                        </a:rPr>
                        <a:t>六</a:t>
                      </a:r>
                      <a:r>
                        <a:rPr lang="en-US" altLang="zh-TW" sz="1800" b="1" u="none" kern="1200" dirty="0">
                          <a:solidFill>
                            <a:srgbClr val="FF0000"/>
                          </a:solidFill>
                          <a:effectLst/>
                          <a:latin typeface="+mn-lt"/>
                          <a:ea typeface="+mn-ea"/>
                          <a:cs typeface="+mn-cs"/>
                        </a:rPr>
                        <a:t>)</a:t>
                      </a:r>
                    </a:p>
                    <a:p>
                      <a:pPr algn="ctr" eaLnBrk="0"/>
                      <a:r>
                        <a:rPr lang="en-US" altLang="zh-TW" sz="1800" b="1" u="none" kern="1200" dirty="0">
                          <a:solidFill>
                            <a:srgbClr val="FF0000"/>
                          </a:solidFill>
                          <a:effectLst/>
                          <a:latin typeface="+mn-lt"/>
                          <a:ea typeface="+mn-ea"/>
                          <a:cs typeface="+mn-cs"/>
                        </a:rPr>
                        <a:t>23:59</a:t>
                      </a:r>
                      <a:r>
                        <a:rPr lang="zh-TW" altLang="en-US" sz="1800" b="1" u="none" kern="1200" dirty="0">
                          <a:solidFill>
                            <a:srgbClr val="FF0000"/>
                          </a:solidFill>
                          <a:effectLst/>
                          <a:latin typeface="+mn-lt"/>
                          <a:ea typeface="+mn-ea"/>
                          <a:cs typeface="+mn-cs"/>
                        </a:rPr>
                        <a:t>止</a:t>
                      </a:r>
                      <a:endParaRPr lang="zh-TW" altLang="en-US" sz="1800" b="1" u="none"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u="none" kern="1200" dirty="0">
                          <a:solidFill>
                            <a:schemeClr val="tx1"/>
                          </a:solidFill>
                          <a:latin typeface="微軟正黑體" panose="020B0604030504040204" pitchFamily="34" charset="-120"/>
                          <a:ea typeface="微軟正黑體" panose="020B0604030504040204" pitchFamily="34" charset="-120"/>
                          <a:cs typeface="+mn-cs"/>
                        </a:rPr>
                        <a:t>1.</a:t>
                      </a:r>
                      <a:r>
                        <a:rPr lang="zh-TW" altLang="zh-TW" sz="1800" u="none" kern="1200" dirty="0">
                          <a:solidFill>
                            <a:schemeClr val="tx1"/>
                          </a:solidFill>
                          <a:latin typeface="微軟正黑體" panose="020B0604030504040204" pitchFamily="34" charset="-120"/>
                          <a:ea typeface="微軟正黑體" panose="020B0604030504040204" pitchFamily="34" charset="-120"/>
                          <a:cs typeface="+mn-cs"/>
                        </a:rPr>
                        <a:t>申請方式：一律採線上報名</a:t>
                      </a:r>
                      <a:r>
                        <a:rPr lang="zh-TW" altLang="en-US" sz="1800" u="none" kern="1200" dirty="0">
                          <a:solidFill>
                            <a:schemeClr val="tx1"/>
                          </a:solidFill>
                          <a:latin typeface="微軟正黑體" panose="020B0604030504040204" pitchFamily="34" charset="-120"/>
                          <a:ea typeface="微軟正黑體" panose="020B0604030504040204" pitchFamily="34" charset="-120"/>
                          <a:cs typeface="+mn-cs"/>
                        </a:rPr>
                        <a:t>，報名網址</a:t>
                      </a:r>
                      <a:r>
                        <a:rPr lang="en-US" altLang="zh-TW" sz="1800" u="none" kern="1200" dirty="0">
                          <a:solidFill>
                            <a:schemeClr val="tx1"/>
                          </a:solidFill>
                          <a:latin typeface="微軟正黑體" panose="020B0604030504040204" pitchFamily="34" charset="-120"/>
                          <a:ea typeface="微軟正黑體" panose="020B0604030504040204" pitchFamily="34" charset="-120"/>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u="none" kern="1200" dirty="0">
                          <a:solidFill>
                            <a:schemeClr val="tx1"/>
                          </a:solidFill>
                          <a:latin typeface="微軟正黑體" panose="020B0604030504040204" pitchFamily="34" charset="-120"/>
                          <a:ea typeface="微軟正黑體" panose="020B0604030504040204" pitchFamily="34" charset="-120"/>
                          <a:cs typeface="+mn-cs"/>
                          <a:hlinkClick r:id="rId2"/>
                        </a:rPr>
                        <a:t>https://www.giftedness.tyc.edu.tw</a:t>
                      </a:r>
                      <a:r>
                        <a:rPr lang="zh-TW" altLang="zh-TW" sz="1800" u="none" kern="1200" dirty="0">
                          <a:solidFill>
                            <a:schemeClr val="tx1"/>
                          </a:solidFill>
                          <a:latin typeface="微軟正黑體" panose="020B0604030504040204" pitchFamily="34" charset="-120"/>
                          <a:ea typeface="微軟正黑體" panose="020B0604030504040204" pitchFamily="34" charset="-120"/>
                          <a:cs typeface="+mn-cs"/>
                        </a:rPr>
                        <a:t>，逾時不受理。</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u="none" kern="1200" dirty="0">
                          <a:solidFill>
                            <a:schemeClr val="tx1"/>
                          </a:solidFill>
                          <a:latin typeface="微軟正黑體" panose="020B0604030504040204" pitchFamily="34" charset="-120"/>
                          <a:ea typeface="微軟正黑體" panose="020B0604030504040204" pitchFamily="34" charset="-120"/>
                          <a:cs typeface="+mn-cs"/>
                        </a:rPr>
                        <a:t>2.</a:t>
                      </a:r>
                      <a:r>
                        <a:rPr lang="zh-TW" altLang="zh-TW" sz="1800" u="none" kern="1200" dirty="0">
                          <a:solidFill>
                            <a:schemeClr val="tx1"/>
                          </a:solidFill>
                          <a:latin typeface="微軟正黑體" panose="020B0604030504040204" pitchFamily="34" charset="-120"/>
                          <a:ea typeface="微軟正黑體" panose="020B0604030504040204" pitchFamily="34" charset="-120"/>
                          <a:cs typeface="+mn-cs"/>
                        </a:rPr>
                        <a:t>鑑定費用：每人繳交新臺幣</a:t>
                      </a:r>
                      <a:r>
                        <a:rPr lang="en-US" altLang="zh-TW" sz="1800" u="none" kern="1200" dirty="0">
                          <a:solidFill>
                            <a:schemeClr val="tx1"/>
                          </a:solidFill>
                          <a:latin typeface="微軟正黑體" panose="020B0604030504040204" pitchFamily="34" charset="-120"/>
                          <a:ea typeface="微軟正黑體" panose="020B0604030504040204" pitchFamily="34" charset="-120"/>
                          <a:cs typeface="+mn-cs"/>
                        </a:rPr>
                        <a:t>1,200</a:t>
                      </a:r>
                      <a:r>
                        <a:rPr lang="zh-TW" altLang="zh-TW" sz="1800" u="none" kern="1200" dirty="0">
                          <a:solidFill>
                            <a:schemeClr val="tx1"/>
                          </a:solidFill>
                          <a:latin typeface="微軟正黑體" panose="020B0604030504040204" pitchFamily="34" charset="-120"/>
                          <a:ea typeface="微軟正黑體" panose="020B0604030504040204" pitchFamily="34" charset="-120"/>
                          <a:cs typeface="+mn-cs"/>
                        </a:rPr>
                        <a:t>元整。</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u="none" kern="1200" dirty="0">
                          <a:solidFill>
                            <a:schemeClr val="tx1"/>
                          </a:solidFill>
                          <a:latin typeface="微軟正黑體" panose="020B0604030504040204" pitchFamily="34" charset="-120"/>
                          <a:ea typeface="微軟正黑體" panose="020B0604030504040204" pitchFamily="34" charset="-120"/>
                          <a:cs typeface="+mn-cs"/>
                        </a:rPr>
                        <a:t>3.</a:t>
                      </a:r>
                      <a:r>
                        <a:rPr lang="zh-TW" altLang="zh-TW" sz="1800" u="none" kern="1200" dirty="0">
                          <a:solidFill>
                            <a:srgbClr val="FF0000"/>
                          </a:solidFill>
                          <a:latin typeface="微軟正黑體" panose="020B0604030504040204" pitchFamily="34" charset="-120"/>
                          <a:ea typeface="微軟正黑體" panose="020B0604030504040204" pitchFamily="34" charset="-120"/>
                          <a:cs typeface="+mn-cs"/>
                        </a:rPr>
                        <a:t>繳費</a:t>
                      </a:r>
                      <a:r>
                        <a:rPr lang="zh-TW" altLang="en-US" sz="1800" u="none" kern="1200" dirty="0">
                          <a:solidFill>
                            <a:srgbClr val="FF0000"/>
                          </a:solidFill>
                          <a:latin typeface="微軟正黑體" panose="020B0604030504040204" pitchFamily="34" charset="-120"/>
                          <a:ea typeface="微軟正黑體" panose="020B0604030504040204" pitchFamily="34" charset="-120"/>
                          <a:cs typeface="+mn-cs"/>
                        </a:rPr>
                        <a:t>期限</a:t>
                      </a:r>
                      <a:r>
                        <a:rPr lang="zh-TW" altLang="zh-TW" sz="1800" u="none" kern="1200" dirty="0">
                          <a:solidFill>
                            <a:srgbClr val="FF0000"/>
                          </a:solidFill>
                          <a:latin typeface="微軟正黑體" panose="020B0604030504040204" pitchFamily="34" charset="-120"/>
                          <a:ea typeface="微軟正黑體" panose="020B0604030504040204" pitchFamily="34" charset="-120"/>
                          <a:cs typeface="+mn-cs"/>
                        </a:rPr>
                        <a:t>：請考生家長於</a:t>
                      </a:r>
                      <a:r>
                        <a:rPr lang="en-US" altLang="zh-TW" sz="1800" u="none" kern="1200" dirty="0">
                          <a:solidFill>
                            <a:srgbClr val="FF0000"/>
                          </a:solidFill>
                          <a:latin typeface="微軟正黑體" panose="020B0604030504040204" pitchFamily="34" charset="-120"/>
                          <a:ea typeface="微軟正黑體" panose="020B0604030504040204" pitchFamily="34" charset="-120"/>
                          <a:cs typeface="+mn-cs"/>
                        </a:rPr>
                        <a:t>114/4/13(</a:t>
                      </a:r>
                      <a:r>
                        <a:rPr lang="zh-TW" altLang="en-US" sz="1800" u="none" kern="1200" dirty="0">
                          <a:solidFill>
                            <a:srgbClr val="FF0000"/>
                          </a:solidFill>
                          <a:latin typeface="微軟正黑體" panose="020B0604030504040204" pitchFamily="34" charset="-120"/>
                          <a:ea typeface="微軟正黑體" panose="020B0604030504040204" pitchFamily="34" charset="-120"/>
                          <a:cs typeface="+mn-cs"/>
                        </a:rPr>
                        <a:t>日</a:t>
                      </a:r>
                      <a:r>
                        <a:rPr lang="en-US" altLang="zh-TW" sz="1800" u="none" kern="1200" dirty="0">
                          <a:solidFill>
                            <a:srgbClr val="FF0000"/>
                          </a:solidFill>
                          <a:latin typeface="微軟正黑體" panose="020B0604030504040204" pitchFamily="34" charset="-120"/>
                          <a:ea typeface="微軟正黑體" panose="020B0604030504040204" pitchFamily="34" charset="-120"/>
                          <a:cs typeface="+mn-cs"/>
                        </a:rPr>
                        <a:t>)</a:t>
                      </a:r>
                      <a:r>
                        <a:rPr lang="zh-TW" altLang="en-US" sz="1800" u="none" kern="1200" dirty="0">
                          <a:solidFill>
                            <a:srgbClr val="FF0000"/>
                          </a:solidFill>
                          <a:latin typeface="微軟正黑體" panose="020B0604030504040204" pitchFamily="34" charset="-120"/>
                          <a:ea typeface="微軟正黑體" panose="020B0604030504040204" pitchFamily="34" charset="-120"/>
                          <a:cs typeface="+mn-cs"/>
                        </a:rPr>
                        <a:t>中午</a:t>
                      </a:r>
                      <a:r>
                        <a:rPr lang="en-US" altLang="zh-TW" sz="1800" u="none" kern="1200" dirty="0">
                          <a:solidFill>
                            <a:srgbClr val="FF0000"/>
                          </a:solidFill>
                          <a:latin typeface="微軟正黑體" panose="020B0604030504040204" pitchFamily="34" charset="-120"/>
                          <a:ea typeface="微軟正黑體" panose="020B0604030504040204" pitchFamily="34" charset="-120"/>
                          <a:cs typeface="+mn-cs"/>
                        </a:rPr>
                        <a:t>12:00 </a:t>
                      </a:r>
                      <a:r>
                        <a:rPr lang="zh-TW" altLang="zh-TW" sz="1800" u="none" kern="1200" dirty="0">
                          <a:solidFill>
                            <a:srgbClr val="FF0000"/>
                          </a:solidFill>
                          <a:latin typeface="微軟正黑體" panose="020B0604030504040204" pitchFamily="34" charset="-120"/>
                          <a:ea typeface="微軟正黑體" panose="020B0604030504040204" pitchFamily="34" charset="-120"/>
                          <a:cs typeface="+mn-cs"/>
                        </a:rPr>
                        <a:t>前完成繳款。</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u="none" kern="1200" dirty="0">
                          <a:solidFill>
                            <a:schemeClr val="tx1"/>
                          </a:solidFill>
                          <a:latin typeface="微軟正黑體" panose="020B0604030504040204" pitchFamily="34" charset="-120"/>
                          <a:ea typeface="微軟正黑體" panose="020B0604030504040204" pitchFamily="34" charset="-120"/>
                          <a:cs typeface="+mn-cs"/>
                        </a:rPr>
                        <a:t>4.</a:t>
                      </a:r>
                      <a:r>
                        <a:rPr lang="zh-TW" altLang="zh-TW" sz="1800" u="none" kern="1200" dirty="0">
                          <a:solidFill>
                            <a:schemeClr val="tx1"/>
                          </a:solidFill>
                          <a:latin typeface="微軟正黑體" panose="020B0604030504040204" pitchFamily="34" charset="-120"/>
                          <a:ea typeface="微軟正黑體" panose="020B0604030504040204" pitchFamily="34" charset="-120"/>
                          <a:cs typeface="+mn-cs"/>
                        </a:rPr>
                        <a:t>考生填寫報名資料及上傳相關文件資料，</a:t>
                      </a:r>
                      <a:r>
                        <a:rPr lang="zh-TW" altLang="zh-TW" sz="1800" b="0" u="none" kern="1200" dirty="0">
                          <a:solidFill>
                            <a:schemeClr val="tx1"/>
                          </a:solidFill>
                          <a:latin typeface="微軟正黑體" panose="020B0604030504040204" pitchFamily="34" charset="-120"/>
                          <a:ea typeface="微軟正黑體" panose="020B0604030504040204" pitchFamily="34" charset="-120"/>
                          <a:cs typeface="+mn-cs"/>
                        </a:rPr>
                        <a:t>繳交報名費</a:t>
                      </a:r>
                      <a:r>
                        <a:rPr lang="zh-TW" altLang="en-US" sz="1800" b="0" u="none" kern="1200" dirty="0">
                          <a:solidFill>
                            <a:schemeClr val="tx1"/>
                          </a:solidFill>
                          <a:latin typeface="微軟正黑體" panose="020B0604030504040204" pitchFamily="34" charset="-120"/>
                          <a:ea typeface="微軟正黑體" panose="020B0604030504040204" pitchFamily="34" charset="-120"/>
                          <a:cs typeface="+mn-cs"/>
                        </a:rPr>
                        <a:t>後，</a:t>
                      </a:r>
                      <a:r>
                        <a:rPr lang="zh-TW" altLang="zh-TW" sz="1800" b="0" u="none" kern="1200" dirty="0">
                          <a:solidFill>
                            <a:schemeClr val="tx1"/>
                          </a:solidFill>
                          <a:latin typeface="微軟正黑體" panose="020B0604030504040204" pitchFamily="34" charset="-120"/>
                          <a:ea typeface="微軟正黑體" panose="020B0604030504040204" pitchFamily="34" charset="-120"/>
                          <a:cs typeface="+mn-cs"/>
                        </a:rPr>
                        <a:t>始完成報名作業。</a:t>
                      </a:r>
                      <a:endParaRPr lang="zh-TW" altLang="en-US" sz="1800" b="0" u="none" kern="1200" dirty="0">
                        <a:solidFill>
                          <a:schemeClr val="tx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3424247303"/>
                  </a:ext>
                </a:extLst>
              </a:tr>
            </a:tbl>
          </a:graphicData>
        </a:graphic>
      </p:graphicFrame>
      <p:sp>
        <p:nvSpPr>
          <p:cNvPr id="6" name="標題 1"/>
          <p:cNvSpPr txBox="1">
            <a:spLocks/>
          </p:cNvSpPr>
          <p:nvPr/>
        </p:nvSpPr>
        <p:spPr>
          <a:xfrm>
            <a:off x="2422004" y="154529"/>
            <a:ext cx="7104828" cy="624893"/>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dist"/>
            <a:r>
              <a:rPr lang="zh-TW" altLang="en-US" sz="2400" b="1" dirty="0">
                <a:solidFill>
                  <a:srgbClr val="002060"/>
                </a:solidFill>
                <a:latin typeface="+mj-ea"/>
                <a:ea typeface="+mj-ea"/>
              </a:rPr>
              <a:t>創造能力資優鑑定重要日程</a:t>
            </a:r>
          </a:p>
        </p:txBody>
      </p:sp>
    </p:spTree>
    <p:extLst>
      <p:ext uri="{BB962C8B-B14F-4D97-AF65-F5344CB8AC3E}">
        <p14:creationId xmlns:p14="http://schemas.microsoft.com/office/powerpoint/2010/main" val="225025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43</a:t>
            </a:fld>
            <a:endParaRPr lang="zh-TW" altLang="en-US" noProof="0" dirty="0"/>
          </a:p>
        </p:txBody>
      </p:sp>
      <p:graphicFrame>
        <p:nvGraphicFramePr>
          <p:cNvPr id="5" name="表格 4"/>
          <p:cNvGraphicFramePr>
            <a:graphicFrameLocks noGrp="1"/>
          </p:cNvGraphicFramePr>
          <p:nvPr>
            <p:extLst>
              <p:ext uri="{D42A27DB-BD31-4B8C-83A1-F6EECF244321}">
                <p14:modId xmlns:p14="http://schemas.microsoft.com/office/powerpoint/2010/main" val="1721100188"/>
              </p:ext>
            </p:extLst>
          </p:nvPr>
        </p:nvGraphicFramePr>
        <p:xfrm>
          <a:off x="333772" y="888166"/>
          <a:ext cx="11521280" cy="4881690"/>
        </p:xfrm>
        <a:graphic>
          <a:graphicData uri="http://schemas.openxmlformats.org/drawingml/2006/table">
            <a:tbl>
              <a:tblPr firstRow="1" bandRow="1">
                <a:tableStyleId>{21E4AEA4-8DFA-4A89-87EB-49C32662AFE0}</a:tableStyleId>
              </a:tblPr>
              <a:tblGrid>
                <a:gridCol w="2309479">
                  <a:extLst>
                    <a:ext uri="{9D8B030D-6E8A-4147-A177-3AD203B41FA5}">
                      <a16:colId xmlns:a16="http://schemas.microsoft.com/office/drawing/2014/main" val="3898576288"/>
                    </a:ext>
                  </a:extLst>
                </a:gridCol>
                <a:gridCol w="2227025">
                  <a:extLst>
                    <a:ext uri="{9D8B030D-6E8A-4147-A177-3AD203B41FA5}">
                      <a16:colId xmlns:a16="http://schemas.microsoft.com/office/drawing/2014/main" val="2010338457"/>
                    </a:ext>
                  </a:extLst>
                </a:gridCol>
                <a:gridCol w="6984776">
                  <a:extLst>
                    <a:ext uri="{9D8B030D-6E8A-4147-A177-3AD203B41FA5}">
                      <a16:colId xmlns:a16="http://schemas.microsoft.com/office/drawing/2014/main" val="1711592415"/>
                    </a:ext>
                  </a:extLst>
                </a:gridCol>
              </a:tblGrid>
              <a:tr h="455227">
                <a:tc>
                  <a:txBody>
                    <a:bodyPr/>
                    <a:lstStyle/>
                    <a:p>
                      <a:pPr algn="ctr"/>
                      <a:r>
                        <a:rPr lang="zh-TW" altLang="en-US" sz="2100" b="1"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100" b="1"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2100" b="1"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2878395095"/>
                  </a:ext>
                </a:extLst>
              </a:tr>
              <a:tr h="702002">
                <a:tc>
                  <a:txBody>
                    <a:bodyPr/>
                    <a:lstStyle/>
                    <a:p>
                      <a:pPr marR="114300" algn="l">
                        <a:spcBef>
                          <a:spcPts val="5"/>
                        </a:spcBef>
                        <a:spcAft>
                          <a:spcPts val="0"/>
                        </a:spcAft>
                      </a:pPr>
                      <a:r>
                        <a:rPr lang="zh-TW" altLang="zh-TW" sz="1600" b="0" kern="1200" dirty="0">
                          <a:solidFill>
                            <a:schemeClr val="accent2">
                              <a:lumMod val="50000"/>
                            </a:schemeClr>
                          </a:solidFill>
                          <a:latin typeface="+mn-ea"/>
                          <a:ea typeface="+mn-ea"/>
                          <a:cs typeface="+mn-cs"/>
                        </a:rPr>
                        <a:t>開放查詢鑑定證號碼、</a:t>
                      </a:r>
                      <a:r>
                        <a:rPr lang="zh-TW" altLang="en-US" sz="1600" b="0" kern="1200" dirty="0">
                          <a:solidFill>
                            <a:schemeClr val="accent2">
                              <a:lumMod val="50000"/>
                            </a:schemeClr>
                          </a:solidFill>
                          <a:latin typeface="+mn-ea"/>
                          <a:ea typeface="+mn-ea"/>
                          <a:cs typeface="+mn-cs"/>
                        </a:rPr>
                        <a:t>複</a:t>
                      </a:r>
                      <a:r>
                        <a:rPr lang="zh-TW" altLang="zh-TW" sz="1600" b="0" kern="1200" dirty="0">
                          <a:solidFill>
                            <a:schemeClr val="accent2">
                              <a:lumMod val="50000"/>
                            </a:schemeClr>
                          </a:solidFill>
                          <a:latin typeface="+mn-ea"/>
                          <a:ea typeface="+mn-ea"/>
                          <a:cs typeface="+mn-cs"/>
                        </a:rPr>
                        <a:t>選鑑定場</a:t>
                      </a:r>
                      <a:r>
                        <a:rPr lang="zh-TW" altLang="en-US" sz="1600" b="0" kern="1200" dirty="0">
                          <a:solidFill>
                            <a:schemeClr val="accent2">
                              <a:lumMod val="50000"/>
                            </a:schemeClr>
                          </a:solidFill>
                          <a:latin typeface="+mn-ea"/>
                          <a:ea typeface="+mn-ea"/>
                          <a:cs typeface="+mn-cs"/>
                        </a:rPr>
                        <a:t>、複</a:t>
                      </a:r>
                      <a:r>
                        <a:rPr lang="zh-TW" altLang="zh-TW" sz="1600" b="0" kern="1200" dirty="0">
                          <a:solidFill>
                            <a:schemeClr val="accent2">
                              <a:lumMod val="50000"/>
                            </a:schemeClr>
                          </a:solidFill>
                          <a:latin typeface="+mn-ea"/>
                          <a:ea typeface="+mn-ea"/>
                          <a:cs typeface="+mn-cs"/>
                        </a:rPr>
                        <a:t>選鑑定場位置圖及鑑定證下載列印</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0" i="0" kern="1200" dirty="0">
                          <a:solidFill>
                            <a:schemeClr val="tx1"/>
                          </a:solidFill>
                          <a:latin typeface="微軟正黑體" panose="020B0604030504040204" pitchFamily="34" charset="-120"/>
                          <a:ea typeface="微軟正黑體" panose="020B0604030504040204" pitchFamily="34" charset="-120"/>
                          <a:cs typeface="+mn-cs"/>
                        </a:rPr>
                        <a:t>114</a:t>
                      </a:r>
                      <a:r>
                        <a:rPr lang="zh-TW" altLang="en-US" sz="1600" b="0" i="0" kern="1200" dirty="0">
                          <a:solidFill>
                            <a:schemeClr val="tx1"/>
                          </a:solidFill>
                          <a:latin typeface="微軟正黑體" panose="020B0604030504040204" pitchFamily="34" charset="-120"/>
                          <a:ea typeface="微軟正黑體" panose="020B0604030504040204" pitchFamily="34" charset="-120"/>
                          <a:cs typeface="+mn-cs"/>
                        </a:rPr>
                        <a:t>年</a:t>
                      </a:r>
                      <a:r>
                        <a:rPr lang="en-US" altLang="zh-TW" sz="1600" b="0" i="0" kern="1200" dirty="0">
                          <a:solidFill>
                            <a:schemeClr val="tx1"/>
                          </a:solidFill>
                          <a:latin typeface="微軟正黑體" panose="020B0604030504040204" pitchFamily="34" charset="-120"/>
                          <a:ea typeface="微軟正黑體" panose="020B0604030504040204" pitchFamily="34" charset="-120"/>
                          <a:cs typeface="+mn-cs"/>
                        </a:rPr>
                        <a:t>4</a:t>
                      </a:r>
                      <a:r>
                        <a:rPr lang="zh-TW" altLang="en-US" sz="1600" b="0" i="0" kern="1200" dirty="0">
                          <a:solidFill>
                            <a:schemeClr val="tx1"/>
                          </a:solidFill>
                          <a:latin typeface="微軟正黑體" panose="020B0604030504040204" pitchFamily="34" charset="-120"/>
                          <a:ea typeface="微軟正黑體" panose="020B0604030504040204" pitchFamily="34" charset="-120"/>
                          <a:cs typeface="+mn-cs"/>
                        </a:rPr>
                        <a:t>月</a:t>
                      </a:r>
                      <a:r>
                        <a:rPr lang="en-US" altLang="zh-TW" sz="1600" b="0" i="0" kern="1200" dirty="0">
                          <a:solidFill>
                            <a:schemeClr val="tx1"/>
                          </a:solidFill>
                          <a:latin typeface="微軟正黑體" panose="020B0604030504040204" pitchFamily="34" charset="-120"/>
                          <a:ea typeface="微軟正黑體" panose="020B0604030504040204" pitchFamily="34" charset="-120"/>
                          <a:cs typeface="+mn-cs"/>
                        </a:rPr>
                        <a:t>21</a:t>
                      </a:r>
                      <a:r>
                        <a:rPr lang="zh-TW" altLang="en-US" sz="1600" b="0" i="0" kern="1200" dirty="0">
                          <a:solidFill>
                            <a:schemeClr val="tx1"/>
                          </a:solidFill>
                          <a:latin typeface="微軟正黑體" panose="020B0604030504040204" pitchFamily="34" charset="-120"/>
                          <a:ea typeface="微軟正黑體" panose="020B0604030504040204" pitchFamily="34" charset="-120"/>
                          <a:cs typeface="+mn-cs"/>
                        </a:rPr>
                        <a:t>日</a:t>
                      </a:r>
                      <a:r>
                        <a:rPr lang="en-US" altLang="zh-TW" sz="1600" b="0" i="0"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1600" b="0" i="0" kern="1200" dirty="0">
                          <a:solidFill>
                            <a:schemeClr val="tx1"/>
                          </a:solidFill>
                          <a:latin typeface="微軟正黑體" panose="020B0604030504040204" pitchFamily="34" charset="-120"/>
                          <a:ea typeface="微軟正黑體" panose="020B0604030504040204" pitchFamily="34" charset="-120"/>
                          <a:cs typeface="+mn-cs"/>
                        </a:rPr>
                        <a:t>一</a:t>
                      </a:r>
                      <a:r>
                        <a:rPr lang="en-US" altLang="zh-TW" sz="1600" b="0" i="0" kern="1200" dirty="0">
                          <a:solidFill>
                            <a:schemeClr val="tx1"/>
                          </a:solidFill>
                          <a:latin typeface="微軟正黑體" panose="020B0604030504040204" pitchFamily="34" charset="-120"/>
                          <a:ea typeface="微軟正黑體" panose="020B0604030504040204" pitchFamily="34" charset="-120"/>
                          <a:cs typeface="+mn-cs"/>
                        </a:rPr>
                        <a:t>) 17:00</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i="0" kern="1200" dirty="0">
                          <a:solidFill>
                            <a:schemeClr val="tx1"/>
                          </a:solidFill>
                          <a:latin typeface="微軟正黑體" panose="020B0604030504040204" pitchFamily="34" charset="-120"/>
                          <a:ea typeface="微軟正黑體" panose="020B0604030504040204" pitchFamily="34" charset="-120"/>
                          <a:cs typeface="+mn-cs"/>
                        </a:rPr>
                        <a:t>至</a:t>
                      </a:r>
                      <a:endParaRPr lang="en-US" altLang="zh-TW" sz="1600" b="0" i="0" kern="1200" dirty="0">
                        <a:solidFill>
                          <a:schemeClr val="tx1"/>
                        </a:solidFill>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0" i="0" kern="1200" dirty="0">
                          <a:solidFill>
                            <a:schemeClr val="tx1"/>
                          </a:solidFill>
                          <a:latin typeface="微軟正黑體" panose="020B0604030504040204" pitchFamily="34" charset="-120"/>
                          <a:ea typeface="微軟正黑體" panose="020B0604030504040204" pitchFamily="34" charset="-120"/>
                          <a:cs typeface="+mn-cs"/>
                        </a:rPr>
                        <a:t>測驗當日 </a:t>
                      </a:r>
                      <a:r>
                        <a:rPr lang="en-US" altLang="zh-TW" sz="1600" b="0" i="0" kern="1200" dirty="0">
                          <a:solidFill>
                            <a:schemeClr val="tx1"/>
                          </a:solidFill>
                          <a:latin typeface="微軟正黑體" panose="020B0604030504040204" pitchFamily="34" charset="-120"/>
                          <a:ea typeface="微軟正黑體" panose="020B0604030504040204" pitchFamily="34" charset="-120"/>
                          <a:cs typeface="+mn-cs"/>
                        </a:rPr>
                        <a:t>09:30</a:t>
                      </a:r>
                      <a:r>
                        <a:rPr lang="zh-TW" altLang="en-US" sz="1600" b="0" i="0" kern="1200" dirty="0">
                          <a:solidFill>
                            <a:schemeClr val="tx1"/>
                          </a:solidFill>
                          <a:latin typeface="微軟正黑體" panose="020B0604030504040204" pitchFamily="34" charset="-120"/>
                          <a:ea typeface="微軟正黑體" panose="020B0604030504040204" pitchFamily="34" charset="-120"/>
                          <a:cs typeface="+mn-cs"/>
                        </a:rPr>
                        <a:t>止</a:t>
                      </a:r>
                    </a:p>
                  </a:txBody>
                  <a:tcPr marL="68580" marR="68580" marT="34290" marB="34290" anchor="ctr"/>
                </a:tc>
                <a:tc>
                  <a:txBody>
                    <a:bodyPr/>
                    <a:lstStyle/>
                    <a:p>
                      <a:pPr eaLnBrk="0"/>
                      <a:r>
                        <a:rPr lang="en-US" altLang="zh-TW" sz="1600" b="0" kern="1200" dirty="0">
                          <a:solidFill>
                            <a:schemeClr val="tx1"/>
                          </a:solidFill>
                          <a:effectLst/>
                          <a:latin typeface="+mn-lt"/>
                          <a:ea typeface="+mn-ea"/>
                          <a:cs typeface="+mn-cs"/>
                        </a:rPr>
                        <a:t>1.17</a:t>
                      </a:r>
                      <a:r>
                        <a:rPr lang="zh-TW" altLang="zh-TW" sz="1600" b="0" kern="1200" dirty="0">
                          <a:solidFill>
                            <a:schemeClr val="tx1"/>
                          </a:solidFill>
                          <a:effectLst/>
                          <a:latin typeface="+mn-lt"/>
                          <a:ea typeface="+mn-ea"/>
                          <a:cs typeface="+mn-cs"/>
                        </a:rPr>
                        <a:t>：</a:t>
                      </a:r>
                      <a:r>
                        <a:rPr lang="en-US" altLang="zh-TW" sz="1600" b="0" kern="1200" dirty="0">
                          <a:solidFill>
                            <a:schemeClr val="tx1"/>
                          </a:solidFill>
                          <a:effectLst/>
                          <a:latin typeface="+mn-lt"/>
                          <a:ea typeface="+mn-ea"/>
                          <a:cs typeface="+mn-cs"/>
                        </a:rPr>
                        <a:t>00</a:t>
                      </a:r>
                      <a:r>
                        <a:rPr lang="zh-TW" altLang="zh-TW" sz="1600" b="0" kern="1200" dirty="0">
                          <a:solidFill>
                            <a:schemeClr val="tx1"/>
                          </a:solidFill>
                          <a:effectLst/>
                          <a:latin typeface="+mn-lt"/>
                          <a:ea typeface="+mn-ea"/>
                          <a:cs typeface="+mn-cs"/>
                        </a:rPr>
                        <a:t>公告於以下網頁：</a:t>
                      </a:r>
                    </a:p>
                    <a:p>
                      <a:pPr algn="just">
                        <a:lnSpc>
                          <a:spcPts val="1900"/>
                        </a:lnSpc>
                        <a:spcAft>
                          <a:spcPts val="0"/>
                        </a:spcAft>
                      </a:pPr>
                      <a:r>
                        <a:rPr lang="zh-TW" altLang="en-US" sz="1600" b="0" dirty="0">
                          <a:solidFill>
                            <a:schemeClr val="tx1"/>
                          </a:solidFill>
                        </a:rPr>
                        <a:t>■桃園市政府教育局網頁 </a:t>
                      </a:r>
                      <a:r>
                        <a:rPr lang="en-US" altLang="zh-TW" sz="1600" b="0" dirty="0">
                          <a:solidFill>
                            <a:srgbClr val="0070C0"/>
                          </a:solidFill>
                        </a:rPr>
                        <a:t>(https://www.tyc.edu.tw/)</a:t>
                      </a:r>
                      <a:r>
                        <a:rPr lang="zh-TW" altLang="en-US" sz="1600" b="0" dirty="0">
                          <a:solidFill>
                            <a:schemeClr val="tx1"/>
                          </a:solidFill>
                        </a:rPr>
                        <a:t>。 </a:t>
                      </a:r>
                      <a:endParaRPr lang="en-US" altLang="zh-TW" sz="1600" b="0" dirty="0">
                        <a:solidFill>
                          <a:schemeClr val="tx1"/>
                        </a:solidFill>
                      </a:endParaRPr>
                    </a:p>
                    <a:p>
                      <a:pPr algn="just">
                        <a:lnSpc>
                          <a:spcPts val="1900"/>
                        </a:lnSpc>
                        <a:spcAft>
                          <a:spcPts val="0"/>
                        </a:spcAft>
                      </a:pPr>
                      <a:r>
                        <a:rPr lang="zh-TW" altLang="en-US" sz="1600" b="0" dirty="0">
                          <a:solidFill>
                            <a:schemeClr val="tx1"/>
                          </a:solidFill>
                        </a:rPr>
                        <a:t>■桃園市資賦優異學生鑑定報名系統</a:t>
                      </a:r>
                      <a:r>
                        <a:rPr lang="en-US" altLang="zh-TW" sz="1600" b="0" dirty="0">
                          <a:solidFill>
                            <a:schemeClr val="tx1"/>
                          </a:solidFill>
                        </a:rPr>
                        <a:t>(</a:t>
                      </a:r>
                      <a:r>
                        <a:rPr lang="en-US" altLang="zh-TW" sz="1600" b="0" dirty="0">
                          <a:solidFill>
                            <a:schemeClr val="tx1"/>
                          </a:solidFill>
                          <a:hlinkClick r:id="rId2"/>
                        </a:rPr>
                        <a:t>https://www.giftedness.tyc.edu.tw</a:t>
                      </a:r>
                      <a:r>
                        <a:rPr lang="en-US" altLang="zh-TW" sz="1600" b="0" dirty="0">
                          <a:solidFill>
                            <a:schemeClr val="tx1"/>
                          </a:solidFill>
                        </a:rPr>
                        <a:t>)</a:t>
                      </a:r>
                      <a:r>
                        <a:rPr lang="zh-TW" altLang="en-US" sz="1600" b="0" dirty="0">
                          <a:solidFill>
                            <a:schemeClr val="tx1"/>
                          </a:solidFill>
                        </a:rPr>
                        <a:t>。</a:t>
                      </a:r>
                      <a:endParaRPr lang="en-US" altLang="zh-TW" sz="1600" b="0" dirty="0">
                        <a:solidFill>
                          <a:schemeClr val="tx1"/>
                        </a:solidFill>
                      </a:endParaRPr>
                    </a:p>
                    <a:p>
                      <a:pPr algn="just">
                        <a:lnSpc>
                          <a:spcPts val="1900"/>
                        </a:lnSpc>
                        <a:spcAft>
                          <a:spcPts val="0"/>
                        </a:spcAft>
                      </a:pPr>
                      <a:r>
                        <a:rPr lang="zh-TW" altLang="en-US" sz="1600" b="0" dirty="0">
                          <a:solidFill>
                            <a:schemeClr val="tx1"/>
                          </a:solidFill>
                        </a:rPr>
                        <a:t>■</a:t>
                      </a:r>
                      <a:r>
                        <a:rPr kumimoji="0" lang="zh-TW" altLang="en-US" sz="1600" b="0" i="0" u="none" strike="noStrike" kern="1200" cap="none" spc="0" normalizeH="0" baseline="0" noProof="0" dirty="0">
                          <a:ln>
                            <a:noFill/>
                          </a:ln>
                          <a:solidFill>
                            <a:schemeClr val="tx1"/>
                          </a:solidFill>
                          <a:effectLst/>
                          <a:uLnTx/>
                          <a:uFillTx/>
                          <a:latin typeface="+mn-lt"/>
                          <a:ea typeface="+mn-ea"/>
                          <a:cs typeface="+mn-cs"/>
                        </a:rPr>
                        <a:t>經國國中網頁</a:t>
                      </a:r>
                      <a:r>
                        <a:rPr kumimoji="0" lang="en-US" altLang="zh-TW" sz="1600" b="0" i="0" u="none" strike="noStrike" kern="1200" cap="none" spc="0" normalizeH="0" baseline="0" noProof="0" dirty="0">
                          <a:ln>
                            <a:noFill/>
                          </a:ln>
                          <a:solidFill>
                            <a:schemeClr val="tx1"/>
                          </a:solidFill>
                          <a:effectLst/>
                          <a:uLnTx/>
                          <a:uFillTx/>
                          <a:latin typeface="+mn-lt"/>
                          <a:ea typeface="+mn-ea"/>
                          <a:cs typeface="+mn-cs"/>
                        </a:rPr>
                        <a:t>(</a:t>
                      </a:r>
                      <a:r>
                        <a:rPr kumimoji="0" lang="en-US" altLang="zh-TW" sz="1600" b="0" i="0" u="none" strike="noStrike" kern="1200" cap="none" spc="0" normalizeH="0" baseline="0" noProof="0" dirty="0">
                          <a:ln>
                            <a:noFill/>
                          </a:ln>
                          <a:solidFill>
                            <a:schemeClr val="tx1"/>
                          </a:solidFill>
                          <a:effectLst/>
                          <a:uLnTx/>
                          <a:uFillTx/>
                          <a:latin typeface="+mn-lt"/>
                          <a:ea typeface="+mn-ea"/>
                          <a:cs typeface="+mn-cs"/>
                          <a:hlinkClick r:id="rId3"/>
                        </a:rPr>
                        <a:t>https://</a:t>
                      </a:r>
                      <a:r>
                        <a:rPr kumimoji="0" lang="en-US" altLang="zh-TW" sz="1600" b="0" i="0" u="none" strike="noStrike" kern="1200" cap="none" spc="0" normalizeH="0" baseline="0" noProof="0" dirty="0" err="1">
                          <a:ln>
                            <a:noFill/>
                          </a:ln>
                          <a:solidFill>
                            <a:schemeClr val="tx1"/>
                          </a:solidFill>
                          <a:effectLst/>
                          <a:uLnTx/>
                          <a:uFillTx/>
                          <a:latin typeface="+mn-lt"/>
                          <a:ea typeface="+mn-ea"/>
                          <a:cs typeface="+mn-cs"/>
                          <a:hlinkClick r:id="rId3"/>
                        </a:rPr>
                        <a:t>www.jgjhs.tyc.edu.tw</a:t>
                      </a:r>
                      <a:r>
                        <a:rPr kumimoji="0" lang="en-US" altLang="zh-TW" sz="1600" b="0" i="0" u="none" strike="noStrike" kern="1200" cap="none" spc="0" normalizeH="0" baseline="0" noProof="0" dirty="0">
                          <a:ln>
                            <a:noFill/>
                          </a:ln>
                          <a:solidFill>
                            <a:schemeClr val="tx1"/>
                          </a:solidFill>
                          <a:effectLst/>
                          <a:uLnTx/>
                          <a:uFillTx/>
                          <a:latin typeface="+mn-lt"/>
                          <a:ea typeface="+mn-ea"/>
                          <a:cs typeface="+mn-cs"/>
                          <a:hlinkClick r:id="rId3"/>
                        </a:rPr>
                        <a:t>/</a:t>
                      </a:r>
                      <a:r>
                        <a:rPr kumimoji="0" lang="en-US" altLang="zh-TW" sz="1600" b="0" i="0" u="none" strike="noStrike" kern="1200" cap="none" spc="0" normalizeH="0" baseline="0" noProof="0" dirty="0">
                          <a:ln>
                            <a:noFill/>
                          </a:ln>
                          <a:solidFill>
                            <a:schemeClr val="tx1"/>
                          </a:solidFill>
                          <a:effectLst/>
                          <a:uLnTx/>
                          <a:uFillTx/>
                          <a:latin typeface="+mn-lt"/>
                          <a:ea typeface="+mn-ea"/>
                          <a:cs typeface="+mn-cs"/>
                        </a:rPr>
                        <a:t>)</a:t>
                      </a:r>
                      <a:r>
                        <a:rPr kumimoji="0" lang="zh-TW" altLang="en-US" sz="1600" b="0" i="0" u="none" strike="noStrike" kern="1200" cap="none" spc="0" normalizeH="0" baseline="0" noProof="0" dirty="0">
                          <a:ln>
                            <a:noFill/>
                          </a:ln>
                          <a:solidFill>
                            <a:schemeClr val="tx1"/>
                          </a:solidFill>
                          <a:effectLst/>
                          <a:uLnTx/>
                          <a:uFillTx/>
                          <a:latin typeface="+mn-lt"/>
                          <a:ea typeface="+mn-ea"/>
                          <a:cs typeface="+mn-cs"/>
                        </a:rPr>
                        <a:t>。 </a:t>
                      </a:r>
                      <a:endParaRPr lang="en-US" altLang="zh-TW" sz="1600" b="0" dirty="0">
                        <a:solidFill>
                          <a:schemeClr val="tx1"/>
                        </a:solidFill>
                      </a:endParaRPr>
                    </a:p>
                    <a:p>
                      <a:pPr algn="just">
                        <a:lnSpc>
                          <a:spcPts val="1900"/>
                        </a:lnSpc>
                        <a:spcAft>
                          <a:spcPts val="0"/>
                        </a:spcAft>
                      </a:pPr>
                      <a:r>
                        <a:rPr lang="zh-TW" altLang="en-US" sz="1600" b="0" dirty="0">
                          <a:solidFill>
                            <a:schemeClr val="tx1"/>
                          </a:solidFill>
                        </a:rPr>
                        <a:t>■桃園市資優教育資源中心網頁</a:t>
                      </a:r>
                      <a:r>
                        <a:rPr lang="en-US" altLang="zh-TW" sz="1600" b="0" dirty="0">
                          <a:solidFill>
                            <a:schemeClr val="tx1"/>
                          </a:solidFill>
                        </a:rPr>
                        <a:t>(</a:t>
                      </a:r>
                      <a:r>
                        <a:rPr lang="en-US" altLang="zh-TW" sz="1600" b="0" dirty="0">
                          <a:solidFill>
                            <a:schemeClr val="tx1"/>
                          </a:solidFill>
                          <a:hlinkClick r:id="rId4"/>
                        </a:rPr>
                        <a:t>https://talented.special.tyc.edu.tw/</a:t>
                      </a:r>
                      <a:r>
                        <a:rPr lang="en-US" altLang="zh-TW" sz="1600" b="0" dirty="0">
                          <a:solidFill>
                            <a:schemeClr val="tx1"/>
                          </a:solidFill>
                        </a:rPr>
                        <a:t>)</a:t>
                      </a:r>
                      <a:r>
                        <a:rPr lang="zh-TW" altLang="en-US" sz="1600" b="0" dirty="0">
                          <a:solidFill>
                            <a:schemeClr val="tx1"/>
                          </a:solidFill>
                        </a:rPr>
                        <a:t>。</a:t>
                      </a:r>
                      <a:endParaRPr lang="en-US" altLang="zh-TW" sz="1600" b="0" u="none" kern="1200" dirty="0">
                        <a:solidFill>
                          <a:schemeClr val="tx1"/>
                        </a:solidFill>
                        <a:latin typeface="微軟正黑體" panose="020B0604030504040204" pitchFamily="34" charset="-120"/>
                        <a:ea typeface="+mn-ea"/>
                        <a:cs typeface="+mn-cs"/>
                      </a:endParaRPr>
                    </a:p>
                    <a:p>
                      <a:r>
                        <a:rPr lang="en-US" altLang="zh-TW" sz="1600" b="0" kern="1200" dirty="0">
                          <a:solidFill>
                            <a:schemeClr val="tx1"/>
                          </a:solidFill>
                          <a:effectLst/>
                          <a:latin typeface="+mn-lt"/>
                          <a:ea typeface="+mn-ea"/>
                          <a:cs typeface="+mn-cs"/>
                        </a:rPr>
                        <a:t>2.</a:t>
                      </a:r>
                      <a:r>
                        <a:rPr lang="zh-TW" altLang="zh-TW" sz="1600" b="0" kern="1200" dirty="0">
                          <a:solidFill>
                            <a:schemeClr val="tx1"/>
                          </a:solidFill>
                          <a:effectLst/>
                          <a:latin typeface="+mn-lt"/>
                          <a:ea typeface="+mn-ea"/>
                          <a:cs typeface="+mn-cs"/>
                        </a:rPr>
                        <a:t> 鑑定當日攜帶鑑定證及身分證、健保卡或桃樂卡等足資證明之身分證件應試，以利承辦學校查驗身分。</a:t>
                      </a:r>
                      <a:r>
                        <a:rPr lang="zh-TW" altLang="en-US" sz="1600" b="0" u="none" dirty="0">
                          <a:solidFill>
                            <a:schemeClr val="tx1"/>
                          </a:solidFill>
                          <a:latin typeface="微軟正黑體" panose="020B0604030504040204" pitchFamily="34" charset="-120"/>
                          <a:ea typeface="微軟正黑體" panose="020B0604030504040204" pitchFamily="34" charset="-120"/>
                        </a:rPr>
                        <a:t> </a:t>
                      </a:r>
                      <a:endParaRPr lang="en-US" altLang="zh-TW" sz="1600" b="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extLst>
                  <a:ext uri="{0D108BD9-81ED-4DB2-BD59-A6C34878D82A}">
                    <a16:rowId xmlns:a16="http://schemas.microsoft.com/office/drawing/2014/main" val="1788520328"/>
                  </a:ext>
                </a:extLst>
              </a:tr>
              <a:tr h="356907">
                <a:tc>
                  <a:txBody>
                    <a:bodyPr/>
                    <a:lstStyle/>
                    <a:p>
                      <a:pPr algn="ctr">
                        <a:lnSpc>
                          <a:spcPts val="3000"/>
                        </a:lnSpc>
                      </a:pPr>
                      <a:r>
                        <a:rPr lang="zh-TW" altLang="en-US" sz="1600" b="1" dirty="0">
                          <a:solidFill>
                            <a:srgbClr val="FF0000"/>
                          </a:solidFill>
                          <a:latin typeface="微軟正黑體" panose="020B0604030504040204" pitchFamily="34" charset="-120"/>
                          <a:ea typeface="微軟正黑體" panose="020B0604030504040204" pitchFamily="34" charset="-120"/>
                        </a:rPr>
                        <a:t>複選測驗日期</a:t>
                      </a:r>
                    </a:p>
                  </a:txBody>
                  <a:tcPr marL="68580" marR="68580" marT="34290" marB="3429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i="0" dirty="0">
                          <a:solidFill>
                            <a:srgbClr val="FF0000"/>
                          </a:solidFill>
                          <a:latin typeface="微軟正黑體" panose="020B0604030504040204" pitchFamily="34" charset="-120"/>
                          <a:ea typeface="微軟正黑體" panose="020B0604030504040204" pitchFamily="34" charset="-120"/>
                        </a:rPr>
                        <a:t>114</a:t>
                      </a:r>
                      <a:r>
                        <a:rPr lang="zh-TW" altLang="en-US" sz="1600" b="1" i="0" dirty="0">
                          <a:solidFill>
                            <a:srgbClr val="FF0000"/>
                          </a:solidFill>
                          <a:latin typeface="微軟正黑體" panose="020B0604030504040204" pitchFamily="34" charset="-120"/>
                          <a:ea typeface="微軟正黑體" panose="020B0604030504040204" pitchFamily="34" charset="-120"/>
                        </a:rPr>
                        <a:t>年</a:t>
                      </a:r>
                      <a:r>
                        <a:rPr lang="en-US" altLang="zh-TW" sz="1600" b="1" i="0" dirty="0">
                          <a:solidFill>
                            <a:srgbClr val="FF0000"/>
                          </a:solidFill>
                          <a:latin typeface="微軟正黑體" panose="020B0604030504040204" pitchFamily="34" charset="-120"/>
                          <a:ea typeface="微軟正黑體" panose="020B0604030504040204" pitchFamily="34" charset="-120"/>
                        </a:rPr>
                        <a:t>5</a:t>
                      </a:r>
                      <a:r>
                        <a:rPr lang="zh-TW" altLang="en-US" sz="1600" b="1" i="0" dirty="0">
                          <a:solidFill>
                            <a:srgbClr val="FF0000"/>
                          </a:solidFill>
                          <a:latin typeface="微軟正黑體" panose="020B0604030504040204" pitchFamily="34" charset="-120"/>
                          <a:ea typeface="微軟正黑體" panose="020B0604030504040204" pitchFamily="34" charset="-120"/>
                        </a:rPr>
                        <a:t>月</a:t>
                      </a:r>
                      <a:r>
                        <a:rPr lang="en-US" altLang="zh-TW" sz="1600" b="1" i="0" dirty="0">
                          <a:solidFill>
                            <a:srgbClr val="FF0000"/>
                          </a:solidFill>
                          <a:latin typeface="微軟正黑體" panose="020B0604030504040204" pitchFamily="34" charset="-120"/>
                          <a:ea typeface="微軟正黑體" panose="020B0604030504040204" pitchFamily="34" charset="-120"/>
                        </a:rPr>
                        <a:t>3</a:t>
                      </a:r>
                      <a:r>
                        <a:rPr lang="zh-TW" altLang="en-US" sz="1600" b="1" i="0" dirty="0">
                          <a:solidFill>
                            <a:srgbClr val="FF0000"/>
                          </a:solidFill>
                          <a:latin typeface="微軟正黑體" panose="020B0604030504040204" pitchFamily="34" charset="-120"/>
                          <a:ea typeface="微軟正黑體" panose="020B0604030504040204" pitchFamily="34" charset="-120"/>
                        </a:rPr>
                        <a:t>日</a:t>
                      </a:r>
                      <a:r>
                        <a:rPr lang="en-US" altLang="zh-TW" sz="1600" b="1" i="0" dirty="0">
                          <a:solidFill>
                            <a:srgbClr val="FF0000"/>
                          </a:solidFill>
                          <a:latin typeface="微軟正黑體" panose="020B0604030504040204" pitchFamily="34" charset="-120"/>
                          <a:ea typeface="微軟正黑體" panose="020B0604030504040204" pitchFamily="34" charset="-120"/>
                        </a:rPr>
                        <a:t>(</a:t>
                      </a:r>
                      <a:r>
                        <a:rPr lang="zh-TW" altLang="en-US" sz="1600" b="1" i="0" dirty="0">
                          <a:solidFill>
                            <a:srgbClr val="FF0000"/>
                          </a:solidFill>
                          <a:latin typeface="微軟正黑體" panose="020B0604030504040204" pitchFamily="34" charset="-120"/>
                          <a:ea typeface="微軟正黑體" panose="020B0604030504040204" pitchFamily="34" charset="-120"/>
                        </a:rPr>
                        <a:t>六</a:t>
                      </a:r>
                      <a:r>
                        <a:rPr lang="en-US" altLang="zh-TW" sz="1600" b="1" i="0"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i="0" dirty="0">
                          <a:solidFill>
                            <a:srgbClr val="FF0000"/>
                          </a:solidFill>
                          <a:latin typeface="微軟正黑體" panose="020B0604030504040204" pitchFamily="34" charset="-120"/>
                          <a:ea typeface="+mn-ea"/>
                        </a:rPr>
                        <a:t>地點：經國國中</a:t>
                      </a:r>
                      <a:endParaRPr lang="zh-TW" altLang="en-US" sz="1600" b="1" i="0"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solidFill>
                      <a:schemeClr val="accent2">
                        <a:lumMod val="20000"/>
                        <a:lumOff val="80000"/>
                      </a:schemeClr>
                    </a:solidFill>
                  </a:tcPr>
                </a:tc>
                <a:extLst>
                  <a:ext uri="{0D108BD9-81ED-4DB2-BD59-A6C34878D82A}">
                    <a16:rowId xmlns:a16="http://schemas.microsoft.com/office/drawing/2014/main" val="720017330"/>
                  </a:ext>
                </a:extLst>
              </a:tr>
              <a:tr h="1172422">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1600" b="0" dirty="0">
                          <a:solidFill>
                            <a:schemeClr val="tx1"/>
                          </a:solidFill>
                          <a:latin typeface="微軟正黑體" panose="020B0604030504040204" pitchFamily="34" charset="-120"/>
                          <a:ea typeface="微軟正黑體" panose="020B0604030504040204" pitchFamily="34" charset="-120"/>
                        </a:rPr>
                        <a:t>複選鑑定結果</a:t>
                      </a:r>
                      <a:endParaRPr lang="en-US" altLang="zh-TW" sz="1600" b="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1600" b="0" dirty="0">
                          <a:solidFill>
                            <a:schemeClr val="tx1"/>
                          </a:solidFill>
                          <a:latin typeface="微軟正黑體" panose="020B0604030504040204" pitchFamily="34" charset="-120"/>
                          <a:ea typeface="微軟正黑體" panose="020B0604030504040204" pitchFamily="34" charset="-120"/>
                        </a:rPr>
                        <a:t>公告</a:t>
                      </a:r>
                    </a:p>
                  </a:txBody>
                  <a:tcPr marL="68580" marR="68580" marT="34290" marB="34290" anchor="ctr"/>
                </a:tc>
                <a:tc>
                  <a:txBody>
                    <a:bodyPr/>
                    <a:lstStyle/>
                    <a:p>
                      <a:pPr algn="ctr"/>
                      <a:r>
                        <a:rPr lang="en-US" altLang="zh-TW" sz="1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114</a:t>
                      </a:r>
                      <a:r>
                        <a:rPr lang="zh-TW" altLang="en-US" sz="1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a:t>
                      </a:r>
                      <a:r>
                        <a:rPr lang="en-US" altLang="zh-TW" sz="1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lang="zh-TW" altLang="en-US" sz="1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月</a:t>
                      </a:r>
                      <a:r>
                        <a:rPr lang="en-US" altLang="zh-TW" sz="1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15</a:t>
                      </a:r>
                      <a:r>
                        <a:rPr lang="zh-TW" altLang="en-US" sz="1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日</a:t>
                      </a:r>
                      <a:r>
                        <a:rPr lang="en-US" altLang="zh-TW" sz="1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r>
                        <a:rPr lang="en-US" altLang="zh-TW" sz="1600" b="0"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txBody>
                  <a:tcPr marL="68580" marR="68580" marT="34290" marB="34290" anchor="ctr"/>
                </a:tc>
                <a:tc>
                  <a:txBody>
                    <a:bodyPr/>
                    <a:lstStyle/>
                    <a:p>
                      <a:r>
                        <a:rPr lang="zh-TW" altLang="zh-TW" sz="1600" b="0" kern="1200" dirty="0">
                          <a:solidFill>
                            <a:schemeClr val="tx1"/>
                          </a:solidFill>
                          <a:effectLst/>
                          <a:latin typeface="+mn-lt"/>
                          <a:ea typeface="+mn-ea"/>
                          <a:cs typeface="+mn-cs"/>
                        </a:rPr>
                        <a:t>當日</a:t>
                      </a:r>
                      <a:r>
                        <a:rPr lang="en-US" altLang="zh-TW" sz="1600" b="0" kern="1200" dirty="0">
                          <a:solidFill>
                            <a:schemeClr val="tx1"/>
                          </a:solidFill>
                          <a:effectLst/>
                          <a:latin typeface="+mn-lt"/>
                          <a:ea typeface="+mn-ea"/>
                          <a:cs typeface="+mn-cs"/>
                        </a:rPr>
                        <a:t>17</a:t>
                      </a:r>
                      <a:r>
                        <a:rPr lang="zh-TW" altLang="zh-TW" sz="1600" b="0" kern="1200" dirty="0">
                          <a:solidFill>
                            <a:schemeClr val="tx1"/>
                          </a:solidFill>
                          <a:effectLst/>
                          <a:latin typeface="+mn-lt"/>
                          <a:ea typeface="+mn-ea"/>
                          <a:cs typeface="+mn-cs"/>
                        </a:rPr>
                        <a:t>：</a:t>
                      </a:r>
                      <a:r>
                        <a:rPr lang="en-US" altLang="zh-TW" sz="1600" b="0" kern="1200" dirty="0">
                          <a:solidFill>
                            <a:schemeClr val="tx1"/>
                          </a:solidFill>
                          <a:effectLst/>
                          <a:latin typeface="+mn-lt"/>
                          <a:ea typeface="+mn-ea"/>
                          <a:cs typeface="+mn-cs"/>
                        </a:rPr>
                        <a:t>00</a:t>
                      </a:r>
                      <a:r>
                        <a:rPr lang="zh-TW" altLang="zh-TW" sz="1600" b="0" kern="1200" dirty="0">
                          <a:solidFill>
                            <a:schemeClr val="tx1"/>
                          </a:solidFill>
                          <a:effectLst/>
                          <a:latin typeface="+mn-lt"/>
                          <a:ea typeface="+mn-ea"/>
                          <a:cs typeface="+mn-cs"/>
                        </a:rPr>
                        <a:t>公告鑑定結果於以下網頁，並開放系統查詢及下載鑑定結果通知書，請考生自行登錄</a:t>
                      </a:r>
                      <a:r>
                        <a:rPr lang="zh-TW" altLang="en-US" sz="1600" b="0" kern="1200" dirty="0">
                          <a:solidFill>
                            <a:schemeClr val="tx1"/>
                          </a:solidFill>
                          <a:effectLst/>
                          <a:latin typeface="+mn-lt"/>
                          <a:ea typeface="+mn-ea"/>
                          <a:cs typeface="+mn-cs"/>
                        </a:rPr>
                        <a:t>。</a:t>
                      </a:r>
                      <a:endParaRPr lang="en-US" altLang="zh-TW" sz="1600" b="0" kern="1200" dirty="0">
                        <a:solidFill>
                          <a:schemeClr val="tx1"/>
                        </a:solidFill>
                        <a:effectLst/>
                        <a:latin typeface="+mn-lt"/>
                        <a:ea typeface="+mn-ea"/>
                        <a:cs typeface="+mn-cs"/>
                      </a:endParaRPr>
                    </a:p>
                    <a:p>
                      <a:r>
                        <a:rPr lang="zh-TW" altLang="en-US" sz="1600" b="0" kern="1200" dirty="0">
                          <a:solidFill>
                            <a:schemeClr val="tx1"/>
                          </a:solidFill>
                          <a:effectLst/>
                          <a:latin typeface="+mn-lt"/>
                          <a:ea typeface="+mn-ea"/>
                          <a:cs typeface="+mn-cs"/>
                        </a:rPr>
                        <a:t>公告於</a:t>
                      </a:r>
                      <a:r>
                        <a:rPr lang="zh-TW" altLang="zh-TW" sz="1600" b="0" kern="1200" dirty="0">
                          <a:solidFill>
                            <a:schemeClr val="tx1"/>
                          </a:solidFill>
                          <a:effectLst/>
                          <a:latin typeface="+mn-lt"/>
                          <a:ea typeface="+mn-ea"/>
                          <a:cs typeface="+mn-cs"/>
                        </a:rPr>
                        <a:t>桃園市政府教育局</a:t>
                      </a:r>
                      <a:r>
                        <a:rPr lang="zh-TW" altLang="en-US" sz="1600" b="0" kern="1200" dirty="0">
                          <a:solidFill>
                            <a:schemeClr val="tx1"/>
                          </a:solidFill>
                          <a:effectLst/>
                          <a:latin typeface="+mn-lt"/>
                          <a:ea typeface="+mn-ea"/>
                          <a:cs typeface="+mn-cs"/>
                        </a:rPr>
                        <a:t>、</a:t>
                      </a:r>
                      <a:r>
                        <a:rPr lang="zh-TW" altLang="zh-TW" sz="1600" b="0" kern="1200" dirty="0">
                          <a:solidFill>
                            <a:schemeClr val="tx1"/>
                          </a:solidFill>
                          <a:effectLst/>
                          <a:latin typeface="+mn-lt"/>
                          <a:ea typeface="+mn-ea"/>
                          <a:cs typeface="+mn-cs"/>
                        </a:rPr>
                        <a:t>桃園市資賦優異學生鑑定報名系統 </a:t>
                      </a:r>
                      <a:r>
                        <a:rPr lang="zh-TW" altLang="en-US" sz="1600" b="0" kern="1200" dirty="0">
                          <a:solidFill>
                            <a:schemeClr val="tx1"/>
                          </a:solidFill>
                          <a:effectLst/>
                          <a:latin typeface="+mn-lt"/>
                          <a:ea typeface="+mn-ea"/>
                          <a:cs typeface="+mn-cs"/>
                        </a:rPr>
                        <a:t>、</a:t>
                      </a:r>
                      <a:r>
                        <a:rPr lang="zh-TW" altLang="zh-TW" sz="1600" b="0" kern="1200" dirty="0">
                          <a:solidFill>
                            <a:schemeClr val="tx1"/>
                          </a:solidFill>
                          <a:effectLst/>
                          <a:latin typeface="+mn-lt"/>
                          <a:ea typeface="+mn-ea"/>
                          <a:cs typeface="+mn-cs"/>
                        </a:rPr>
                        <a:t>承辦學校</a:t>
                      </a:r>
                      <a:r>
                        <a:rPr lang="zh-TW" altLang="en-US" sz="1600" b="0" kern="1200" dirty="0">
                          <a:solidFill>
                            <a:schemeClr val="tx1"/>
                          </a:solidFill>
                          <a:effectLst/>
                          <a:latin typeface="+mn-lt"/>
                          <a:ea typeface="+mn-ea"/>
                          <a:cs typeface="+mn-cs"/>
                        </a:rPr>
                        <a:t>經國</a:t>
                      </a:r>
                      <a:r>
                        <a:rPr lang="zh-TW" altLang="zh-TW" sz="1600" b="0" kern="1200" dirty="0">
                          <a:solidFill>
                            <a:schemeClr val="tx1"/>
                          </a:solidFill>
                          <a:effectLst/>
                          <a:latin typeface="+mn-lt"/>
                          <a:ea typeface="+mn-ea"/>
                          <a:cs typeface="+mn-cs"/>
                        </a:rPr>
                        <a:t>國</a:t>
                      </a:r>
                      <a:r>
                        <a:rPr lang="zh-HK" altLang="zh-TW" sz="1600" b="0" kern="1200" dirty="0">
                          <a:solidFill>
                            <a:schemeClr val="tx1"/>
                          </a:solidFill>
                          <a:effectLst/>
                          <a:latin typeface="+mn-lt"/>
                          <a:ea typeface="+mn-ea"/>
                          <a:cs typeface="+mn-cs"/>
                        </a:rPr>
                        <a:t>中</a:t>
                      </a:r>
                      <a:r>
                        <a:rPr lang="zh-TW" altLang="en-US" sz="1600" b="0" kern="1200" dirty="0">
                          <a:solidFill>
                            <a:schemeClr val="tx1"/>
                          </a:solidFill>
                          <a:effectLst/>
                          <a:latin typeface="+mn-lt"/>
                          <a:ea typeface="+mn-ea"/>
                          <a:cs typeface="+mn-cs"/>
                        </a:rPr>
                        <a:t>、</a:t>
                      </a:r>
                      <a:r>
                        <a:rPr lang="zh-TW" altLang="zh-TW" sz="1600" b="0" kern="1200" dirty="0">
                          <a:solidFill>
                            <a:schemeClr val="tx1"/>
                          </a:solidFill>
                          <a:effectLst/>
                          <a:latin typeface="+mn-lt"/>
                          <a:ea typeface="+mn-ea"/>
                          <a:cs typeface="+mn-cs"/>
                        </a:rPr>
                        <a:t>桃園市資優教育資源中心網頁</a:t>
                      </a:r>
                      <a:r>
                        <a:rPr lang="zh-TW" altLang="en-US" sz="1600" b="0" kern="1200" dirty="0">
                          <a:solidFill>
                            <a:schemeClr val="tx1"/>
                          </a:solidFill>
                          <a:effectLst/>
                          <a:latin typeface="+mn-lt"/>
                          <a:ea typeface="+mn-ea"/>
                          <a:cs typeface="+mn-cs"/>
                        </a:rPr>
                        <a:t>。</a:t>
                      </a:r>
                      <a:endParaRPr lang="zh-TW" altLang="en-US" sz="1600" b="0" u="none" dirty="0">
                        <a:solidFill>
                          <a:schemeClr val="tx1"/>
                        </a:solidFill>
                        <a:latin typeface="微軟正黑體" panose="020B0604030504040204" pitchFamily="34" charset="-120"/>
                        <a:ea typeface="+mn-ea"/>
                      </a:endParaRPr>
                    </a:p>
                  </a:txBody>
                  <a:tcPr marL="68580" marR="68580" marT="34290" marB="34290" anchor="ctr"/>
                </a:tc>
                <a:extLst>
                  <a:ext uri="{0D108BD9-81ED-4DB2-BD59-A6C34878D82A}">
                    <a16:rowId xmlns:a16="http://schemas.microsoft.com/office/drawing/2014/main" val="3870920123"/>
                  </a:ext>
                </a:extLst>
              </a:tr>
              <a:tr h="1087802">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1600" b="0" dirty="0">
                          <a:solidFill>
                            <a:schemeClr val="tx1"/>
                          </a:solidFill>
                          <a:latin typeface="微軟正黑體" panose="020B0604030504040204" pitchFamily="34" charset="-120"/>
                          <a:ea typeface="微軟正黑體" panose="020B0604030504040204" pitchFamily="34" charset="-120"/>
                        </a:rPr>
                        <a:t>申請複選成績複查</a:t>
                      </a:r>
                    </a:p>
                  </a:txBody>
                  <a:tcPr marL="68580" marR="68580" marT="34290" marB="34290" anchor="ctr"/>
                </a:tc>
                <a:tc>
                  <a:txBody>
                    <a:bodyPr/>
                    <a:lstStyle/>
                    <a:p>
                      <a:pPr algn="ctr"/>
                      <a:r>
                        <a:rPr lang="en-US" altLang="zh-TW" sz="1600" b="0" dirty="0">
                          <a:solidFill>
                            <a:schemeClr val="tx1"/>
                          </a:solidFill>
                          <a:latin typeface="微軟正黑體" panose="020B0604030504040204" pitchFamily="34" charset="-120"/>
                          <a:ea typeface="微軟正黑體" panose="020B0604030504040204" pitchFamily="34" charset="-120"/>
                        </a:rPr>
                        <a:t>114</a:t>
                      </a:r>
                      <a:r>
                        <a:rPr lang="zh-TW" altLang="en-US" sz="1600" b="0" dirty="0">
                          <a:solidFill>
                            <a:schemeClr val="tx1"/>
                          </a:solidFill>
                          <a:latin typeface="微軟正黑體" panose="020B0604030504040204" pitchFamily="34" charset="-120"/>
                          <a:ea typeface="微軟正黑體" panose="020B0604030504040204" pitchFamily="34" charset="-120"/>
                        </a:rPr>
                        <a:t>年</a:t>
                      </a:r>
                      <a:r>
                        <a:rPr lang="en-US" altLang="zh-TW" sz="1600" b="0" dirty="0">
                          <a:solidFill>
                            <a:schemeClr val="tx1"/>
                          </a:solidFill>
                          <a:latin typeface="微軟正黑體" panose="020B0604030504040204" pitchFamily="34" charset="-120"/>
                          <a:ea typeface="微軟正黑體" panose="020B0604030504040204" pitchFamily="34" charset="-120"/>
                        </a:rPr>
                        <a:t>5</a:t>
                      </a:r>
                      <a:r>
                        <a:rPr lang="zh-TW" altLang="en-US" sz="1600" b="0" dirty="0">
                          <a:solidFill>
                            <a:schemeClr val="tx1"/>
                          </a:solidFill>
                          <a:latin typeface="微軟正黑體" panose="020B0604030504040204" pitchFamily="34" charset="-120"/>
                          <a:ea typeface="微軟正黑體" panose="020B0604030504040204" pitchFamily="34" charset="-120"/>
                        </a:rPr>
                        <a:t>月</a:t>
                      </a:r>
                      <a:r>
                        <a:rPr lang="en-US" altLang="zh-TW" sz="1600" b="0" dirty="0">
                          <a:solidFill>
                            <a:schemeClr val="tx1"/>
                          </a:solidFill>
                          <a:latin typeface="微軟正黑體" panose="020B0604030504040204" pitchFamily="34" charset="-120"/>
                          <a:ea typeface="微軟正黑體" panose="020B0604030504040204" pitchFamily="34" charset="-120"/>
                        </a:rPr>
                        <a:t>15</a:t>
                      </a:r>
                      <a:r>
                        <a:rPr lang="zh-TW" altLang="en-US" sz="1600" b="0" dirty="0">
                          <a:solidFill>
                            <a:schemeClr val="tx1"/>
                          </a:solidFill>
                          <a:latin typeface="微軟正黑體" panose="020B0604030504040204" pitchFamily="34" charset="-120"/>
                          <a:ea typeface="微軟正黑體" panose="020B0604030504040204" pitchFamily="34" charset="-120"/>
                        </a:rPr>
                        <a:t>日（四）</a:t>
                      </a:r>
                      <a:r>
                        <a:rPr lang="en-US" altLang="zh-TW" sz="1600" b="0" dirty="0">
                          <a:solidFill>
                            <a:schemeClr val="tx1"/>
                          </a:solidFill>
                          <a:latin typeface="微軟正黑體" panose="020B0604030504040204" pitchFamily="34" charset="-120"/>
                          <a:ea typeface="微軟正黑體" panose="020B0604030504040204" pitchFamily="34" charset="-120"/>
                        </a:rPr>
                        <a:t>17</a:t>
                      </a:r>
                      <a:r>
                        <a:rPr lang="zh-TW" altLang="en-US" sz="1600" b="0" dirty="0">
                          <a:solidFill>
                            <a:schemeClr val="tx1"/>
                          </a:solidFill>
                          <a:latin typeface="微軟正黑體" panose="020B0604030504040204" pitchFamily="34" charset="-120"/>
                          <a:ea typeface="微軟正黑體" panose="020B0604030504040204" pitchFamily="34" charset="-120"/>
                        </a:rPr>
                        <a:t>：</a:t>
                      </a:r>
                      <a:r>
                        <a:rPr lang="en-US" altLang="zh-TW" sz="1600" b="0" dirty="0">
                          <a:solidFill>
                            <a:schemeClr val="tx1"/>
                          </a:solidFill>
                          <a:latin typeface="微軟正黑體" panose="020B0604030504040204" pitchFamily="34" charset="-120"/>
                          <a:ea typeface="微軟正黑體" panose="020B0604030504040204" pitchFamily="34" charset="-120"/>
                        </a:rPr>
                        <a:t>00</a:t>
                      </a:r>
                      <a:r>
                        <a:rPr lang="zh-TW" altLang="en-US" sz="1600" b="0" dirty="0">
                          <a:solidFill>
                            <a:schemeClr val="tx1"/>
                          </a:solidFill>
                          <a:latin typeface="微軟正黑體" panose="020B0604030504040204" pitchFamily="34" charset="-120"/>
                          <a:ea typeface="微軟正黑體" panose="020B0604030504040204" pitchFamily="34" charset="-120"/>
                        </a:rPr>
                        <a:t>至</a:t>
                      </a:r>
                      <a:endParaRPr lang="en-US" altLang="zh-TW" sz="1600" b="0" dirty="0">
                        <a:solidFill>
                          <a:schemeClr val="tx1"/>
                        </a:solidFill>
                        <a:latin typeface="微軟正黑體" panose="020B0604030504040204" pitchFamily="34" charset="-120"/>
                        <a:ea typeface="微軟正黑體" panose="020B0604030504040204" pitchFamily="34" charset="-120"/>
                      </a:endParaRPr>
                    </a:p>
                    <a:p>
                      <a:pPr algn="ctr"/>
                      <a:r>
                        <a:rPr lang="en-US" altLang="zh-TW" sz="1600" b="0" dirty="0">
                          <a:solidFill>
                            <a:schemeClr val="tx1"/>
                          </a:solidFill>
                          <a:latin typeface="微軟正黑體" panose="020B0604030504040204" pitchFamily="34" charset="-120"/>
                          <a:ea typeface="微軟正黑體" panose="020B0604030504040204" pitchFamily="34" charset="-120"/>
                        </a:rPr>
                        <a:t>114</a:t>
                      </a:r>
                      <a:r>
                        <a:rPr lang="zh-TW" altLang="en-US" sz="1600" b="0" dirty="0">
                          <a:solidFill>
                            <a:schemeClr val="tx1"/>
                          </a:solidFill>
                          <a:latin typeface="微軟正黑體" panose="020B0604030504040204" pitchFamily="34" charset="-120"/>
                          <a:ea typeface="微軟正黑體" panose="020B0604030504040204" pitchFamily="34" charset="-120"/>
                        </a:rPr>
                        <a:t>年</a:t>
                      </a:r>
                      <a:r>
                        <a:rPr lang="en-US" altLang="zh-TW" sz="1600" b="0" dirty="0">
                          <a:solidFill>
                            <a:schemeClr val="tx1"/>
                          </a:solidFill>
                          <a:latin typeface="微軟正黑體" panose="020B0604030504040204" pitchFamily="34" charset="-120"/>
                          <a:ea typeface="微軟正黑體" panose="020B0604030504040204" pitchFamily="34" charset="-120"/>
                        </a:rPr>
                        <a:t>5</a:t>
                      </a:r>
                      <a:r>
                        <a:rPr lang="zh-TW" altLang="en-US" sz="1600" b="0" dirty="0">
                          <a:solidFill>
                            <a:schemeClr val="tx1"/>
                          </a:solidFill>
                          <a:latin typeface="微軟正黑體" panose="020B0604030504040204" pitchFamily="34" charset="-120"/>
                          <a:ea typeface="微軟正黑體" panose="020B0604030504040204" pitchFamily="34" charset="-120"/>
                        </a:rPr>
                        <a:t>月</a:t>
                      </a:r>
                      <a:r>
                        <a:rPr lang="en-US" altLang="zh-TW" sz="1600" b="0" dirty="0">
                          <a:solidFill>
                            <a:schemeClr val="tx1"/>
                          </a:solidFill>
                          <a:latin typeface="微軟正黑體" panose="020B0604030504040204" pitchFamily="34" charset="-120"/>
                          <a:ea typeface="微軟正黑體" panose="020B0604030504040204" pitchFamily="34" charset="-120"/>
                        </a:rPr>
                        <a:t>16</a:t>
                      </a:r>
                      <a:r>
                        <a:rPr lang="zh-TW" altLang="en-US" sz="1600" b="0" dirty="0">
                          <a:solidFill>
                            <a:schemeClr val="tx1"/>
                          </a:solidFill>
                          <a:latin typeface="微軟正黑體" panose="020B0604030504040204" pitchFamily="34" charset="-120"/>
                          <a:ea typeface="微軟正黑體" panose="020B0604030504040204" pitchFamily="34" charset="-120"/>
                        </a:rPr>
                        <a:t>日（五）</a:t>
                      </a:r>
                      <a:r>
                        <a:rPr lang="en-US" altLang="zh-TW" sz="1600" b="0" dirty="0">
                          <a:solidFill>
                            <a:schemeClr val="tx1"/>
                          </a:solidFill>
                          <a:latin typeface="微軟正黑體" panose="020B0604030504040204" pitchFamily="34" charset="-120"/>
                          <a:ea typeface="微軟正黑體" panose="020B0604030504040204" pitchFamily="34" charset="-120"/>
                        </a:rPr>
                        <a:t>16</a:t>
                      </a:r>
                      <a:r>
                        <a:rPr lang="zh-TW" altLang="en-US" sz="1600" b="0" dirty="0">
                          <a:solidFill>
                            <a:schemeClr val="tx1"/>
                          </a:solidFill>
                          <a:latin typeface="微軟正黑體" panose="020B0604030504040204" pitchFamily="34" charset="-120"/>
                          <a:ea typeface="微軟正黑體" panose="020B0604030504040204" pitchFamily="34" charset="-120"/>
                        </a:rPr>
                        <a:t>：</a:t>
                      </a:r>
                      <a:r>
                        <a:rPr lang="en-US" altLang="zh-TW" sz="1600" b="0" dirty="0">
                          <a:solidFill>
                            <a:schemeClr val="tx1"/>
                          </a:solidFill>
                          <a:latin typeface="微軟正黑體" panose="020B0604030504040204" pitchFamily="34" charset="-120"/>
                          <a:ea typeface="微軟正黑體" panose="020B0604030504040204" pitchFamily="34" charset="-120"/>
                        </a:rPr>
                        <a:t>00</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altLang="zh-TW" sz="1600" b="0" u="none" dirty="0">
                          <a:solidFill>
                            <a:schemeClr val="tx1"/>
                          </a:solidFill>
                          <a:latin typeface="微軟正黑體" panose="020B0604030504040204" pitchFamily="34" charset="-120"/>
                          <a:ea typeface="+mn-ea"/>
                        </a:rPr>
                        <a:t>1</a:t>
                      </a:r>
                      <a:r>
                        <a:rPr lang="zh-TW" altLang="en-US" sz="1600" b="0" u="none" dirty="0">
                          <a:solidFill>
                            <a:schemeClr val="tx1"/>
                          </a:solidFill>
                          <a:latin typeface="微軟正黑體" panose="020B0604030504040204" pitchFamily="34" charset="-120"/>
                          <a:ea typeface="+mn-ea"/>
                        </a:rPr>
                        <a:t>、至</a:t>
                      </a:r>
                      <a:r>
                        <a:rPr lang="zh-TW" altLang="en-US" sz="1600" b="0" dirty="0">
                          <a:solidFill>
                            <a:schemeClr val="tx1"/>
                          </a:solidFill>
                        </a:rPr>
                        <a:t>桃園市資賦優異學生鑑定報名系統</a:t>
                      </a:r>
                      <a:r>
                        <a:rPr lang="zh-TW" altLang="en-US" sz="1600" b="0" u="none" dirty="0">
                          <a:solidFill>
                            <a:schemeClr val="tx1"/>
                          </a:solidFill>
                          <a:latin typeface="微軟正黑體" panose="020B0604030504040204" pitchFamily="34" charset="-120"/>
                          <a:ea typeface="+mn-ea"/>
                        </a:rPr>
                        <a:t>線上申請成績複查。</a:t>
                      </a:r>
                      <a:endParaRPr lang="en-US" altLang="zh-TW" sz="1600" b="0" u="none" dirty="0">
                        <a:solidFill>
                          <a:schemeClr val="tx1"/>
                        </a:solidFill>
                        <a:latin typeface="微軟正黑體" panose="020B0604030504040204" pitchFamily="34" charset="-120"/>
                        <a:ea typeface="+mn-ea"/>
                      </a:endParaRPr>
                    </a:p>
                    <a:p>
                      <a:pPr marL="0" marR="0" indent="0" algn="l" defTabSz="1218987" rtl="0" eaLnBrk="1" fontAlgn="auto" latinLnBrk="0" hangingPunct="1">
                        <a:lnSpc>
                          <a:spcPct val="100000"/>
                        </a:lnSpc>
                        <a:spcBef>
                          <a:spcPts val="0"/>
                        </a:spcBef>
                        <a:spcAft>
                          <a:spcPts val="0"/>
                        </a:spcAft>
                        <a:buClrTx/>
                        <a:buSzTx/>
                        <a:buFontTx/>
                        <a:buNone/>
                        <a:tabLst/>
                        <a:defRPr/>
                      </a:pPr>
                      <a:r>
                        <a:rPr lang="en-US" altLang="zh-TW" sz="1600" b="0" dirty="0">
                          <a:solidFill>
                            <a:schemeClr val="tx1"/>
                          </a:solidFill>
                        </a:rPr>
                        <a:t>(</a:t>
                      </a:r>
                      <a:r>
                        <a:rPr lang="en-US" altLang="zh-TW" sz="1600" b="0" dirty="0">
                          <a:solidFill>
                            <a:schemeClr val="tx1"/>
                          </a:solidFill>
                          <a:hlinkClick r:id="rId2"/>
                        </a:rPr>
                        <a:t>https://www.giftedness.tyc.edu.tw</a:t>
                      </a:r>
                      <a:r>
                        <a:rPr lang="en-US" altLang="zh-TW" sz="1600" b="0" dirty="0">
                          <a:solidFill>
                            <a:schemeClr val="tx1"/>
                          </a:solidFill>
                        </a:rPr>
                        <a:t>)</a:t>
                      </a:r>
                      <a:r>
                        <a:rPr lang="zh-TW" altLang="en-US" sz="1600" b="0" dirty="0">
                          <a:solidFill>
                            <a:schemeClr val="tx1"/>
                          </a:solidFill>
                        </a:rPr>
                        <a:t>。</a:t>
                      </a:r>
                      <a:endParaRPr lang="en-US" altLang="zh-TW" sz="1600" b="0" dirty="0">
                        <a:solidFill>
                          <a:schemeClr val="tx1"/>
                        </a:solidFill>
                      </a:endParaRPr>
                    </a:p>
                    <a:p>
                      <a:r>
                        <a:rPr lang="en-US" altLang="zh-TW" sz="1600" b="0" u="none" dirty="0">
                          <a:solidFill>
                            <a:schemeClr val="tx1"/>
                          </a:solidFill>
                          <a:latin typeface="微軟正黑體" panose="020B0604030504040204" pitchFamily="34" charset="-120"/>
                          <a:ea typeface="+mn-ea"/>
                        </a:rPr>
                        <a:t>2</a:t>
                      </a:r>
                      <a:r>
                        <a:rPr lang="zh-TW" altLang="en-US" sz="1600" b="0" u="none" dirty="0">
                          <a:solidFill>
                            <a:schemeClr val="tx1"/>
                          </a:solidFill>
                          <a:latin typeface="微軟正黑體" panose="020B0604030504040204" pitchFamily="34" charset="-120"/>
                          <a:ea typeface="+mn-ea"/>
                        </a:rPr>
                        <a:t>、複查費用：每科新台幣</a:t>
                      </a:r>
                      <a:r>
                        <a:rPr lang="en-US" altLang="zh-TW" sz="1600" b="0" u="none" dirty="0">
                          <a:solidFill>
                            <a:schemeClr val="tx1"/>
                          </a:solidFill>
                          <a:latin typeface="微軟正黑體" panose="020B0604030504040204" pitchFamily="34" charset="-120"/>
                          <a:ea typeface="+mn-ea"/>
                        </a:rPr>
                        <a:t>100</a:t>
                      </a:r>
                      <a:r>
                        <a:rPr lang="zh-TW" altLang="en-US" sz="1600" b="0" u="none" dirty="0">
                          <a:solidFill>
                            <a:schemeClr val="tx1"/>
                          </a:solidFill>
                          <a:latin typeface="微軟正黑體" panose="020B0604030504040204" pitchFamily="34" charset="-120"/>
                          <a:ea typeface="+mn-ea"/>
                        </a:rPr>
                        <a:t>元。</a:t>
                      </a:r>
                      <a:endParaRPr lang="en-US" altLang="zh-TW" sz="1600" b="0" u="none" dirty="0">
                        <a:solidFill>
                          <a:schemeClr val="tx1"/>
                        </a:solidFill>
                        <a:latin typeface="微軟正黑體" panose="020B0604030504040204" pitchFamily="34" charset="-120"/>
                        <a:ea typeface="+mn-ea"/>
                      </a:endParaRPr>
                    </a:p>
                    <a:p>
                      <a:r>
                        <a:rPr lang="en-US" altLang="zh-TW" sz="1600" b="0" u="none" dirty="0">
                          <a:solidFill>
                            <a:schemeClr val="tx1"/>
                          </a:solidFill>
                          <a:latin typeface="微軟正黑體" panose="020B0604030504040204" pitchFamily="34" charset="-120"/>
                          <a:ea typeface="+mn-ea"/>
                        </a:rPr>
                        <a:t>3</a:t>
                      </a:r>
                      <a:r>
                        <a:rPr lang="zh-TW" altLang="en-US" sz="1600" b="0" u="none" dirty="0">
                          <a:solidFill>
                            <a:schemeClr val="tx1"/>
                          </a:solidFill>
                          <a:latin typeface="微軟正黑體" panose="020B0604030504040204" pitchFamily="34" charset="-120"/>
                          <a:ea typeface="+mn-ea"/>
                        </a:rPr>
                        <a:t>、餘參考簡章。</a:t>
                      </a:r>
                    </a:p>
                  </a:txBody>
                  <a:tcPr marL="68580" marR="68580" marT="34290" marB="34290" anchor="ctr"/>
                </a:tc>
                <a:extLst>
                  <a:ext uri="{0D108BD9-81ED-4DB2-BD59-A6C34878D82A}">
                    <a16:rowId xmlns:a16="http://schemas.microsoft.com/office/drawing/2014/main" val="1282821143"/>
                  </a:ext>
                </a:extLst>
              </a:tr>
            </a:tbl>
          </a:graphicData>
        </a:graphic>
      </p:graphicFrame>
      <p:sp>
        <p:nvSpPr>
          <p:cNvPr id="6" name="標題 1"/>
          <p:cNvSpPr txBox="1">
            <a:spLocks/>
          </p:cNvSpPr>
          <p:nvPr/>
        </p:nvSpPr>
        <p:spPr>
          <a:xfrm>
            <a:off x="2349996" y="144752"/>
            <a:ext cx="7104828" cy="624893"/>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dist"/>
            <a:r>
              <a:rPr lang="zh-TW" altLang="en-US" sz="2400" b="1" dirty="0">
                <a:solidFill>
                  <a:srgbClr val="002060"/>
                </a:solidFill>
                <a:latin typeface="+mj-ea"/>
                <a:ea typeface="+mj-ea"/>
              </a:rPr>
              <a:t>創造能力資優鑑定重要日程</a:t>
            </a:r>
          </a:p>
        </p:txBody>
      </p:sp>
    </p:spTree>
    <p:extLst>
      <p:ext uri="{BB962C8B-B14F-4D97-AF65-F5344CB8AC3E}">
        <p14:creationId xmlns:p14="http://schemas.microsoft.com/office/powerpoint/2010/main" val="134661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19DAAE2-B3A9-4A67-8E0A-EF75A1416860}"/>
              </a:ext>
            </a:extLst>
          </p:cNvPr>
          <p:cNvSpPr>
            <a:spLocks noGrp="1"/>
          </p:cNvSpPr>
          <p:nvPr>
            <p:ph type="sldNum" sz="quarter" idx="12"/>
          </p:nvPr>
        </p:nvSpPr>
        <p:spPr/>
        <p:txBody>
          <a:bodyPr/>
          <a:lstStyle/>
          <a:p>
            <a:fld id="{DA60BA0E-20D0-4E7C-B286-26C960A6788F}" type="slidenum">
              <a:rPr lang="en-US" altLang="zh-TW" noProof="0" smtClean="0"/>
              <a:pPr/>
              <a:t>44</a:t>
            </a:fld>
            <a:endParaRPr lang="zh-TW" altLang="en-US" noProof="0" dirty="0"/>
          </a:p>
        </p:txBody>
      </p:sp>
      <p:graphicFrame>
        <p:nvGraphicFramePr>
          <p:cNvPr id="5" name="表格 4">
            <a:extLst>
              <a:ext uri="{FF2B5EF4-FFF2-40B4-BE49-F238E27FC236}">
                <a16:creationId xmlns:a16="http://schemas.microsoft.com/office/drawing/2014/main" id="{B4A3B838-FF89-43BE-AE7E-EC0F39D2CDC9}"/>
              </a:ext>
            </a:extLst>
          </p:cNvPr>
          <p:cNvGraphicFramePr>
            <a:graphicFrameLocks noGrp="1"/>
          </p:cNvGraphicFramePr>
          <p:nvPr>
            <p:extLst>
              <p:ext uri="{D42A27DB-BD31-4B8C-83A1-F6EECF244321}">
                <p14:modId xmlns:p14="http://schemas.microsoft.com/office/powerpoint/2010/main" val="4053564452"/>
              </p:ext>
            </p:extLst>
          </p:nvPr>
        </p:nvGraphicFramePr>
        <p:xfrm>
          <a:off x="333772" y="836712"/>
          <a:ext cx="11521280" cy="2474527"/>
        </p:xfrm>
        <a:graphic>
          <a:graphicData uri="http://schemas.openxmlformats.org/drawingml/2006/table">
            <a:tbl>
              <a:tblPr firstRow="1" bandRow="1">
                <a:tableStyleId>{21E4AEA4-8DFA-4A89-87EB-49C32662AFE0}</a:tableStyleId>
              </a:tblPr>
              <a:tblGrid>
                <a:gridCol w="2309479">
                  <a:extLst>
                    <a:ext uri="{9D8B030D-6E8A-4147-A177-3AD203B41FA5}">
                      <a16:colId xmlns:a16="http://schemas.microsoft.com/office/drawing/2014/main" val="3498226437"/>
                    </a:ext>
                  </a:extLst>
                </a:gridCol>
                <a:gridCol w="2227025">
                  <a:extLst>
                    <a:ext uri="{9D8B030D-6E8A-4147-A177-3AD203B41FA5}">
                      <a16:colId xmlns:a16="http://schemas.microsoft.com/office/drawing/2014/main" val="3960077028"/>
                    </a:ext>
                  </a:extLst>
                </a:gridCol>
                <a:gridCol w="6984776">
                  <a:extLst>
                    <a:ext uri="{9D8B030D-6E8A-4147-A177-3AD203B41FA5}">
                      <a16:colId xmlns:a16="http://schemas.microsoft.com/office/drawing/2014/main" val="1019223113"/>
                    </a:ext>
                  </a:extLst>
                </a:gridCol>
              </a:tblGrid>
              <a:tr h="455227">
                <a:tc>
                  <a:txBody>
                    <a:bodyPr/>
                    <a:lstStyle/>
                    <a:p>
                      <a:pPr algn="ctr"/>
                      <a:r>
                        <a:rPr lang="zh-TW" altLang="en-US" sz="2100" b="1" dirty="0">
                          <a:latin typeface="微軟正黑體" panose="020B0604030504040204" pitchFamily="34" charset="-120"/>
                          <a:ea typeface="微軟正黑體" panose="020B0604030504040204" pitchFamily="34" charset="-120"/>
                        </a:rPr>
                        <a:t>項目</a:t>
                      </a:r>
                    </a:p>
                  </a:txBody>
                  <a:tcPr marL="68580" marR="68580" marT="34290" marB="34290" anchor="ctr"/>
                </a:tc>
                <a:tc>
                  <a:txBody>
                    <a:bodyPr/>
                    <a:lstStyle/>
                    <a:p>
                      <a:pPr algn="ctr"/>
                      <a:r>
                        <a:rPr lang="zh-TW" altLang="en-US" sz="2100" b="1" dirty="0">
                          <a:latin typeface="微軟正黑體" panose="020B0604030504040204" pitchFamily="34" charset="-120"/>
                          <a:ea typeface="微軟正黑體" panose="020B0604030504040204" pitchFamily="34" charset="-120"/>
                        </a:rPr>
                        <a:t>日期</a:t>
                      </a:r>
                    </a:p>
                  </a:txBody>
                  <a:tcPr marL="68580" marR="68580" marT="34290" marB="34290" anchor="ctr"/>
                </a:tc>
                <a:tc>
                  <a:txBody>
                    <a:bodyPr/>
                    <a:lstStyle/>
                    <a:p>
                      <a:pPr algn="ctr"/>
                      <a:r>
                        <a:rPr lang="zh-TW" altLang="en-US" sz="2100" b="1" dirty="0">
                          <a:latin typeface="微軟正黑體" panose="020B0604030504040204" pitchFamily="34" charset="-120"/>
                          <a:ea typeface="微軟正黑體" panose="020B0604030504040204" pitchFamily="34" charset="-120"/>
                        </a:rPr>
                        <a:t>備註</a:t>
                      </a:r>
                    </a:p>
                  </a:txBody>
                  <a:tcPr marL="68580" marR="68580" marT="34290" marB="34290" anchor="ctr"/>
                </a:tc>
                <a:extLst>
                  <a:ext uri="{0D108BD9-81ED-4DB2-BD59-A6C34878D82A}">
                    <a16:rowId xmlns:a16="http://schemas.microsoft.com/office/drawing/2014/main" val="3845428654"/>
                  </a:ext>
                </a:extLst>
              </a:tr>
              <a:tr h="1415427">
                <a:tc>
                  <a:txBody>
                    <a:bodyPr/>
                    <a:lstStyle/>
                    <a:p>
                      <a:pPr marL="0" marR="0" indent="0" algn="ctr" defTabSz="914400" rtl="0" eaLnBrk="1" fontAlgn="auto" latinLnBrk="0" hangingPunct="1">
                        <a:lnSpc>
                          <a:spcPts val="3000"/>
                        </a:lnSpc>
                        <a:spcBef>
                          <a:spcPts val="0"/>
                        </a:spcBef>
                        <a:spcAft>
                          <a:spcPts val="0"/>
                        </a:spcAft>
                        <a:buClrTx/>
                        <a:buSzTx/>
                        <a:buFontTx/>
                        <a:buNone/>
                        <a:tabLst/>
                        <a:defRPr/>
                      </a:pPr>
                      <a:r>
                        <a:rPr lang="zh-TW" altLang="en-US" sz="1600" b="0" dirty="0">
                          <a:solidFill>
                            <a:schemeClr val="tx1"/>
                          </a:solidFill>
                          <a:latin typeface="微軟正黑體" panose="020B0604030504040204" pitchFamily="34" charset="-120"/>
                          <a:ea typeface="微軟正黑體" panose="020B0604030504040204" pitchFamily="34" charset="-120"/>
                        </a:rPr>
                        <a:t>安置與輔導</a:t>
                      </a:r>
                    </a:p>
                  </a:txBody>
                  <a:tcPr marL="68580" marR="68580" marT="34290" marB="34290" anchor="ctr"/>
                </a:tc>
                <a:tc>
                  <a:txBody>
                    <a:bodyPr/>
                    <a:lstStyle/>
                    <a:p>
                      <a:pPr algn="ctr"/>
                      <a:r>
                        <a:rPr lang="en-US" altLang="zh-TW" sz="1600" b="0" dirty="0">
                          <a:solidFill>
                            <a:schemeClr val="tx1"/>
                          </a:solidFill>
                          <a:latin typeface="微軟正黑體" panose="020B0604030504040204" pitchFamily="34" charset="-120"/>
                          <a:ea typeface="微軟正黑體" panose="020B0604030504040204" pitchFamily="34" charset="-120"/>
                        </a:rPr>
                        <a:t>114</a:t>
                      </a:r>
                      <a:r>
                        <a:rPr lang="zh-TW" altLang="en-US" sz="1600" b="0" dirty="0">
                          <a:solidFill>
                            <a:schemeClr val="tx1"/>
                          </a:solidFill>
                          <a:latin typeface="微軟正黑體" panose="020B0604030504040204" pitchFamily="34" charset="-120"/>
                          <a:ea typeface="微軟正黑體" panose="020B0604030504040204" pitchFamily="34" charset="-120"/>
                        </a:rPr>
                        <a:t>學年度</a:t>
                      </a:r>
                    </a:p>
                  </a:txBody>
                  <a:tcPr marL="68580" marR="68580" marT="34290" marB="34290" anchor="ct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tx1"/>
                          </a:solidFill>
                          <a:effectLst/>
                          <a:latin typeface="+mn-lt"/>
                          <a:ea typeface="+mn-ea"/>
                          <a:cs typeface="+mn-cs"/>
                        </a:rPr>
                        <a:t>1</a:t>
                      </a:r>
                      <a:r>
                        <a:rPr lang="zh-TW" altLang="en-US" sz="1600" b="0" kern="1200" dirty="0">
                          <a:solidFill>
                            <a:schemeClr val="tx1"/>
                          </a:solidFill>
                          <a:effectLst/>
                          <a:latin typeface="+mn-lt"/>
                          <a:ea typeface="+mn-ea"/>
                          <a:cs typeface="+mn-cs"/>
                        </a:rPr>
                        <a:t>、通過鑑定之學生選擇就讀公立國民中學普通班者</a:t>
                      </a:r>
                      <a:r>
                        <a:rPr lang="en-US" altLang="zh-TW" sz="1600" b="0" kern="1200" dirty="0">
                          <a:solidFill>
                            <a:schemeClr val="tx1"/>
                          </a:solidFill>
                          <a:effectLst/>
                          <a:latin typeface="+mn-lt"/>
                          <a:ea typeface="+mn-ea"/>
                          <a:cs typeface="+mn-cs"/>
                        </a:rPr>
                        <a:t>,</a:t>
                      </a:r>
                      <a:r>
                        <a:rPr lang="zh-TW" altLang="en-US" sz="1600" b="0" kern="1200" dirty="0">
                          <a:solidFill>
                            <a:schemeClr val="tx1"/>
                          </a:solidFill>
                          <a:effectLst/>
                          <a:latin typeface="+mn-lt"/>
                          <a:ea typeface="+mn-ea"/>
                          <a:cs typeface="+mn-cs"/>
                        </a:rPr>
                        <a:t>請於</a:t>
                      </a:r>
                      <a:r>
                        <a:rPr lang="en-US" altLang="zh-TW" sz="1600" b="1" kern="1200" dirty="0">
                          <a:solidFill>
                            <a:srgbClr val="C00000"/>
                          </a:solidFill>
                          <a:effectLst/>
                          <a:latin typeface="+mn-lt"/>
                          <a:ea typeface="+mn-ea"/>
                          <a:cs typeface="+mn-cs"/>
                        </a:rPr>
                        <a:t>114</a:t>
                      </a:r>
                      <a:r>
                        <a:rPr lang="zh-TW" altLang="en-US" sz="1600" b="1" kern="1200" dirty="0">
                          <a:solidFill>
                            <a:srgbClr val="C00000"/>
                          </a:solidFill>
                          <a:effectLst/>
                          <a:latin typeface="+mn-lt"/>
                          <a:ea typeface="+mn-ea"/>
                          <a:cs typeface="+mn-cs"/>
                        </a:rPr>
                        <a:t>年</a:t>
                      </a:r>
                      <a:r>
                        <a:rPr lang="en-US" altLang="zh-TW" sz="1600" b="1" kern="1200" dirty="0">
                          <a:solidFill>
                            <a:srgbClr val="C00000"/>
                          </a:solidFill>
                          <a:effectLst/>
                          <a:latin typeface="+mn-lt"/>
                          <a:ea typeface="+mn-ea"/>
                          <a:cs typeface="+mn-cs"/>
                        </a:rPr>
                        <a:t>6</a:t>
                      </a:r>
                      <a:r>
                        <a:rPr lang="zh-TW" altLang="en-US" sz="1600" b="1" kern="1200" dirty="0">
                          <a:solidFill>
                            <a:srgbClr val="C00000"/>
                          </a:solidFill>
                          <a:effectLst/>
                          <a:latin typeface="+mn-lt"/>
                          <a:ea typeface="+mn-ea"/>
                          <a:cs typeface="+mn-cs"/>
                        </a:rPr>
                        <a:t>月</a:t>
                      </a:r>
                      <a:r>
                        <a:rPr lang="en-US" altLang="zh-TW" sz="1600" b="1" kern="1200" dirty="0">
                          <a:solidFill>
                            <a:srgbClr val="C00000"/>
                          </a:solidFill>
                          <a:effectLst/>
                          <a:latin typeface="+mn-lt"/>
                          <a:ea typeface="+mn-ea"/>
                          <a:cs typeface="+mn-cs"/>
                        </a:rPr>
                        <a:t>13</a:t>
                      </a:r>
                      <a:r>
                        <a:rPr lang="zh-TW" altLang="en-US" sz="1600" b="1" kern="1200" dirty="0">
                          <a:solidFill>
                            <a:srgbClr val="C00000"/>
                          </a:solidFill>
                          <a:effectLst/>
                          <a:latin typeface="+mn-lt"/>
                          <a:ea typeface="+mn-ea"/>
                          <a:cs typeface="+mn-cs"/>
                        </a:rPr>
                        <a:t>日</a:t>
                      </a:r>
                      <a:r>
                        <a:rPr lang="en-US" altLang="zh-TW" sz="1600" b="0" kern="1200" dirty="0">
                          <a:solidFill>
                            <a:schemeClr val="tx1"/>
                          </a:solidFill>
                          <a:effectLst/>
                          <a:latin typeface="+mn-lt"/>
                          <a:ea typeface="+mn-ea"/>
                          <a:cs typeface="+mn-cs"/>
                        </a:rPr>
                        <a:t>(</a:t>
                      </a:r>
                      <a:r>
                        <a:rPr lang="zh-TW" altLang="en-US" sz="1600" b="0" kern="1200" dirty="0">
                          <a:solidFill>
                            <a:schemeClr val="tx1"/>
                          </a:solidFill>
                          <a:effectLst/>
                          <a:latin typeface="+mn-lt"/>
                          <a:ea typeface="+mn-ea"/>
                          <a:cs typeface="+mn-cs"/>
                        </a:rPr>
                        <a:t>星期五</a:t>
                      </a:r>
                      <a:r>
                        <a:rPr lang="en-US" altLang="zh-TW" sz="1600" b="0" kern="1200" dirty="0">
                          <a:solidFill>
                            <a:schemeClr val="tx1"/>
                          </a:solidFill>
                          <a:effectLst/>
                          <a:latin typeface="+mn-lt"/>
                          <a:ea typeface="+mn-ea"/>
                          <a:cs typeface="+mn-cs"/>
                        </a:rPr>
                        <a:t>)</a:t>
                      </a:r>
                      <a:r>
                        <a:rPr lang="zh-TW" altLang="en-US" sz="1600" b="0" kern="1200" dirty="0">
                          <a:solidFill>
                            <a:schemeClr val="tx1"/>
                          </a:solidFill>
                          <a:effectLst/>
                          <a:latin typeface="+mn-lt"/>
                          <a:ea typeface="+mn-ea"/>
                          <a:cs typeface="+mn-cs"/>
                        </a:rPr>
                        <a:t>前繳驗鑑定結果通知書正本</a:t>
                      </a:r>
                      <a:r>
                        <a:rPr kumimoji="0" lang="zh-TW" altLang="en-US" sz="1600" b="1" i="0" u="none" strike="noStrike" kern="1200" cap="none" spc="0" normalizeH="0" baseline="0" noProof="0" dirty="0">
                          <a:ln>
                            <a:noFill/>
                          </a:ln>
                          <a:solidFill>
                            <a:srgbClr val="C00000"/>
                          </a:solidFill>
                          <a:effectLst/>
                          <a:uLnTx/>
                          <a:uFillTx/>
                          <a:latin typeface="微軟正黑體" pitchFamily="34" charset="-120"/>
                          <a:ea typeface="+mn-ea"/>
                          <a:cs typeface="+mn-cs"/>
                        </a:rPr>
                        <a:t>及最近三個月內設籍於桃園市之有效戶籍謄本</a:t>
                      </a:r>
                      <a:r>
                        <a:rPr lang="zh-TW" altLang="en-US" sz="1600" b="0" kern="1200" dirty="0">
                          <a:solidFill>
                            <a:schemeClr val="tx1"/>
                          </a:solidFill>
                          <a:effectLst/>
                          <a:latin typeface="+mn-lt"/>
                          <a:ea typeface="+mn-ea"/>
                          <a:cs typeface="+mn-cs"/>
                        </a:rPr>
                        <a:t>予就讀學校</a:t>
                      </a:r>
                      <a:r>
                        <a:rPr lang="en-US" altLang="zh-TW" sz="1600" b="0" kern="1200" dirty="0">
                          <a:solidFill>
                            <a:schemeClr val="tx1"/>
                          </a:solidFill>
                          <a:effectLst/>
                          <a:latin typeface="+mn-lt"/>
                          <a:ea typeface="+mn-ea"/>
                          <a:cs typeface="+mn-cs"/>
                        </a:rPr>
                        <a:t>,</a:t>
                      </a:r>
                      <a:r>
                        <a:rPr lang="zh-TW" altLang="en-US" sz="1600" b="0" kern="1200" dirty="0">
                          <a:solidFill>
                            <a:schemeClr val="tx1"/>
                          </a:solidFill>
                          <a:effectLst/>
                          <a:latin typeface="+mn-lt"/>
                          <a:ea typeface="+mn-ea"/>
                          <a:cs typeface="+mn-cs"/>
                        </a:rPr>
                        <a:t>由學校依既有之資源給予該資賦優異類別資優資源班或資優教育方案等之特殊教育服務。通過鑑定學生倘因故轉入學</a:t>
                      </a:r>
                      <a:r>
                        <a:rPr lang="en-US" altLang="zh-TW" sz="1600" b="0" kern="1200" dirty="0">
                          <a:solidFill>
                            <a:schemeClr val="tx1"/>
                          </a:solidFill>
                          <a:effectLst/>
                          <a:latin typeface="+mn-lt"/>
                          <a:ea typeface="+mn-ea"/>
                          <a:cs typeface="+mn-cs"/>
                        </a:rPr>
                        <a:t>,</a:t>
                      </a:r>
                      <a:r>
                        <a:rPr lang="zh-TW" altLang="en-US" sz="1600" b="0" kern="1200" dirty="0">
                          <a:solidFill>
                            <a:schemeClr val="tx1"/>
                          </a:solidFill>
                          <a:effectLst/>
                          <a:latin typeface="+mn-lt"/>
                          <a:ea typeface="+mn-ea"/>
                          <a:cs typeface="+mn-cs"/>
                        </a:rPr>
                        <a:t>應提具鑑定結果通知書予轉入學校</a:t>
                      </a:r>
                      <a:r>
                        <a:rPr lang="en-US" altLang="zh-TW" sz="1600" b="0" kern="1200" dirty="0">
                          <a:solidFill>
                            <a:schemeClr val="tx1"/>
                          </a:solidFill>
                          <a:effectLst/>
                          <a:latin typeface="+mn-lt"/>
                          <a:ea typeface="+mn-ea"/>
                          <a:cs typeface="+mn-cs"/>
                        </a:rPr>
                        <a:t>,</a:t>
                      </a:r>
                      <a:r>
                        <a:rPr lang="zh-TW" altLang="en-US" sz="1600" b="0" kern="1200" dirty="0">
                          <a:solidFill>
                            <a:schemeClr val="tx1"/>
                          </a:solidFill>
                          <a:effectLst/>
                          <a:latin typeface="+mn-lt"/>
                          <a:ea typeface="+mn-ea"/>
                          <a:cs typeface="+mn-cs"/>
                        </a:rPr>
                        <a:t>俾利轉入就讀學校依既有資源 給予該資賦優異類別之特殊教育服務。</a:t>
                      </a:r>
                      <a:endParaRPr lang="en-US" altLang="zh-TW" sz="1600" b="0" kern="1200" dirty="0">
                        <a:solidFill>
                          <a:schemeClr val="tx1"/>
                        </a:solidFill>
                        <a:effectLst/>
                        <a:latin typeface="+mn-lt"/>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altLang="zh-TW" sz="1600" b="0" kern="1200" dirty="0">
                          <a:solidFill>
                            <a:schemeClr val="tx1"/>
                          </a:solidFill>
                          <a:effectLst/>
                          <a:latin typeface="+mn-lt"/>
                          <a:ea typeface="+mn-ea"/>
                          <a:cs typeface="+mn-cs"/>
                        </a:rPr>
                        <a:t>2</a:t>
                      </a:r>
                      <a:r>
                        <a:rPr lang="zh-TW" altLang="en-US" sz="1600" b="0" kern="1200" dirty="0">
                          <a:solidFill>
                            <a:schemeClr val="tx1"/>
                          </a:solidFill>
                          <a:effectLst/>
                          <a:latin typeface="+mn-lt"/>
                          <a:ea typeface="+mn-ea"/>
                          <a:cs typeface="+mn-cs"/>
                        </a:rPr>
                        <a:t>、</a:t>
                      </a:r>
                      <a:r>
                        <a:rPr kumimoji="0" lang="zh-TW" altLang="en-US" sz="1600" b="1" i="0" u="none" strike="noStrike" kern="1200" cap="none" spc="0" normalizeH="0" baseline="0" noProof="0" dirty="0">
                          <a:ln>
                            <a:noFill/>
                          </a:ln>
                          <a:solidFill>
                            <a:srgbClr val="C00000"/>
                          </a:solidFill>
                          <a:effectLst/>
                          <a:uLnTx/>
                          <a:uFillTx/>
                          <a:latin typeface="微軟正黑體" pitchFamily="34" charset="-120"/>
                          <a:ea typeface="+mn-ea"/>
                          <a:cs typeface="+mn-cs"/>
                        </a:rPr>
                        <a:t>請依上述時間報到安置，未於期限內完成報到手續者，視同放棄安置資格。</a:t>
                      </a:r>
                    </a:p>
                    <a:p>
                      <a:pPr marL="0" marR="0" indent="0" algn="l" defTabSz="1218987" rtl="0" eaLnBrk="1" fontAlgn="auto" latinLnBrk="0" hangingPunct="1">
                        <a:lnSpc>
                          <a:spcPct val="100000"/>
                        </a:lnSpc>
                        <a:spcBef>
                          <a:spcPts val="0"/>
                        </a:spcBef>
                        <a:spcAft>
                          <a:spcPts val="0"/>
                        </a:spcAft>
                        <a:buClrTx/>
                        <a:buSzTx/>
                        <a:buFontTx/>
                        <a:buNone/>
                        <a:tabLst/>
                        <a:defRPr/>
                      </a:pPr>
                      <a:endParaRPr lang="zh-TW" altLang="en-US" sz="1600" b="0" kern="1200" dirty="0">
                        <a:solidFill>
                          <a:schemeClr val="tx1"/>
                        </a:solidFill>
                        <a:effectLst/>
                        <a:latin typeface="+mn-lt"/>
                        <a:ea typeface="+mn-ea"/>
                        <a:cs typeface="+mn-cs"/>
                      </a:endParaRPr>
                    </a:p>
                  </a:txBody>
                  <a:tcPr marL="68580" marR="68580" marT="34290" marB="34290" anchor="ctr"/>
                </a:tc>
                <a:extLst>
                  <a:ext uri="{0D108BD9-81ED-4DB2-BD59-A6C34878D82A}">
                    <a16:rowId xmlns:a16="http://schemas.microsoft.com/office/drawing/2014/main" val="1657831242"/>
                  </a:ext>
                </a:extLst>
              </a:tr>
            </a:tbl>
          </a:graphicData>
        </a:graphic>
      </p:graphicFrame>
      <p:sp>
        <p:nvSpPr>
          <p:cNvPr id="6" name="標題 1">
            <a:extLst>
              <a:ext uri="{FF2B5EF4-FFF2-40B4-BE49-F238E27FC236}">
                <a16:creationId xmlns:a16="http://schemas.microsoft.com/office/drawing/2014/main" id="{604CF3A9-7F60-456D-B471-DDBE063E0B89}"/>
              </a:ext>
            </a:extLst>
          </p:cNvPr>
          <p:cNvSpPr txBox="1">
            <a:spLocks/>
          </p:cNvSpPr>
          <p:nvPr/>
        </p:nvSpPr>
        <p:spPr>
          <a:xfrm>
            <a:off x="2349996" y="17738"/>
            <a:ext cx="7104828" cy="624893"/>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dist"/>
            <a:r>
              <a:rPr lang="zh-TW" altLang="en-US" sz="2400" b="1" dirty="0">
                <a:solidFill>
                  <a:srgbClr val="002060"/>
                </a:solidFill>
                <a:latin typeface="+mj-ea"/>
                <a:ea typeface="+mj-ea"/>
              </a:rPr>
              <a:t>創造能力資優鑑定重要日程</a:t>
            </a:r>
          </a:p>
        </p:txBody>
      </p:sp>
    </p:spTree>
    <p:extLst>
      <p:ext uri="{BB962C8B-B14F-4D97-AF65-F5344CB8AC3E}">
        <p14:creationId xmlns:p14="http://schemas.microsoft.com/office/powerpoint/2010/main" val="3570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45</a:t>
            </a:fld>
            <a:endParaRPr lang="zh-TW" altLang="en-US" noProof="0" dirty="0"/>
          </a:p>
        </p:txBody>
      </p:sp>
      <p:sp>
        <p:nvSpPr>
          <p:cNvPr id="7" name="標題 1"/>
          <p:cNvSpPr>
            <a:spLocks noGrp="1"/>
          </p:cNvSpPr>
          <p:nvPr>
            <p:ph type="title"/>
          </p:nvPr>
        </p:nvSpPr>
        <p:spPr>
          <a:xfrm>
            <a:off x="1117309" y="76200"/>
            <a:ext cx="10157354" cy="1048544"/>
          </a:xfrm>
        </p:spPr>
        <p:txBody>
          <a:bodyPr>
            <a:noAutofit/>
          </a:bodyPr>
          <a:lstStyle/>
          <a:p>
            <a:r>
              <a:rPr lang="zh-TW" altLang="en-US" b="1" dirty="0">
                <a:effectLst>
                  <a:outerShdw blurRad="38100" dist="38100" dir="2700000" algn="tl">
                    <a:srgbClr val="000000">
                      <a:alpha val="43137"/>
                    </a:srgbClr>
                  </a:outerShdw>
                </a:effectLst>
                <a:latin typeface="+mj-ea"/>
                <a:ea typeface="+mj-ea"/>
              </a:rPr>
              <a:t>申請管道一</a:t>
            </a:r>
            <a:r>
              <a:rPr lang="en-US" altLang="zh-TW" b="1" dirty="0">
                <a:effectLst>
                  <a:outerShdw blurRad="38100" dist="38100" dir="2700000" algn="tl">
                    <a:srgbClr val="000000">
                      <a:alpha val="43137"/>
                    </a:srgbClr>
                  </a:outerShdw>
                </a:effectLst>
                <a:latin typeface="+mj-ea"/>
                <a:ea typeface="+mj-ea"/>
              </a:rPr>
              <a:t>(</a:t>
            </a:r>
            <a:r>
              <a:rPr lang="zh-TW" altLang="en-US" b="1" dirty="0">
                <a:effectLst>
                  <a:outerShdw blurRad="38100" dist="38100" dir="2700000" algn="tl">
                    <a:srgbClr val="000000">
                      <a:alpha val="43137"/>
                    </a:srgbClr>
                  </a:outerShdw>
                </a:effectLst>
                <a:latin typeface="+mj-ea"/>
                <a:ea typeface="+mj-ea"/>
              </a:rPr>
              <a:t>書面審查</a:t>
            </a:r>
            <a:r>
              <a:rPr lang="en-US" altLang="zh-TW" b="1" dirty="0">
                <a:effectLst>
                  <a:outerShdw blurRad="38100" dist="38100" dir="2700000" algn="tl">
                    <a:srgbClr val="000000">
                      <a:alpha val="43137"/>
                    </a:srgbClr>
                  </a:outerShdw>
                </a:effectLst>
                <a:latin typeface="+mj-ea"/>
                <a:ea typeface="+mj-ea"/>
              </a:rPr>
              <a:t>)</a:t>
            </a:r>
            <a:r>
              <a:rPr lang="zh-TW" altLang="en-US" b="1" dirty="0">
                <a:effectLst>
                  <a:outerShdw blurRad="38100" dist="38100" dir="2700000" algn="tl">
                    <a:srgbClr val="000000">
                      <a:alpha val="43137"/>
                    </a:srgbClr>
                  </a:outerShdw>
                </a:effectLst>
                <a:latin typeface="+mj-ea"/>
                <a:ea typeface="+mj-ea"/>
              </a:rPr>
              <a:t>報名</a:t>
            </a:r>
          </a:p>
        </p:txBody>
      </p:sp>
      <p:sp>
        <p:nvSpPr>
          <p:cNvPr id="8" name="內容版面配置區 2"/>
          <p:cNvSpPr>
            <a:spLocks noGrp="1"/>
          </p:cNvSpPr>
          <p:nvPr>
            <p:ph idx="1"/>
          </p:nvPr>
        </p:nvSpPr>
        <p:spPr>
          <a:xfrm>
            <a:off x="901393" y="1242951"/>
            <a:ext cx="10796875" cy="5031791"/>
          </a:xfrm>
        </p:spPr>
        <p:txBody>
          <a:bodyPr>
            <a:noAutofit/>
          </a:bodyPr>
          <a:lstStyle/>
          <a:p>
            <a:pPr marL="0">
              <a:lnSpc>
                <a:spcPts val="3600"/>
              </a:lnSpc>
              <a:spcBef>
                <a:spcPts val="0"/>
              </a:spcBef>
              <a:buNone/>
              <a:defRPr/>
            </a:pPr>
            <a:r>
              <a:rPr lang="en-US" altLang="zh-TW" sz="3200" dirty="0">
                <a:solidFill>
                  <a:schemeClr val="tx2"/>
                </a:solidFill>
                <a:latin typeface="+mj-ea"/>
                <a:ea typeface="+mj-ea"/>
              </a:rPr>
              <a:t>【</a:t>
            </a:r>
            <a:r>
              <a:rPr lang="zh-TW" altLang="en-US" sz="3200" dirty="0">
                <a:solidFill>
                  <a:schemeClr val="tx2"/>
                </a:solidFill>
                <a:latin typeface="+mj-ea"/>
                <a:ea typeface="+mj-ea"/>
              </a:rPr>
              <a:t>管道一</a:t>
            </a:r>
            <a:r>
              <a:rPr lang="en-US" altLang="zh-TW" sz="3200" dirty="0">
                <a:solidFill>
                  <a:schemeClr val="tx2"/>
                </a:solidFill>
                <a:latin typeface="+mj-ea"/>
                <a:ea typeface="+mj-ea"/>
              </a:rPr>
              <a:t>】</a:t>
            </a:r>
            <a:r>
              <a:rPr lang="zh-TW" altLang="en-US" sz="3200" dirty="0">
                <a:solidFill>
                  <a:schemeClr val="tx2"/>
                </a:solidFill>
                <a:latin typeface="+mj-ea"/>
                <a:ea typeface="+mj-ea"/>
              </a:rPr>
              <a:t>採書面審查方式進行</a:t>
            </a:r>
            <a:endParaRPr lang="en-US" altLang="zh-TW" sz="3200" dirty="0">
              <a:solidFill>
                <a:schemeClr val="tx2"/>
              </a:solidFill>
              <a:latin typeface="+mj-ea"/>
              <a:ea typeface="+mj-ea"/>
            </a:endParaRPr>
          </a:p>
          <a:p>
            <a:pPr marL="0">
              <a:lnSpc>
                <a:spcPts val="3600"/>
              </a:lnSpc>
              <a:spcBef>
                <a:spcPts val="0"/>
              </a:spcBef>
              <a:buNone/>
              <a:defRPr/>
            </a:pPr>
            <a:r>
              <a:rPr lang="en-US" altLang="zh-TW" sz="2800" dirty="0">
                <a:solidFill>
                  <a:schemeClr val="tx2"/>
                </a:solidFill>
                <a:latin typeface="+mj-ea"/>
                <a:ea typeface="+mj-ea"/>
              </a:rPr>
              <a:t>(</a:t>
            </a:r>
            <a:r>
              <a:rPr lang="zh-TW" altLang="en-US" sz="2800" dirty="0">
                <a:solidFill>
                  <a:schemeClr val="tx2"/>
                </a:solidFill>
                <a:latin typeface="+mj-ea"/>
                <a:ea typeface="+mj-ea"/>
              </a:rPr>
              <a:t>一</a:t>
            </a:r>
            <a:r>
              <a:rPr lang="en-US" altLang="zh-TW" sz="2800" dirty="0">
                <a:solidFill>
                  <a:schemeClr val="tx2"/>
                </a:solidFill>
                <a:latin typeface="+mj-ea"/>
                <a:ea typeface="+mj-ea"/>
              </a:rPr>
              <a:t>)</a:t>
            </a:r>
            <a:r>
              <a:rPr lang="zh-TW" altLang="en-US" sz="2800" dirty="0">
                <a:solidFill>
                  <a:schemeClr val="tx2"/>
                </a:solidFill>
                <a:latin typeface="+mj-ea"/>
                <a:ea typeface="+mj-ea"/>
              </a:rPr>
              <a:t>適用對象：符合申請資格且於近三年參加政府機關或學術研究機構舉辦之國際性或全國性創造發明競賽表現特別優異，獲前三等獎項。</a:t>
            </a:r>
            <a:endParaRPr lang="en-US" altLang="zh-TW" sz="2800" dirty="0">
              <a:solidFill>
                <a:schemeClr val="tx2"/>
              </a:solidFill>
              <a:latin typeface="+mj-ea"/>
              <a:ea typeface="+mj-ea"/>
            </a:endParaRPr>
          </a:p>
          <a:p>
            <a:pPr marL="0">
              <a:lnSpc>
                <a:spcPts val="3600"/>
              </a:lnSpc>
              <a:spcBef>
                <a:spcPts val="0"/>
              </a:spcBef>
              <a:buNone/>
              <a:defRPr/>
            </a:pPr>
            <a:r>
              <a:rPr lang="en-US" altLang="zh-TW" sz="2800" dirty="0">
                <a:solidFill>
                  <a:schemeClr val="tx2"/>
                </a:solidFill>
                <a:latin typeface="+mj-ea"/>
                <a:ea typeface="+mj-ea"/>
              </a:rPr>
              <a:t>(</a:t>
            </a:r>
            <a:r>
              <a:rPr lang="zh-TW" altLang="en-US" sz="2800" dirty="0">
                <a:solidFill>
                  <a:schemeClr val="tx2"/>
                </a:solidFill>
                <a:latin typeface="+mj-ea"/>
                <a:ea typeface="+mj-ea"/>
              </a:rPr>
              <a:t>二</a:t>
            </a:r>
            <a:r>
              <a:rPr lang="en-US" altLang="zh-TW" sz="2800" dirty="0">
                <a:solidFill>
                  <a:schemeClr val="tx2"/>
                </a:solidFill>
                <a:latin typeface="+mj-ea"/>
                <a:ea typeface="+mj-ea"/>
              </a:rPr>
              <a:t>)</a:t>
            </a:r>
            <a:r>
              <a:rPr lang="zh-TW" altLang="en-US" sz="2800" dirty="0">
                <a:solidFill>
                  <a:schemeClr val="tx2"/>
                </a:solidFill>
                <a:latin typeface="+mj-ea"/>
                <a:ea typeface="+mj-ea"/>
              </a:rPr>
              <a:t>線上報名：</a:t>
            </a:r>
            <a:r>
              <a:rPr lang="en-US" altLang="zh-TW" sz="2800" dirty="0">
                <a:solidFill>
                  <a:schemeClr val="tx2"/>
                </a:solidFill>
                <a:latin typeface="+mj-ea"/>
                <a:ea typeface="+mj-ea"/>
              </a:rPr>
              <a:t>114</a:t>
            </a:r>
            <a:r>
              <a:rPr lang="zh-TW" altLang="en-US" sz="2800" dirty="0">
                <a:solidFill>
                  <a:schemeClr val="tx2"/>
                </a:solidFill>
                <a:latin typeface="+mj-ea"/>
                <a:ea typeface="+mj-ea"/>
              </a:rPr>
              <a:t>年</a:t>
            </a:r>
            <a:r>
              <a:rPr lang="en-US" altLang="zh-TW" sz="2800" dirty="0">
                <a:solidFill>
                  <a:schemeClr val="tx2"/>
                </a:solidFill>
                <a:latin typeface="+mj-ea"/>
                <a:ea typeface="+mj-ea"/>
              </a:rPr>
              <a:t>1</a:t>
            </a:r>
            <a:r>
              <a:rPr lang="zh-TW" altLang="en-US" sz="2800" dirty="0">
                <a:solidFill>
                  <a:schemeClr val="tx2"/>
                </a:solidFill>
                <a:latin typeface="+mj-ea"/>
                <a:ea typeface="+mj-ea"/>
              </a:rPr>
              <a:t>月</a:t>
            </a:r>
            <a:r>
              <a:rPr lang="en-US" altLang="zh-TW" sz="2800" dirty="0">
                <a:solidFill>
                  <a:schemeClr val="tx2"/>
                </a:solidFill>
                <a:latin typeface="+mj-ea"/>
                <a:ea typeface="+mj-ea"/>
              </a:rPr>
              <a:t>13</a:t>
            </a:r>
            <a:r>
              <a:rPr lang="zh-TW" altLang="en-US" sz="2800" dirty="0">
                <a:solidFill>
                  <a:schemeClr val="tx2"/>
                </a:solidFill>
                <a:latin typeface="+mj-ea"/>
                <a:ea typeface="+mj-ea"/>
              </a:rPr>
              <a:t>日</a:t>
            </a:r>
            <a:r>
              <a:rPr lang="en-US" altLang="zh-TW" sz="2800" dirty="0">
                <a:solidFill>
                  <a:schemeClr val="tx2"/>
                </a:solidFill>
                <a:latin typeface="+mj-ea"/>
                <a:ea typeface="+mj-ea"/>
              </a:rPr>
              <a:t>(</a:t>
            </a:r>
            <a:r>
              <a:rPr lang="zh-TW" altLang="en-US" sz="2800" dirty="0">
                <a:solidFill>
                  <a:schemeClr val="tx2"/>
                </a:solidFill>
                <a:latin typeface="+mj-ea"/>
                <a:ea typeface="+mj-ea"/>
              </a:rPr>
              <a:t>一</a:t>
            </a:r>
            <a:r>
              <a:rPr lang="en-US" altLang="zh-TW" sz="2800" dirty="0">
                <a:solidFill>
                  <a:schemeClr val="tx2"/>
                </a:solidFill>
                <a:latin typeface="+mj-ea"/>
                <a:ea typeface="+mj-ea"/>
              </a:rPr>
              <a:t>)8</a:t>
            </a:r>
            <a:r>
              <a:rPr lang="zh-TW" altLang="en-US" sz="2800" dirty="0">
                <a:solidFill>
                  <a:schemeClr val="tx2"/>
                </a:solidFill>
                <a:latin typeface="+mj-ea"/>
                <a:ea typeface="+mj-ea"/>
              </a:rPr>
              <a:t>：</a:t>
            </a:r>
            <a:r>
              <a:rPr lang="en-US" altLang="zh-TW" sz="2800" dirty="0">
                <a:solidFill>
                  <a:schemeClr val="tx2"/>
                </a:solidFill>
                <a:latin typeface="+mj-ea"/>
                <a:ea typeface="+mj-ea"/>
              </a:rPr>
              <a:t>00</a:t>
            </a:r>
            <a:r>
              <a:rPr lang="zh-TW" altLang="en-US" sz="2800" dirty="0">
                <a:solidFill>
                  <a:schemeClr val="tx2"/>
                </a:solidFill>
                <a:latin typeface="+mj-ea"/>
                <a:ea typeface="+mj-ea"/>
              </a:rPr>
              <a:t>時至</a:t>
            </a:r>
            <a:r>
              <a:rPr lang="en-US" altLang="zh-TW" sz="2800" dirty="0">
                <a:solidFill>
                  <a:schemeClr val="tx2"/>
                </a:solidFill>
                <a:latin typeface="+mj-ea"/>
                <a:ea typeface="+mj-ea"/>
              </a:rPr>
              <a:t>1</a:t>
            </a:r>
            <a:r>
              <a:rPr lang="zh-TW" altLang="en-US" sz="2800" dirty="0">
                <a:solidFill>
                  <a:schemeClr val="tx2"/>
                </a:solidFill>
                <a:latin typeface="+mj-ea"/>
                <a:ea typeface="+mj-ea"/>
              </a:rPr>
              <a:t>月</a:t>
            </a:r>
            <a:r>
              <a:rPr lang="en-US" altLang="zh-TW" sz="2800" dirty="0">
                <a:solidFill>
                  <a:schemeClr val="tx2"/>
                </a:solidFill>
                <a:latin typeface="+mj-ea"/>
                <a:ea typeface="+mj-ea"/>
              </a:rPr>
              <a:t>20</a:t>
            </a:r>
            <a:r>
              <a:rPr lang="zh-TW" altLang="en-US" sz="2800" dirty="0">
                <a:solidFill>
                  <a:schemeClr val="tx2"/>
                </a:solidFill>
                <a:latin typeface="+mj-ea"/>
                <a:ea typeface="+mj-ea"/>
              </a:rPr>
              <a:t>日</a:t>
            </a:r>
            <a:r>
              <a:rPr lang="en-US" altLang="zh-TW" sz="2800" dirty="0">
                <a:solidFill>
                  <a:schemeClr val="tx2"/>
                </a:solidFill>
                <a:latin typeface="+mj-ea"/>
                <a:ea typeface="+mj-ea"/>
              </a:rPr>
              <a:t>(</a:t>
            </a:r>
            <a:r>
              <a:rPr lang="zh-TW" altLang="en-US" sz="2800" dirty="0">
                <a:solidFill>
                  <a:schemeClr val="tx2"/>
                </a:solidFill>
                <a:latin typeface="+mj-ea"/>
                <a:ea typeface="+mj-ea"/>
              </a:rPr>
              <a:t>一</a:t>
            </a:r>
            <a:r>
              <a:rPr lang="en-US" altLang="zh-TW" sz="2800" dirty="0">
                <a:solidFill>
                  <a:schemeClr val="tx2"/>
                </a:solidFill>
                <a:latin typeface="+mj-ea"/>
                <a:ea typeface="+mj-ea"/>
              </a:rPr>
              <a:t>)23</a:t>
            </a:r>
            <a:r>
              <a:rPr lang="zh-TW" altLang="en-US" sz="2800" dirty="0">
                <a:solidFill>
                  <a:schemeClr val="tx2"/>
                </a:solidFill>
                <a:latin typeface="+mj-ea"/>
                <a:ea typeface="+mj-ea"/>
              </a:rPr>
              <a:t>：</a:t>
            </a:r>
            <a:r>
              <a:rPr lang="en-US" altLang="zh-TW" sz="2800" dirty="0">
                <a:solidFill>
                  <a:schemeClr val="tx2"/>
                </a:solidFill>
                <a:latin typeface="+mj-ea"/>
                <a:ea typeface="+mj-ea"/>
              </a:rPr>
              <a:t>59</a:t>
            </a:r>
            <a:r>
              <a:rPr lang="zh-TW" altLang="en-US" sz="2800" dirty="0">
                <a:solidFill>
                  <a:schemeClr val="tx2"/>
                </a:solidFill>
                <a:latin typeface="+mj-ea"/>
                <a:ea typeface="+mj-ea"/>
              </a:rPr>
              <a:t>。</a:t>
            </a:r>
            <a:endParaRPr lang="en-US" altLang="zh-TW" sz="2800" dirty="0">
              <a:solidFill>
                <a:schemeClr val="tx2"/>
              </a:solidFill>
              <a:latin typeface="+mj-ea"/>
              <a:ea typeface="+mj-ea"/>
            </a:endParaRPr>
          </a:p>
          <a:p>
            <a:pPr marL="0">
              <a:lnSpc>
                <a:spcPts val="3600"/>
              </a:lnSpc>
              <a:spcBef>
                <a:spcPts val="0"/>
              </a:spcBef>
              <a:buNone/>
              <a:defRPr/>
            </a:pPr>
            <a:r>
              <a:rPr lang="en-US" altLang="zh-TW" sz="2800" dirty="0">
                <a:solidFill>
                  <a:schemeClr val="tx2"/>
                </a:solidFill>
                <a:latin typeface="+mj-ea"/>
                <a:ea typeface="+mj-ea"/>
              </a:rPr>
              <a:t>(</a:t>
            </a:r>
            <a:r>
              <a:rPr lang="zh-TW" altLang="en-US" sz="2800" dirty="0">
                <a:solidFill>
                  <a:schemeClr val="tx2"/>
                </a:solidFill>
                <a:latin typeface="+mj-ea"/>
                <a:ea typeface="+mj-ea"/>
              </a:rPr>
              <a:t>三</a:t>
            </a:r>
            <a:r>
              <a:rPr lang="en-US" altLang="zh-TW" sz="2800" dirty="0">
                <a:solidFill>
                  <a:schemeClr val="tx2"/>
                </a:solidFill>
                <a:latin typeface="+mj-ea"/>
                <a:ea typeface="+mj-ea"/>
              </a:rPr>
              <a:t>)</a:t>
            </a:r>
            <a:r>
              <a:rPr lang="zh-TW" altLang="en-US" sz="2800" dirty="0">
                <a:solidFill>
                  <a:schemeClr val="tx2"/>
                </a:solidFill>
                <a:latin typeface="+mj-ea"/>
                <a:ea typeface="+mj-ea"/>
              </a:rPr>
              <a:t>繳費時間：</a:t>
            </a:r>
            <a:r>
              <a:rPr lang="en-US" altLang="zh-TW" sz="2800" dirty="0">
                <a:solidFill>
                  <a:schemeClr val="tx2"/>
                </a:solidFill>
                <a:latin typeface="+mj-ea"/>
                <a:ea typeface="+mj-ea"/>
              </a:rPr>
              <a:t>114</a:t>
            </a:r>
            <a:r>
              <a:rPr lang="zh-TW" altLang="en-US" sz="2800" dirty="0">
                <a:solidFill>
                  <a:schemeClr val="tx2"/>
                </a:solidFill>
                <a:latin typeface="+mj-ea"/>
                <a:ea typeface="+mj-ea"/>
              </a:rPr>
              <a:t>年</a:t>
            </a:r>
            <a:r>
              <a:rPr lang="en-US" altLang="zh-TW" sz="2800" dirty="0">
                <a:solidFill>
                  <a:schemeClr val="tx2"/>
                </a:solidFill>
                <a:latin typeface="+mj-ea"/>
                <a:ea typeface="+mj-ea"/>
              </a:rPr>
              <a:t>1</a:t>
            </a:r>
            <a:r>
              <a:rPr lang="zh-TW" altLang="en-US" sz="2800" dirty="0">
                <a:solidFill>
                  <a:schemeClr val="tx2"/>
                </a:solidFill>
                <a:latin typeface="+mj-ea"/>
                <a:ea typeface="+mj-ea"/>
              </a:rPr>
              <a:t>月</a:t>
            </a:r>
            <a:r>
              <a:rPr lang="en-US" altLang="zh-TW" sz="2800" dirty="0">
                <a:solidFill>
                  <a:schemeClr val="tx2"/>
                </a:solidFill>
                <a:latin typeface="+mj-ea"/>
                <a:ea typeface="+mj-ea"/>
              </a:rPr>
              <a:t>21</a:t>
            </a:r>
            <a:r>
              <a:rPr lang="zh-TW" altLang="en-US" sz="2800" dirty="0">
                <a:solidFill>
                  <a:schemeClr val="tx2"/>
                </a:solidFill>
                <a:latin typeface="+mj-ea"/>
                <a:ea typeface="+mj-ea"/>
              </a:rPr>
              <a:t>日</a:t>
            </a:r>
            <a:r>
              <a:rPr lang="en-US" altLang="zh-TW" sz="2800" dirty="0">
                <a:solidFill>
                  <a:schemeClr val="tx2"/>
                </a:solidFill>
                <a:latin typeface="+mj-ea"/>
                <a:ea typeface="+mj-ea"/>
              </a:rPr>
              <a:t>(</a:t>
            </a:r>
            <a:r>
              <a:rPr lang="zh-TW" altLang="en-US" sz="2800" dirty="0">
                <a:solidFill>
                  <a:schemeClr val="tx2"/>
                </a:solidFill>
                <a:latin typeface="+mj-ea"/>
                <a:ea typeface="+mj-ea"/>
              </a:rPr>
              <a:t>二</a:t>
            </a:r>
            <a:r>
              <a:rPr lang="en-US" altLang="zh-TW" sz="2800" dirty="0">
                <a:solidFill>
                  <a:schemeClr val="tx2"/>
                </a:solidFill>
                <a:latin typeface="+mj-ea"/>
                <a:ea typeface="+mj-ea"/>
              </a:rPr>
              <a:t>)</a:t>
            </a:r>
            <a:r>
              <a:rPr lang="zh-TW" altLang="en-US" sz="2800" dirty="0">
                <a:solidFill>
                  <a:schemeClr val="tx2"/>
                </a:solidFill>
                <a:latin typeface="+mj-ea"/>
                <a:ea typeface="+mj-ea"/>
              </a:rPr>
              <a:t>中午</a:t>
            </a:r>
            <a:r>
              <a:rPr lang="en-US" altLang="zh-TW" sz="2800" dirty="0">
                <a:solidFill>
                  <a:schemeClr val="tx2"/>
                </a:solidFill>
                <a:latin typeface="+mj-ea"/>
                <a:ea typeface="+mj-ea"/>
              </a:rPr>
              <a:t>12</a:t>
            </a:r>
            <a:r>
              <a:rPr lang="zh-TW" altLang="en-US" sz="2800" dirty="0">
                <a:solidFill>
                  <a:schemeClr val="tx2"/>
                </a:solidFill>
                <a:latin typeface="+mj-ea"/>
                <a:ea typeface="+mj-ea"/>
              </a:rPr>
              <a:t>：</a:t>
            </a:r>
            <a:r>
              <a:rPr lang="en-US" altLang="zh-TW" sz="2800" dirty="0">
                <a:solidFill>
                  <a:schemeClr val="tx2"/>
                </a:solidFill>
                <a:latin typeface="+mj-ea"/>
                <a:ea typeface="+mj-ea"/>
              </a:rPr>
              <a:t>00</a:t>
            </a:r>
            <a:r>
              <a:rPr lang="zh-TW" altLang="en-US" sz="2800" dirty="0">
                <a:solidFill>
                  <a:schemeClr val="tx2"/>
                </a:solidFill>
                <a:latin typeface="+mj-ea"/>
                <a:ea typeface="+mj-ea"/>
              </a:rPr>
              <a:t>前完成繳款。</a:t>
            </a:r>
            <a:endParaRPr lang="en-US" altLang="zh-TW" sz="2800" dirty="0">
              <a:solidFill>
                <a:schemeClr val="tx2"/>
              </a:solidFill>
              <a:latin typeface="+mj-ea"/>
              <a:ea typeface="+mj-ea"/>
            </a:endParaRPr>
          </a:p>
          <a:p>
            <a:pPr marL="0">
              <a:lnSpc>
                <a:spcPts val="3600"/>
              </a:lnSpc>
              <a:spcBef>
                <a:spcPts val="0"/>
              </a:spcBef>
              <a:buNone/>
              <a:defRPr/>
            </a:pPr>
            <a:r>
              <a:rPr lang="en-US" altLang="zh-TW" sz="2800" dirty="0">
                <a:solidFill>
                  <a:schemeClr val="tx2"/>
                </a:solidFill>
                <a:latin typeface="+mj-ea"/>
                <a:ea typeface="+mj-ea"/>
              </a:rPr>
              <a:t>(</a:t>
            </a:r>
            <a:r>
              <a:rPr lang="zh-TW" altLang="en-US" sz="2800" dirty="0">
                <a:solidFill>
                  <a:schemeClr val="tx2"/>
                </a:solidFill>
                <a:latin typeface="+mj-ea"/>
                <a:ea typeface="+mj-ea"/>
              </a:rPr>
              <a:t>四</a:t>
            </a:r>
            <a:r>
              <a:rPr lang="en-US" altLang="zh-TW" sz="2800" dirty="0">
                <a:solidFill>
                  <a:schemeClr val="tx2"/>
                </a:solidFill>
                <a:latin typeface="+mj-ea"/>
                <a:ea typeface="+mj-ea"/>
              </a:rPr>
              <a:t>)</a:t>
            </a:r>
            <a:r>
              <a:rPr lang="zh-TW" altLang="en-US" sz="2800" dirty="0">
                <a:solidFill>
                  <a:schemeClr val="tx2"/>
                </a:solidFill>
                <a:latin typeface="+mj-ea"/>
                <a:ea typeface="+mj-ea"/>
              </a:rPr>
              <a:t>現場查驗：</a:t>
            </a:r>
            <a:endParaRPr lang="en-US" altLang="zh-TW" sz="2800" dirty="0">
              <a:solidFill>
                <a:schemeClr val="tx2"/>
              </a:solidFill>
              <a:latin typeface="+mj-ea"/>
              <a:ea typeface="+mj-ea"/>
            </a:endParaRPr>
          </a:p>
          <a:p>
            <a:pPr marL="853290" lvl="2">
              <a:lnSpc>
                <a:spcPts val="3600"/>
              </a:lnSpc>
              <a:spcBef>
                <a:spcPts val="0"/>
              </a:spcBef>
              <a:buNone/>
              <a:defRPr/>
            </a:pPr>
            <a:r>
              <a:rPr lang="en-US" altLang="zh-TW" sz="2800" dirty="0">
                <a:solidFill>
                  <a:schemeClr val="tx2"/>
                </a:solidFill>
                <a:latin typeface="+mj-ea"/>
                <a:ea typeface="+mj-ea"/>
              </a:rPr>
              <a:t>1</a:t>
            </a:r>
            <a:r>
              <a:rPr lang="zh-TW" altLang="en-US" sz="2800" dirty="0">
                <a:solidFill>
                  <a:schemeClr val="tx2"/>
                </a:solidFill>
                <a:latin typeface="+mj-ea"/>
                <a:ea typeface="+mj-ea"/>
              </a:rPr>
              <a:t>、</a:t>
            </a:r>
            <a:r>
              <a:rPr lang="zh-TW" altLang="en-US" sz="2800" dirty="0">
                <a:solidFill>
                  <a:srgbClr val="FF0000"/>
                </a:solidFill>
                <a:latin typeface="+mj-ea"/>
                <a:ea typeface="+mj-ea"/>
              </a:rPr>
              <a:t>時間：</a:t>
            </a:r>
            <a:r>
              <a:rPr lang="en-US" altLang="zh-TW" sz="2800" dirty="0">
                <a:solidFill>
                  <a:srgbClr val="FF0000"/>
                </a:solidFill>
                <a:latin typeface="+mj-ea"/>
                <a:ea typeface="+mj-ea"/>
              </a:rPr>
              <a:t>114</a:t>
            </a:r>
            <a:r>
              <a:rPr lang="zh-TW" altLang="en-US" sz="2800" dirty="0">
                <a:solidFill>
                  <a:srgbClr val="FF0000"/>
                </a:solidFill>
                <a:latin typeface="+mj-ea"/>
                <a:ea typeface="+mj-ea"/>
              </a:rPr>
              <a:t>年</a:t>
            </a:r>
            <a:r>
              <a:rPr lang="en-US" altLang="zh-TW" sz="2800" dirty="0">
                <a:solidFill>
                  <a:srgbClr val="FF0000"/>
                </a:solidFill>
                <a:latin typeface="+mj-ea"/>
                <a:ea typeface="+mj-ea"/>
              </a:rPr>
              <a:t>2</a:t>
            </a:r>
            <a:r>
              <a:rPr lang="zh-TW" altLang="en-US" sz="2800" dirty="0">
                <a:solidFill>
                  <a:srgbClr val="FF0000"/>
                </a:solidFill>
                <a:latin typeface="+mj-ea"/>
                <a:ea typeface="+mj-ea"/>
              </a:rPr>
              <a:t>月</a:t>
            </a:r>
            <a:r>
              <a:rPr lang="en-US" altLang="zh-TW" sz="2800" dirty="0">
                <a:solidFill>
                  <a:srgbClr val="FF0000"/>
                </a:solidFill>
                <a:latin typeface="+mj-ea"/>
                <a:ea typeface="+mj-ea"/>
              </a:rPr>
              <a:t>3</a:t>
            </a:r>
            <a:r>
              <a:rPr lang="zh-TW" altLang="en-US" sz="2800" dirty="0">
                <a:solidFill>
                  <a:srgbClr val="FF0000"/>
                </a:solidFill>
                <a:latin typeface="+mj-ea"/>
                <a:ea typeface="+mj-ea"/>
              </a:rPr>
              <a:t>日</a:t>
            </a:r>
            <a:r>
              <a:rPr lang="en-US" altLang="zh-TW" sz="2800" dirty="0">
                <a:solidFill>
                  <a:srgbClr val="FF0000"/>
                </a:solidFill>
                <a:latin typeface="+mj-ea"/>
                <a:ea typeface="+mj-ea"/>
              </a:rPr>
              <a:t>(</a:t>
            </a:r>
            <a:r>
              <a:rPr lang="zh-TW" altLang="en-US" sz="2800" dirty="0">
                <a:solidFill>
                  <a:srgbClr val="FF0000"/>
                </a:solidFill>
                <a:latin typeface="+mj-ea"/>
                <a:ea typeface="+mj-ea"/>
              </a:rPr>
              <a:t>一</a:t>
            </a:r>
            <a:r>
              <a:rPr lang="en-US" altLang="zh-TW" sz="2800" dirty="0">
                <a:solidFill>
                  <a:srgbClr val="FF0000"/>
                </a:solidFill>
                <a:latin typeface="+mj-ea"/>
                <a:ea typeface="+mj-ea"/>
              </a:rPr>
              <a:t>)</a:t>
            </a:r>
            <a:r>
              <a:rPr lang="en-US" altLang="zh-TW" sz="2800" dirty="0">
                <a:solidFill>
                  <a:srgbClr val="FF0000"/>
                </a:solidFill>
                <a:latin typeface="+mj-ea"/>
              </a:rPr>
              <a:t> </a:t>
            </a:r>
            <a:r>
              <a:rPr lang="zh-TW" altLang="en-US" sz="2800" dirty="0">
                <a:solidFill>
                  <a:srgbClr val="FF0000"/>
                </a:solidFill>
                <a:latin typeface="+mj-ea"/>
              </a:rPr>
              <a:t>及</a:t>
            </a:r>
            <a:r>
              <a:rPr lang="zh-TW" altLang="en-US" sz="2800" dirty="0">
                <a:solidFill>
                  <a:srgbClr val="FF0000"/>
                </a:solidFill>
                <a:latin typeface="+mj-ea"/>
                <a:ea typeface="+mj-ea"/>
              </a:rPr>
              <a:t> </a:t>
            </a:r>
            <a:r>
              <a:rPr lang="en-US" altLang="zh-TW" sz="2800" dirty="0">
                <a:solidFill>
                  <a:srgbClr val="FF0000"/>
                </a:solidFill>
                <a:latin typeface="+mj-ea"/>
                <a:ea typeface="+mj-ea"/>
              </a:rPr>
              <a:t>2</a:t>
            </a:r>
            <a:r>
              <a:rPr lang="zh-TW" altLang="en-US" sz="2800" dirty="0">
                <a:solidFill>
                  <a:srgbClr val="FF0000"/>
                </a:solidFill>
                <a:latin typeface="+mj-ea"/>
                <a:ea typeface="+mj-ea"/>
              </a:rPr>
              <a:t>月</a:t>
            </a:r>
            <a:r>
              <a:rPr lang="en-US" altLang="zh-TW" sz="2800" dirty="0">
                <a:solidFill>
                  <a:srgbClr val="FF0000"/>
                </a:solidFill>
                <a:latin typeface="+mj-ea"/>
                <a:ea typeface="+mj-ea"/>
              </a:rPr>
              <a:t>4</a:t>
            </a:r>
            <a:r>
              <a:rPr lang="zh-TW" altLang="en-US" sz="2800" dirty="0">
                <a:solidFill>
                  <a:srgbClr val="FF0000"/>
                </a:solidFill>
                <a:latin typeface="+mj-ea"/>
                <a:ea typeface="+mj-ea"/>
              </a:rPr>
              <a:t>日</a:t>
            </a:r>
            <a:r>
              <a:rPr lang="en-US" altLang="zh-TW" sz="2800" dirty="0">
                <a:solidFill>
                  <a:srgbClr val="FF0000"/>
                </a:solidFill>
                <a:latin typeface="+mj-ea"/>
                <a:ea typeface="+mj-ea"/>
              </a:rPr>
              <a:t>(</a:t>
            </a:r>
            <a:r>
              <a:rPr lang="zh-TW" altLang="en-US" sz="2800" dirty="0">
                <a:solidFill>
                  <a:srgbClr val="FF0000"/>
                </a:solidFill>
                <a:latin typeface="+mj-ea"/>
                <a:ea typeface="+mj-ea"/>
              </a:rPr>
              <a:t>二</a:t>
            </a:r>
            <a:r>
              <a:rPr lang="en-US" altLang="zh-TW" sz="2800" dirty="0">
                <a:solidFill>
                  <a:srgbClr val="FF0000"/>
                </a:solidFill>
                <a:latin typeface="+mj-ea"/>
                <a:ea typeface="+mj-ea"/>
              </a:rPr>
              <a:t>)08</a:t>
            </a:r>
            <a:r>
              <a:rPr lang="zh-TW" altLang="en-US" sz="2800" dirty="0">
                <a:solidFill>
                  <a:srgbClr val="FF0000"/>
                </a:solidFill>
                <a:latin typeface="+mj-ea"/>
                <a:ea typeface="+mj-ea"/>
              </a:rPr>
              <a:t>：</a:t>
            </a:r>
            <a:r>
              <a:rPr lang="en-US" altLang="zh-TW" sz="2800" dirty="0">
                <a:solidFill>
                  <a:srgbClr val="FF0000"/>
                </a:solidFill>
                <a:latin typeface="+mj-ea"/>
                <a:ea typeface="+mj-ea"/>
              </a:rPr>
              <a:t>30</a:t>
            </a:r>
            <a:r>
              <a:rPr lang="zh-TW" altLang="en-US" sz="2800" dirty="0">
                <a:solidFill>
                  <a:srgbClr val="FF0000"/>
                </a:solidFill>
                <a:latin typeface="+mj-ea"/>
                <a:ea typeface="+mj-ea"/>
              </a:rPr>
              <a:t>－</a:t>
            </a:r>
            <a:r>
              <a:rPr lang="en-US" altLang="zh-TW" sz="2800" dirty="0">
                <a:solidFill>
                  <a:srgbClr val="FF0000"/>
                </a:solidFill>
                <a:latin typeface="+mj-ea"/>
                <a:ea typeface="+mj-ea"/>
              </a:rPr>
              <a:t>16</a:t>
            </a:r>
            <a:r>
              <a:rPr lang="zh-TW" altLang="en-US" sz="2800" dirty="0">
                <a:solidFill>
                  <a:srgbClr val="FF0000"/>
                </a:solidFill>
                <a:latin typeface="+mj-ea"/>
                <a:ea typeface="+mj-ea"/>
              </a:rPr>
              <a:t>：</a:t>
            </a:r>
            <a:r>
              <a:rPr lang="en-US" altLang="zh-TW" sz="2800" dirty="0">
                <a:solidFill>
                  <a:srgbClr val="FF0000"/>
                </a:solidFill>
                <a:latin typeface="+mj-ea"/>
                <a:ea typeface="+mj-ea"/>
              </a:rPr>
              <a:t>00</a:t>
            </a:r>
          </a:p>
          <a:p>
            <a:pPr marL="853290" lvl="2">
              <a:lnSpc>
                <a:spcPts val="3600"/>
              </a:lnSpc>
              <a:spcBef>
                <a:spcPts val="0"/>
              </a:spcBef>
              <a:buNone/>
              <a:defRPr/>
            </a:pPr>
            <a:r>
              <a:rPr lang="en-US" altLang="zh-TW" sz="2800" b="1" dirty="0">
                <a:solidFill>
                  <a:schemeClr val="tx2"/>
                </a:solidFill>
                <a:latin typeface="+mj-ea"/>
                <a:ea typeface="+mj-ea"/>
              </a:rPr>
              <a:t>2</a:t>
            </a:r>
            <a:r>
              <a:rPr lang="zh-TW" altLang="en-US" sz="2800" b="1" dirty="0">
                <a:solidFill>
                  <a:schemeClr val="tx2"/>
                </a:solidFill>
                <a:latin typeface="+mj-ea"/>
                <a:ea typeface="+mj-ea"/>
              </a:rPr>
              <a:t>、</a:t>
            </a:r>
            <a:r>
              <a:rPr lang="zh-TW" altLang="en-US" sz="2800" b="1" dirty="0">
                <a:solidFill>
                  <a:srgbClr val="FF0000"/>
                </a:solidFill>
                <a:latin typeface="+mj-ea"/>
                <a:ea typeface="+mj-ea"/>
              </a:rPr>
              <a:t>地點：南崁國中</a:t>
            </a:r>
          </a:p>
        </p:txBody>
      </p:sp>
    </p:spTree>
    <p:extLst>
      <p:ext uri="{BB962C8B-B14F-4D97-AF65-F5344CB8AC3E}">
        <p14:creationId xmlns:p14="http://schemas.microsoft.com/office/powerpoint/2010/main" val="200667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17309" y="1701800"/>
            <a:ext cx="10157354" cy="5019676"/>
          </a:xfrm>
        </p:spPr>
        <p:txBody>
          <a:bodyPr>
            <a:normAutofit/>
          </a:bodyPr>
          <a:lstStyle/>
          <a:p>
            <a:pPr marL="0" indent="0">
              <a:buNone/>
            </a:pPr>
            <a:r>
              <a:rPr lang="zh-TW" altLang="zh-TW" dirty="0"/>
              <a:t>一、</a:t>
            </a:r>
            <a:r>
              <a:rPr lang="zh-TW" altLang="zh-TW" b="1" dirty="0"/>
              <a:t>參加政府機關或學術研究機構舉辦之國際性或全國性</a:t>
            </a:r>
            <a:r>
              <a:rPr lang="zh-TW" altLang="zh-TW" b="1" dirty="0">
                <a:solidFill>
                  <a:srgbClr val="FF0000"/>
                </a:solidFill>
              </a:rPr>
              <a:t>創造發明競賽</a:t>
            </a:r>
            <a:r>
              <a:rPr lang="zh-TW" altLang="zh-TW" b="1" dirty="0"/>
              <a:t>表現特別優異，獲前三等獎項。</a:t>
            </a:r>
            <a:r>
              <a:rPr lang="en-US" altLang="zh-TW" dirty="0"/>
              <a:t>(</a:t>
            </a:r>
            <a:r>
              <a:rPr lang="zh-TW" altLang="zh-TW" dirty="0"/>
              <a:t>依據本款申請書面審查者，填寫附件四</a:t>
            </a:r>
            <a:r>
              <a:rPr lang="en-US" altLang="zh-TW" dirty="0"/>
              <a:t>)</a:t>
            </a:r>
            <a:r>
              <a:rPr lang="zh-TW" altLang="zh-TW" dirty="0"/>
              <a:t>。</a:t>
            </a:r>
            <a:endParaRPr lang="en-US" altLang="zh-TW" dirty="0"/>
          </a:p>
          <a:p>
            <a:pPr marL="426645" lvl="1" indent="0">
              <a:buNone/>
            </a:pPr>
            <a:r>
              <a:rPr lang="en-US" altLang="zh-TW" dirty="0"/>
              <a:t>(</a:t>
            </a:r>
            <a:r>
              <a:rPr lang="zh-TW" altLang="en-US" dirty="0"/>
              <a:t>一</a:t>
            </a:r>
            <a:r>
              <a:rPr lang="en-US" altLang="zh-TW" dirty="0"/>
              <a:t>)</a:t>
            </a:r>
            <a:r>
              <a:rPr lang="zh-TW" altLang="zh-TW" dirty="0"/>
              <a:t>政府機關：係指教育或文化建設主管行政機關。</a:t>
            </a:r>
          </a:p>
          <a:p>
            <a:pPr marL="426645" lvl="1" indent="0">
              <a:buNone/>
            </a:pPr>
            <a:r>
              <a:rPr lang="en-US" altLang="zh-TW" dirty="0"/>
              <a:t>(</a:t>
            </a:r>
            <a:r>
              <a:rPr lang="zh-TW" altLang="en-US" dirty="0"/>
              <a:t>二</a:t>
            </a:r>
            <a:r>
              <a:rPr lang="en-US" altLang="zh-TW" dirty="0"/>
              <a:t>)</a:t>
            </a:r>
            <a:r>
              <a:rPr lang="zh-TW" altLang="zh-TW" dirty="0"/>
              <a:t>學術研究機構：係指公私立大學、國立研究院及依學術研究機構設立辦法所設立之學術研究機構。</a:t>
            </a:r>
          </a:p>
          <a:p>
            <a:pPr marL="426645" lvl="1" indent="0">
              <a:buNone/>
            </a:pPr>
            <a:r>
              <a:rPr lang="en-US" altLang="zh-TW" dirty="0"/>
              <a:t>(</a:t>
            </a:r>
            <a:r>
              <a:rPr lang="zh-TW" altLang="en-US" dirty="0"/>
              <a:t>二</a:t>
            </a:r>
            <a:r>
              <a:rPr lang="en-US" altLang="zh-TW" dirty="0"/>
              <a:t>)</a:t>
            </a:r>
            <a:r>
              <a:rPr lang="zh-TW" altLang="zh-TW" dirty="0"/>
              <a:t>獲前三等獎項：應為近三年</a:t>
            </a:r>
            <a:r>
              <a:rPr lang="zh-TW" altLang="zh-TW" dirty="0">
                <a:solidFill>
                  <a:srgbClr val="FF0000"/>
                </a:solidFill>
              </a:rPr>
              <a:t>（</a:t>
            </a:r>
            <a:r>
              <a:rPr lang="en-US" altLang="zh-TW" dirty="0">
                <a:solidFill>
                  <a:srgbClr val="FF0000"/>
                </a:solidFill>
              </a:rPr>
              <a:t>111</a:t>
            </a:r>
            <a:r>
              <a:rPr lang="zh-TW" altLang="zh-TW" dirty="0">
                <a:solidFill>
                  <a:srgbClr val="FF0000"/>
                </a:solidFill>
              </a:rPr>
              <a:t>年</a:t>
            </a:r>
            <a:r>
              <a:rPr lang="en-US" altLang="zh-TW" dirty="0">
                <a:solidFill>
                  <a:srgbClr val="FF0000"/>
                </a:solidFill>
              </a:rPr>
              <a:t>1</a:t>
            </a:r>
            <a:r>
              <a:rPr lang="zh-TW" altLang="zh-TW" dirty="0">
                <a:solidFill>
                  <a:srgbClr val="FF0000"/>
                </a:solidFill>
              </a:rPr>
              <a:t>月</a:t>
            </a:r>
            <a:r>
              <a:rPr lang="en-US" altLang="zh-TW" dirty="0">
                <a:solidFill>
                  <a:srgbClr val="FF0000"/>
                </a:solidFill>
              </a:rPr>
              <a:t>19</a:t>
            </a:r>
            <a:r>
              <a:rPr lang="zh-TW" altLang="zh-TW" dirty="0">
                <a:solidFill>
                  <a:srgbClr val="FF0000"/>
                </a:solidFill>
              </a:rPr>
              <a:t>日至</a:t>
            </a:r>
            <a:r>
              <a:rPr lang="en-US" altLang="zh-TW" dirty="0">
                <a:solidFill>
                  <a:srgbClr val="FF0000"/>
                </a:solidFill>
              </a:rPr>
              <a:t>114</a:t>
            </a:r>
            <a:r>
              <a:rPr lang="zh-TW" altLang="zh-TW" dirty="0">
                <a:solidFill>
                  <a:srgbClr val="FF0000"/>
                </a:solidFill>
              </a:rPr>
              <a:t>年</a:t>
            </a:r>
            <a:r>
              <a:rPr lang="en-US" altLang="zh-TW" dirty="0">
                <a:solidFill>
                  <a:srgbClr val="FF0000"/>
                </a:solidFill>
              </a:rPr>
              <a:t>1</a:t>
            </a:r>
            <a:r>
              <a:rPr lang="zh-TW" altLang="zh-TW" dirty="0">
                <a:solidFill>
                  <a:srgbClr val="FF0000"/>
                </a:solidFill>
              </a:rPr>
              <a:t>月</a:t>
            </a:r>
            <a:r>
              <a:rPr lang="en-US" altLang="zh-TW" dirty="0">
                <a:solidFill>
                  <a:srgbClr val="FF0000"/>
                </a:solidFill>
              </a:rPr>
              <a:t>20</a:t>
            </a:r>
            <a:r>
              <a:rPr lang="zh-TW" altLang="zh-TW" dirty="0">
                <a:solidFill>
                  <a:srgbClr val="FF0000"/>
                </a:solidFill>
              </a:rPr>
              <a:t>日）</a:t>
            </a:r>
            <a:r>
              <a:rPr lang="zh-TW" altLang="zh-TW" dirty="0"/>
              <a:t>所獲得前三名之成績或其他可清楚辨知為前三名之名次者；若為等第次序，則依特優、優等、甲等各等第人數排序結果決定前三名。</a:t>
            </a:r>
          </a:p>
          <a:p>
            <a:pPr marL="426645" lvl="1" indent="0">
              <a:buNone/>
            </a:pPr>
            <a:r>
              <a:rPr lang="en-US" altLang="zh-TW" dirty="0"/>
              <a:t>(</a:t>
            </a:r>
            <a:r>
              <a:rPr lang="zh-TW" altLang="en-US" dirty="0"/>
              <a:t>三</a:t>
            </a:r>
            <a:r>
              <a:rPr lang="en-US" altLang="zh-TW" dirty="0"/>
              <a:t>)</a:t>
            </a:r>
            <a:r>
              <a:rPr lang="zh-TW" altLang="zh-TW" dirty="0"/>
              <a:t>創造發明競賽係指科學或科技類創造發明之表現。</a:t>
            </a:r>
          </a:p>
          <a:p>
            <a:pPr marL="426645" lvl="1" indent="0">
              <a:buNone/>
            </a:pPr>
            <a:r>
              <a:rPr lang="en-US" altLang="zh-TW" dirty="0"/>
              <a:t>(</a:t>
            </a:r>
            <a:r>
              <a:rPr lang="zh-TW" altLang="en-US" dirty="0"/>
              <a:t>四</a:t>
            </a:r>
            <a:r>
              <a:rPr lang="en-US" altLang="zh-TW" dirty="0"/>
              <a:t>)</a:t>
            </a:r>
            <a:r>
              <a:rPr lang="zh-TW" altLang="zh-TW" dirty="0"/>
              <a:t>創造發明競賽應以個人參與為原則，</a:t>
            </a:r>
            <a:r>
              <a:rPr lang="zh-TW" altLang="zh-TW" u="sng" dirty="0"/>
              <a:t>若為兩人</a:t>
            </a:r>
            <a:r>
              <a:rPr lang="en-US" altLang="zh-TW" u="sng" dirty="0"/>
              <a:t>(</a:t>
            </a:r>
            <a:r>
              <a:rPr lang="zh-TW" altLang="zh-TW" u="sng" dirty="0"/>
              <a:t>含</a:t>
            </a:r>
            <a:r>
              <a:rPr lang="en-US" altLang="zh-TW" u="sng" dirty="0"/>
              <a:t>)</a:t>
            </a:r>
            <a:r>
              <a:rPr lang="zh-TW" altLang="zh-TW" u="sng" dirty="0"/>
              <a:t>以上合作之競賽作品，需具體列出每位作者之具體貢獻內容和程度，並由所有作者及指導教師簽名具結。</a:t>
            </a:r>
            <a:endParaRPr lang="zh-TW" altLang="zh-TW" dirty="0"/>
          </a:p>
          <a:p>
            <a:pPr marL="0" indent="0">
              <a:buNone/>
            </a:pPr>
            <a:r>
              <a:rPr lang="zh-TW" altLang="zh-TW" dirty="0"/>
              <a:t>二、若有疑義，則由鑑定小組認定之。</a:t>
            </a:r>
          </a:p>
          <a:p>
            <a:endParaRPr lang="zh-TW" altLang="en-US"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46</a:t>
            </a:fld>
            <a:endParaRPr lang="zh-TW" altLang="en-US" noProof="0" dirty="0"/>
          </a:p>
        </p:txBody>
      </p:sp>
      <p:sp>
        <p:nvSpPr>
          <p:cNvPr id="5" name="標題 1"/>
          <p:cNvSpPr>
            <a:spLocks noGrp="1"/>
          </p:cNvSpPr>
          <p:nvPr>
            <p:ph type="title"/>
          </p:nvPr>
        </p:nvSpPr>
        <p:spPr>
          <a:xfrm>
            <a:off x="1117309" y="76200"/>
            <a:ext cx="10157354" cy="1408584"/>
          </a:xfrm>
        </p:spPr>
        <p:txBody>
          <a:bodyPr>
            <a:noAutofit/>
          </a:bodyPr>
          <a:lstStyle/>
          <a:p>
            <a:r>
              <a:rPr lang="en-US" altLang="zh-TW" b="1" dirty="0">
                <a:effectLst>
                  <a:outerShdw blurRad="38100" dist="38100" dir="2700000" algn="tl">
                    <a:srgbClr val="000000">
                      <a:alpha val="43137"/>
                    </a:srgbClr>
                  </a:outerShdw>
                </a:effectLst>
                <a:latin typeface="+mj-ea"/>
                <a:ea typeface="+mj-ea"/>
              </a:rPr>
              <a:t>【</a:t>
            </a:r>
            <a:r>
              <a:rPr lang="zh-TW" altLang="en-US" b="1" dirty="0">
                <a:effectLst>
                  <a:outerShdw blurRad="38100" dist="38100" dir="2700000" algn="tl">
                    <a:srgbClr val="000000">
                      <a:alpha val="43137"/>
                    </a:srgbClr>
                  </a:outerShdw>
                </a:effectLst>
                <a:latin typeface="+mj-ea"/>
                <a:ea typeface="+mj-ea"/>
              </a:rPr>
              <a:t>管道一</a:t>
            </a:r>
            <a:r>
              <a:rPr lang="en-US" altLang="zh-TW" b="1" dirty="0">
                <a:effectLst>
                  <a:outerShdw blurRad="38100" dist="38100" dir="2700000" algn="tl">
                    <a:srgbClr val="000000">
                      <a:alpha val="43137"/>
                    </a:srgbClr>
                  </a:outerShdw>
                </a:effectLst>
                <a:latin typeface="+mj-ea"/>
                <a:ea typeface="+mj-ea"/>
              </a:rPr>
              <a:t>】</a:t>
            </a:r>
            <a:r>
              <a:rPr lang="zh-TW" altLang="en-US" b="1" dirty="0">
                <a:effectLst>
                  <a:outerShdw blurRad="38100" dist="38100" dir="2700000" algn="tl">
                    <a:srgbClr val="000000">
                      <a:alpha val="43137"/>
                    </a:srgbClr>
                  </a:outerShdw>
                </a:effectLst>
                <a:latin typeface="+mj-ea"/>
                <a:ea typeface="+mj-ea"/>
              </a:rPr>
              <a:t>書面審查標準說明</a:t>
            </a:r>
          </a:p>
        </p:txBody>
      </p:sp>
    </p:spTree>
    <p:extLst>
      <p:ext uri="{BB962C8B-B14F-4D97-AF65-F5344CB8AC3E}">
        <p14:creationId xmlns:p14="http://schemas.microsoft.com/office/powerpoint/2010/main" val="254246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47</a:t>
            </a:fld>
            <a:endParaRPr lang="zh-TW" altLang="en-US" noProof="0" dirty="0"/>
          </a:p>
        </p:txBody>
      </p:sp>
      <p:sp>
        <p:nvSpPr>
          <p:cNvPr id="5" name="標題 1"/>
          <p:cNvSpPr>
            <a:spLocks noGrp="1"/>
          </p:cNvSpPr>
          <p:nvPr>
            <p:ph type="title"/>
          </p:nvPr>
        </p:nvSpPr>
        <p:spPr>
          <a:xfrm>
            <a:off x="333772" y="2384323"/>
            <a:ext cx="4401039" cy="1048544"/>
          </a:xfrm>
        </p:spPr>
        <p:txBody>
          <a:bodyPr>
            <a:noAutofit/>
          </a:bodyPr>
          <a:lstStyle/>
          <a:p>
            <a:r>
              <a:rPr lang="en-US" altLang="zh-TW" b="1" dirty="0">
                <a:effectLst>
                  <a:outerShdw blurRad="38100" dist="38100" dir="2700000" algn="tl">
                    <a:srgbClr val="000000">
                      <a:alpha val="43137"/>
                    </a:srgbClr>
                  </a:outerShdw>
                </a:effectLst>
                <a:latin typeface="+mj-ea"/>
                <a:ea typeface="+mj-ea"/>
              </a:rPr>
              <a:t>【</a:t>
            </a:r>
            <a:r>
              <a:rPr lang="zh-TW" altLang="en-US" b="1" dirty="0">
                <a:effectLst>
                  <a:outerShdw blurRad="38100" dist="38100" dir="2700000" algn="tl">
                    <a:srgbClr val="000000">
                      <a:alpha val="43137"/>
                    </a:srgbClr>
                  </a:outerShdw>
                </a:effectLst>
                <a:latin typeface="+mj-ea"/>
              </a:rPr>
              <a:t>書面審查</a:t>
            </a:r>
            <a:r>
              <a:rPr lang="en-US" altLang="zh-TW" b="1" dirty="0">
                <a:effectLst>
                  <a:outerShdw blurRad="38100" dist="38100" dir="2700000" algn="tl">
                    <a:srgbClr val="000000">
                      <a:alpha val="43137"/>
                    </a:srgbClr>
                  </a:outerShdw>
                </a:effectLst>
                <a:latin typeface="+mj-ea"/>
                <a:ea typeface="+mj-ea"/>
              </a:rPr>
              <a:t>】</a:t>
            </a:r>
            <a:br>
              <a:rPr lang="en-US" altLang="zh-TW" b="1" dirty="0">
                <a:effectLst>
                  <a:outerShdw blurRad="38100" dist="38100" dir="2700000" algn="tl">
                    <a:srgbClr val="000000">
                      <a:alpha val="43137"/>
                    </a:srgbClr>
                  </a:outerShdw>
                </a:effectLst>
                <a:latin typeface="+mj-ea"/>
                <a:ea typeface="+mj-ea"/>
              </a:rPr>
            </a:br>
            <a:r>
              <a:rPr lang="zh-TW" altLang="en-US" b="1" dirty="0">
                <a:effectLst>
                  <a:outerShdw blurRad="38100" dist="38100" dir="2700000" algn="tl">
                    <a:srgbClr val="000000">
                      <a:alpha val="43137"/>
                    </a:srgbClr>
                  </a:outerShdw>
                </a:effectLst>
                <a:latin typeface="+mj-ea"/>
                <a:ea typeface="+mj-ea"/>
              </a:rPr>
              <a:t>參考獎項對照表</a:t>
            </a:r>
          </a:p>
        </p:txBody>
      </p:sp>
      <p:sp>
        <p:nvSpPr>
          <p:cNvPr id="7" name="文字方塊 6"/>
          <p:cNvSpPr txBox="1"/>
          <p:nvPr/>
        </p:nvSpPr>
        <p:spPr>
          <a:xfrm>
            <a:off x="354705" y="3789040"/>
            <a:ext cx="4587579" cy="369332"/>
          </a:xfrm>
          <a:prstGeom prst="rect">
            <a:avLst/>
          </a:prstGeom>
          <a:noFill/>
        </p:spPr>
        <p:txBody>
          <a:bodyPr wrap="square" rtlCol="0">
            <a:spAutoFit/>
          </a:bodyPr>
          <a:lstStyle/>
          <a:p>
            <a:r>
              <a:rPr lang="zh-TW" altLang="zh-TW" sz="1800" dirty="0"/>
              <a:t>其他未明確定義之獎項，由鑑定小組認定之</a:t>
            </a:r>
            <a:endParaRPr lang="zh-TW" altLang="en-US" sz="1800" dirty="0"/>
          </a:p>
        </p:txBody>
      </p:sp>
      <p:pic>
        <p:nvPicPr>
          <p:cNvPr id="6" name="圖片 5">
            <a:extLst>
              <a:ext uri="{FF2B5EF4-FFF2-40B4-BE49-F238E27FC236}">
                <a16:creationId xmlns:a16="http://schemas.microsoft.com/office/drawing/2014/main" id="{2E780E36-D5F4-4CE8-8D3E-5BCEDC8E199F}"/>
              </a:ext>
            </a:extLst>
          </p:cNvPr>
          <p:cNvPicPr>
            <a:picLocks noChangeAspect="1"/>
          </p:cNvPicPr>
          <p:nvPr/>
        </p:nvPicPr>
        <p:blipFill>
          <a:blip r:embed="rId2"/>
          <a:stretch>
            <a:fillRect/>
          </a:stretch>
        </p:blipFill>
        <p:spPr>
          <a:xfrm>
            <a:off x="5518348" y="148223"/>
            <a:ext cx="5202557" cy="6709777"/>
          </a:xfrm>
          <a:prstGeom prst="rect">
            <a:avLst/>
          </a:prstGeom>
        </p:spPr>
      </p:pic>
      <p:sp>
        <p:nvSpPr>
          <p:cNvPr id="8" name="矩形 7">
            <a:extLst>
              <a:ext uri="{FF2B5EF4-FFF2-40B4-BE49-F238E27FC236}">
                <a16:creationId xmlns:a16="http://schemas.microsoft.com/office/drawing/2014/main" id="{D1AE550E-B4DE-4501-A7F1-E7EB970DD58C}"/>
              </a:ext>
            </a:extLst>
          </p:cNvPr>
          <p:cNvSpPr/>
          <p:nvPr/>
        </p:nvSpPr>
        <p:spPr>
          <a:xfrm>
            <a:off x="5806380" y="1484784"/>
            <a:ext cx="4608512" cy="21602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06803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53400958-FDF2-4262-8173-4DCE49A013B1}"/>
              </a:ext>
            </a:extLst>
          </p:cNvPr>
          <p:cNvPicPr>
            <a:picLocks noChangeAspect="1"/>
          </p:cNvPicPr>
          <p:nvPr/>
        </p:nvPicPr>
        <p:blipFill>
          <a:blip r:embed="rId3"/>
          <a:stretch>
            <a:fillRect/>
          </a:stretch>
        </p:blipFill>
        <p:spPr>
          <a:xfrm>
            <a:off x="5169089" y="65537"/>
            <a:ext cx="6836653" cy="6721474"/>
          </a:xfrm>
          <a:prstGeom prst="rect">
            <a:avLst/>
          </a:prstGeom>
        </p:spPr>
      </p:pic>
      <p:sp>
        <p:nvSpPr>
          <p:cNvPr id="2" name="標題 1"/>
          <p:cNvSpPr>
            <a:spLocks noGrp="1"/>
          </p:cNvSpPr>
          <p:nvPr>
            <p:ph type="title"/>
          </p:nvPr>
        </p:nvSpPr>
        <p:spPr>
          <a:xfrm>
            <a:off x="300797" y="205355"/>
            <a:ext cx="5534955" cy="672496"/>
          </a:xfrm>
        </p:spPr>
        <p:txBody>
          <a:bodyPr>
            <a:normAutofit fontScale="90000"/>
          </a:bodyPr>
          <a:lstStyle/>
          <a:p>
            <a:r>
              <a:rPr lang="zh-TW" altLang="en-US" sz="4399" b="1" dirty="0">
                <a:solidFill>
                  <a:srgbClr val="FF0000"/>
                </a:solidFill>
                <a:effectLst>
                  <a:outerShdw blurRad="38100" dist="38100" dir="2700000" algn="tl">
                    <a:srgbClr val="000000">
                      <a:alpha val="43137"/>
                    </a:srgbClr>
                  </a:outerShdw>
                </a:effectLst>
              </a:rPr>
              <a:t>鑑定報名表</a:t>
            </a:r>
            <a:endParaRPr lang="zh-TW" altLang="en-US" b="1" dirty="0">
              <a:solidFill>
                <a:srgbClr val="7030A0"/>
              </a:solidFill>
              <a:effectLst>
                <a:outerShdw blurRad="38100" dist="38100" dir="2700000" algn="tl">
                  <a:srgbClr val="000000">
                    <a:alpha val="43137"/>
                  </a:srgbClr>
                </a:outerShdw>
              </a:effectLst>
            </a:endParaRPr>
          </a:p>
        </p:txBody>
      </p:sp>
      <p:sp>
        <p:nvSpPr>
          <p:cNvPr id="13" name="Text Box 5"/>
          <p:cNvSpPr txBox="1">
            <a:spLocks noChangeArrowheads="1"/>
          </p:cNvSpPr>
          <p:nvPr/>
        </p:nvSpPr>
        <p:spPr bwMode="auto">
          <a:xfrm>
            <a:off x="6868518" y="2485542"/>
            <a:ext cx="3003922" cy="461545"/>
          </a:xfrm>
          <a:prstGeom prst="rect">
            <a:avLst/>
          </a:prstGeom>
          <a:noFill/>
          <a:ln w="9525">
            <a:noFill/>
            <a:miter lim="800000"/>
            <a:headEnd/>
            <a:tailEnd/>
          </a:ln>
          <a:effectLst/>
        </p:spPr>
        <p:txBody>
          <a:bodyPr wrap="square">
            <a:spAutoFit/>
          </a:bodyPr>
          <a:lstStyle/>
          <a:p>
            <a:r>
              <a:rPr lang="zh-TW" altLang="en-US" sz="2399" b="1" dirty="0">
                <a:solidFill>
                  <a:schemeClr val="bg1"/>
                </a:solidFill>
                <a:latin typeface="微軟正黑體" panose="020B0604030504040204" pitchFamily="34" charset="-120"/>
                <a:ea typeface="微軟正黑體" panose="020B0604030504040204" pitchFamily="34" charset="-120"/>
              </a:rPr>
              <a:t>照片須與鑑定證相同</a:t>
            </a:r>
          </a:p>
        </p:txBody>
      </p:sp>
      <p:sp>
        <p:nvSpPr>
          <p:cNvPr id="20" name="標題 1"/>
          <p:cNvSpPr txBox="1">
            <a:spLocks/>
          </p:cNvSpPr>
          <p:nvPr/>
        </p:nvSpPr>
        <p:spPr>
          <a:xfrm>
            <a:off x="706118" y="838212"/>
            <a:ext cx="2525685" cy="672496"/>
          </a:xfrm>
          <a:prstGeom prst="rect">
            <a:avLst/>
          </a:prstGeom>
        </p:spPr>
        <p:txBody>
          <a:bodyPr vert="horz" lIns="91416" tIns="45708" rIns="91416" bIns="45708" rtlCol="0" anchor="b">
            <a:normAutofit fontScale="9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3199" b="1" dirty="0">
                <a:solidFill>
                  <a:srgbClr val="7030A0"/>
                </a:solidFill>
              </a:rPr>
              <a:t>管道一二共用</a:t>
            </a:r>
          </a:p>
        </p:txBody>
      </p:sp>
      <p:sp>
        <p:nvSpPr>
          <p:cNvPr id="24" name="圓角矩形 23"/>
          <p:cNvSpPr/>
          <p:nvPr/>
        </p:nvSpPr>
        <p:spPr bwMode="auto">
          <a:xfrm>
            <a:off x="726980" y="6060717"/>
            <a:ext cx="3964259" cy="510254"/>
          </a:xfrm>
          <a:prstGeom prst="roundRect">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期間至南崁國中繳交審查</a:t>
            </a:r>
          </a:p>
        </p:txBody>
      </p:sp>
      <p:cxnSp>
        <p:nvCxnSpPr>
          <p:cNvPr id="25" name="AutoShape 7"/>
          <p:cNvCxnSpPr>
            <a:cxnSpLocks noChangeShapeType="1"/>
          </p:cNvCxnSpPr>
          <p:nvPr/>
        </p:nvCxnSpPr>
        <p:spPr bwMode="auto">
          <a:xfrm>
            <a:off x="9818455" y="2954329"/>
            <a:ext cx="503869" cy="0"/>
          </a:xfrm>
          <a:prstGeom prst="straightConnector1">
            <a:avLst/>
          </a:prstGeom>
          <a:noFill/>
          <a:ln w="63500">
            <a:solidFill>
              <a:srgbClr val="0000FF"/>
            </a:solidFill>
            <a:round/>
            <a:headEnd/>
            <a:tailEnd type="triangle" w="med" len="med"/>
          </a:ln>
        </p:spPr>
      </p:cxnSp>
      <p:sp>
        <p:nvSpPr>
          <p:cNvPr id="26" name="Text Box 2"/>
          <p:cNvSpPr txBox="1">
            <a:spLocks noChangeArrowheads="1"/>
          </p:cNvSpPr>
          <p:nvPr/>
        </p:nvSpPr>
        <p:spPr bwMode="auto">
          <a:xfrm>
            <a:off x="10341397" y="1392245"/>
            <a:ext cx="1386084" cy="1915566"/>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27" name="圓角矩形 26"/>
          <p:cNvSpPr/>
          <p:nvPr/>
        </p:nvSpPr>
        <p:spPr bwMode="auto">
          <a:xfrm>
            <a:off x="6625163" y="2680691"/>
            <a:ext cx="3057227" cy="532792"/>
          </a:xfrm>
          <a:prstGeom prst="roundRect">
            <a:avLst>
              <a:gd name="adj" fmla="val 50000"/>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照片</a:t>
            </a:r>
            <a:r>
              <a:rPr lang="en-US" altLang="zh-TW" sz="2399" b="1" dirty="0">
                <a:solidFill>
                  <a:schemeClr val="bg1"/>
                </a:solidFill>
                <a:latin typeface="微軟正黑體" panose="020B0604030504040204" pitchFamily="34" charset="-120"/>
                <a:ea typeface="微軟正黑體" panose="020B0604030504040204" pitchFamily="34" charset="-120"/>
              </a:rPr>
              <a:t>:</a:t>
            </a:r>
            <a:r>
              <a:rPr lang="zh-TW" altLang="en-US" sz="2399" b="1" dirty="0">
                <a:solidFill>
                  <a:schemeClr val="bg1"/>
                </a:solidFill>
                <a:latin typeface="微軟正黑體" panose="020B0604030504040204" pitchFamily="34" charset="-120"/>
                <a:ea typeface="微軟正黑體" panose="020B0604030504040204" pitchFamily="34" charset="-120"/>
              </a:rPr>
              <a:t>  </a:t>
            </a:r>
            <a:r>
              <a:rPr lang="en-US" altLang="zh-TW" sz="2399" b="1" dirty="0">
                <a:solidFill>
                  <a:schemeClr val="bg1"/>
                </a:solidFill>
                <a:latin typeface="微軟正黑體" panose="020B0604030504040204" pitchFamily="34" charset="-120"/>
                <a:ea typeface="微軟正黑體" panose="020B0604030504040204" pitchFamily="34" charset="-120"/>
              </a:rPr>
              <a:t>2</a:t>
            </a:r>
            <a:r>
              <a:rPr lang="zh-TW" altLang="en-US" sz="2399" b="1" dirty="0">
                <a:solidFill>
                  <a:schemeClr val="bg1"/>
                </a:solidFill>
                <a:latin typeface="微軟正黑體" panose="020B0604030504040204" pitchFamily="34" charset="-120"/>
                <a:ea typeface="微軟正黑體" panose="020B0604030504040204" pitchFamily="34" charset="-120"/>
              </a:rPr>
              <a:t>吋證件照</a:t>
            </a:r>
          </a:p>
        </p:txBody>
      </p:sp>
      <p:cxnSp>
        <p:nvCxnSpPr>
          <p:cNvPr id="28" name="AutoShape 7"/>
          <p:cNvCxnSpPr>
            <a:cxnSpLocks noChangeShapeType="1"/>
          </p:cNvCxnSpPr>
          <p:nvPr/>
        </p:nvCxnSpPr>
        <p:spPr bwMode="auto">
          <a:xfrm>
            <a:off x="4866089" y="5517232"/>
            <a:ext cx="503869" cy="0"/>
          </a:xfrm>
          <a:prstGeom prst="straightConnector1">
            <a:avLst/>
          </a:prstGeom>
          <a:noFill/>
          <a:ln w="63500">
            <a:solidFill>
              <a:srgbClr val="0000FF"/>
            </a:solidFill>
            <a:round/>
            <a:headEnd/>
            <a:tailEnd type="triangle" w="med" len="med"/>
          </a:ln>
        </p:spPr>
      </p:cxnSp>
      <p:sp>
        <p:nvSpPr>
          <p:cNvPr id="29" name="Text Box 2"/>
          <p:cNvSpPr txBox="1">
            <a:spLocks noChangeArrowheads="1"/>
          </p:cNvSpPr>
          <p:nvPr/>
        </p:nvSpPr>
        <p:spPr bwMode="auto">
          <a:xfrm>
            <a:off x="5518348" y="5102187"/>
            <a:ext cx="6630294" cy="726450"/>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30" name="圓角矩形 29"/>
          <p:cNvSpPr/>
          <p:nvPr/>
        </p:nvSpPr>
        <p:spPr bwMode="auto">
          <a:xfrm>
            <a:off x="1132473" y="5102186"/>
            <a:ext cx="3499138" cy="828380"/>
          </a:xfrm>
          <a:prstGeom prst="roundRect">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r>
              <a:rPr lang="zh-TW" altLang="en-US" sz="2399" b="1" dirty="0">
                <a:solidFill>
                  <a:schemeClr val="bg1"/>
                </a:solidFill>
                <a:latin typeface="微軟正黑體" panose="020B0604030504040204" pitchFamily="34" charset="-120"/>
                <a:ea typeface="微軟正黑體" panose="020B0604030504040204" pitchFamily="34" charset="-120"/>
              </a:rPr>
              <a:t>依序排列繳交資料，無則免附、有需上傳。</a:t>
            </a: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48</a:t>
            </a:fld>
            <a:endParaRPr lang="zh-TW" altLang="en-US" noProof="0" dirty="0"/>
          </a:p>
        </p:txBody>
      </p:sp>
      <p:cxnSp>
        <p:nvCxnSpPr>
          <p:cNvPr id="31" name="AutoShape 7"/>
          <p:cNvCxnSpPr>
            <a:cxnSpLocks noChangeShapeType="1"/>
          </p:cNvCxnSpPr>
          <p:nvPr/>
        </p:nvCxnSpPr>
        <p:spPr bwMode="auto">
          <a:xfrm>
            <a:off x="4965957" y="6237312"/>
            <a:ext cx="503869" cy="0"/>
          </a:xfrm>
          <a:prstGeom prst="straightConnector1">
            <a:avLst/>
          </a:prstGeom>
          <a:noFill/>
          <a:ln w="63500">
            <a:solidFill>
              <a:srgbClr val="0000FF"/>
            </a:solidFill>
            <a:round/>
            <a:headEnd/>
            <a:tailEnd type="triangle" w="med" len="med"/>
          </a:ln>
        </p:spPr>
      </p:cxnSp>
      <p:sp>
        <p:nvSpPr>
          <p:cNvPr id="17" name="Text Box 2">
            <a:extLst>
              <a:ext uri="{FF2B5EF4-FFF2-40B4-BE49-F238E27FC236}">
                <a16:creationId xmlns:a16="http://schemas.microsoft.com/office/drawing/2014/main" id="{D5E0FAC6-3765-48CC-AE2E-DC8AF3C3AA1B}"/>
              </a:ext>
            </a:extLst>
          </p:cNvPr>
          <p:cNvSpPr txBox="1">
            <a:spLocks noChangeArrowheads="1"/>
          </p:cNvSpPr>
          <p:nvPr/>
        </p:nvSpPr>
        <p:spPr bwMode="auto">
          <a:xfrm>
            <a:off x="8887669" y="3596869"/>
            <a:ext cx="1453727" cy="628090"/>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8" name="Text Box 2">
            <a:extLst>
              <a:ext uri="{FF2B5EF4-FFF2-40B4-BE49-F238E27FC236}">
                <a16:creationId xmlns:a16="http://schemas.microsoft.com/office/drawing/2014/main" id="{BFF0EB17-7EF6-4039-9CD9-8F0F247B1E00}"/>
              </a:ext>
            </a:extLst>
          </p:cNvPr>
          <p:cNvSpPr txBox="1">
            <a:spLocks noChangeArrowheads="1"/>
          </p:cNvSpPr>
          <p:nvPr/>
        </p:nvSpPr>
        <p:spPr bwMode="auto">
          <a:xfrm>
            <a:off x="8868597" y="4349527"/>
            <a:ext cx="1453727" cy="628090"/>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
        <p:nvSpPr>
          <p:cNvPr id="19" name="Text Box 2">
            <a:extLst>
              <a:ext uri="{FF2B5EF4-FFF2-40B4-BE49-F238E27FC236}">
                <a16:creationId xmlns:a16="http://schemas.microsoft.com/office/drawing/2014/main" id="{7E8FCE31-CF67-4776-BE9B-7BD63144E652}"/>
              </a:ext>
            </a:extLst>
          </p:cNvPr>
          <p:cNvSpPr txBox="1">
            <a:spLocks noChangeArrowheads="1"/>
          </p:cNvSpPr>
          <p:nvPr/>
        </p:nvSpPr>
        <p:spPr bwMode="auto">
          <a:xfrm>
            <a:off x="5518348" y="4292056"/>
            <a:ext cx="1106816" cy="810130"/>
          </a:xfrm>
          <a:prstGeom prst="rect">
            <a:avLst/>
          </a:prstGeom>
          <a:noFill/>
          <a:ln w="50800">
            <a:solidFill>
              <a:srgbClr val="FF0000"/>
            </a:solidFill>
            <a:prstDash val="solid"/>
            <a:miter lim="800000"/>
            <a:headEnd/>
            <a:tailEnd/>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pPr>
            <a:endParaRPr kumimoji="1" lang="zh-TW" altLang="zh-TW" sz="1799">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190475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9" grpId="0" animBg="1"/>
      <p:bldP spid="30" grpId="0" animBg="1"/>
      <p:bldP spid="17" grpId="0" animBg="1"/>
      <p:bldP spid="18"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476672"/>
            <a:ext cx="10157354" cy="996527"/>
          </a:xfrm>
        </p:spPr>
        <p:txBody>
          <a:bodyPr/>
          <a:lstStyle/>
          <a:p>
            <a:r>
              <a:rPr lang="zh-TW" altLang="en-US" dirty="0"/>
              <a:t>申請鑑定報名（管道一：書面審查）</a:t>
            </a:r>
          </a:p>
        </p:txBody>
      </p:sp>
      <p:sp>
        <p:nvSpPr>
          <p:cNvPr id="3" name="內容版面配置區 2"/>
          <p:cNvSpPr>
            <a:spLocks noGrp="1"/>
          </p:cNvSpPr>
          <p:nvPr>
            <p:ph idx="1"/>
          </p:nvPr>
        </p:nvSpPr>
        <p:spPr>
          <a:xfrm>
            <a:off x="1197868" y="1701800"/>
            <a:ext cx="10157354" cy="4895552"/>
          </a:xfrm>
        </p:spPr>
        <p:txBody>
          <a:bodyPr>
            <a:normAutofit/>
          </a:bodyPr>
          <a:lstStyle/>
          <a:p>
            <a:pPr marL="0" indent="0">
              <a:buNone/>
            </a:pPr>
            <a:r>
              <a:rPr lang="zh-TW" altLang="en-US" dirty="0"/>
              <a:t>系統填寫及上傳相關資料</a:t>
            </a:r>
            <a:endParaRPr lang="en-US" altLang="zh-TW" dirty="0"/>
          </a:p>
          <a:p>
            <a:pPr marL="426645" lvl="1" indent="0">
              <a:buNone/>
            </a:pPr>
            <a:r>
              <a:rPr lang="en-US" altLang="zh-TW" dirty="0"/>
              <a:t>(</a:t>
            </a:r>
            <a:r>
              <a:rPr lang="zh-TW" altLang="en-US" dirty="0"/>
              <a:t>一</a:t>
            </a:r>
            <a:r>
              <a:rPr lang="en-US" altLang="zh-TW" dirty="0"/>
              <a:t>)</a:t>
            </a:r>
            <a:r>
              <a:rPr lang="zh-TW" altLang="en-US" dirty="0"/>
              <a:t>初選報名表</a:t>
            </a:r>
            <a:endParaRPr lang="en-US" altLang="zh-TW" dirty="0"/>
          </a:p>
          <a:p>
            <a:pPr marL="426645" lvl="1" indent="0">
              <a:buNone/>
            </a:pPr>
            <a:r>
              <a:rPr lang="en-US" altLang="zh-TW" dirty="0"/>
              <a:t>(</a:t>
            </a:r>
            <a:r>
              <a:rPr lang="zh-TW" altLang="en-US" dirty="0"/>
              <a:t>二</a:t>
            </a:r>
            <a:r>
              <a:rPr lang="en-US" altLang="zh-TW" dirty="0"/>
              <a:t>)</a:t>
            </a:r>
            <a:r>
              <a:rPr lang="zh-TW" altLang="en-US" dirty="0"/>
              <a:t>特殊需求學生特質檢核表</a:t>
            </a:r>
            <a:endParaRPr lang="en-US" altLang="zh-TW" dirty="0"/>
          </a:p>
          <a:p>
            <a:pPr marL="426645" lvl="1" indent="0">
              <a:buNone/>
            </a:pPr>
            <a:r>
              <a:rPr lang="en-US" altLang="zh-TW" dirty="0"/>
              <a:t>(</a:t>
            </a:r>
            <a:r>
              <a:rPr lang="zh-TW" altLang="en-US" dirty="0"/>
              <a:t>三</a:t>
            </a:r>
            <a:r>
              <a:rPr lang="en-US" altLang="zh-TW" dirty="0"/>
              <a:t>)</a:t>
            </a:r>
            <a:r>
              <a:rPr lang="zh-TW" altLang="en-US" dirty="0"/>
              <a:t>競賽表現優異佐證資料</a:t>
            </a:r>
            <a:endParaRPr lang="en-US" altLang="zh-TW" dirty="0"/>
          </a:p>
          <a:p>
            <a:pPr marL="426645" lvl="1" indent="0">
              <a:buNone/>
            </a:pPr>
            <a:r>
              <a:rPr lang="en-US" altLang="zh-TW" dirty="0"/>
              <a:t>(</a:t>
            </a:r>
            <a:r>
              <a:rPr lang="zh-TW" altLang="en-US" dirty="0"/>
              <a:t>四</a:t>
            </a:r>
            <a:r>
              <a:rPr lang="en-US" altLang="zh-TW" dirty="0"/>
              <a:t>)</a:t>
            </a:r>
            <a:r>
              <a:rPr lang="zh-TW" altLang="en-US" dirty="0"/>
              <a:t>特殊鑑定服務需求申請表（無則免附）</a:t>
            </a:r>
            <a:endParaRPr lang="en-US" altLang="zh-TW" dirty="0"/>
          </a:p>
          <a:p>
            <a:pPr marL="426645" lvl="1" indent="0">
              <a:buNone/>
            </a:pPr>
            <a:r>
              <a:rPr lang="en-US" altLang="zh-TW" dirty="0"/>
              <a:t>(</a:t>
            </a:r>
            <a:r>
              <a:rPr lang="zh-TW" altLang="en-US" dirty="0"/>
              <a:t>五</a:t>
            </a:r>
            <a:r>
              <a:rPr lang="en-US" altLang="zh-TW" dirty="0"/>
              <a:t>)</a:t>
            </a:r>
            <a:r>
              <a:rPr lang="zh-TW" altLang="en-US" dirty="0"/>
              <a:t>報名費：</a:t>
            </a:r>
            <a:endParaRPr lang="en-US" altLang="zh-TW" dirty="0"/>
          </a:p>
          <a:p>
            <a:pPr marL="853290" lvl="2" indent="0">
              <a:buNone/>
            </a:pPr>
            <a:r>
              <a:rPr lang="en-US" altLang="zh-TW" dirty="0"/>
              <a:t>1</a:t>
            </a:r>
            <a:r>
              <a:rPr lang="zh-TW" altLang="en-US" dirty="0"/>
              <a:t>、</a:t>
            </a:r>
            <a:r>
              <a:rPr lang="zh-TW" altLang="zh-TW" dirty="0"/>
              <a:t>報名管道一者需同時報名管道二初選，每人繳交新臺幣</a:t>
            </a:r>
            <a:r>
              <a:rPr lang="en-US" altLang="zh-TW" dirty="0"/>
              <a:t>1,400</a:t>
            </a:r>
            <a:r>
              <a:rPr lang="zh-TW" altLang="zh-TW" dirty="0"/>
              <a:t>元整</a:t>
            </a:r>
            <a:r>
              <a:rPr lang="en-US" altLang="zh-TW" dirty="0"/>
              <a:t>(</a:t>
            </a:r>
            <a:r>
              <a:rPr lang="zh-TW" altLang="zh-TW" dirty="0"/>
              <a:t>含管道一</a:t>
            </a:r>
            <a:r>
              <a:rPr lang="en-US" altLang="zh-TW" dirty="0"/>
              <a:t> </a:t>
            </a:r>
            <a:r>
              <a:rPr lang="zh-TW" altLang="zh-TW" dirty="0"/>
              <a:t>新臺幣</a:t>
            </a:r>
            <a:r>
              <a:rPr lang="en-US" altLang="zh-TW" dirty="0"/>
              <a:t>600</a:t>
            </a:r>
            <a:r>
              <a:rPr lang="zh-TW" altLang="zh-TW" dirty="0"/>
              <a:t>元整，管道二初選新臺幣</a:t>
            </a:r>
            <a:r>
              <a:rPr lang="en-US" altLang="zh-TW" dirty="0"/>
              <a:t>800</a:t>
            </a:r>
            <a:r>
              <a:rPr lang="zh-TW" altLang="zh-TW" dirty="0"/>
              <a:t>元整</a:t>
            </a:r>
            <a:r>
              <a:rPr lang="zh-TW" altLang="en-US" dirty="0"/>
              <a:t>。</a:t>
            </a:r>
            <a:r>
              <a:rPr lang="en-US" altLang="zh-TW" sz="1000" dirty="0"/>
              <a:t>(</a:t>
            </a:r>
            <a:r>
              <a:rPr lang="zh-TW" altLang="zh-TW" sz="1000" dirty="0"/>
              <a:t>不含手續費，手續費請自行負擔</a:t>
            </a:r>
            <a:r>
              <a:rPr lang="en-US" altLang="zh-TW" sz="1000" dirty="0"/>
              <a:t>)</a:t>
            </a:r>
            <a:endParaRPr lang="zh-TW" altLang="zh-TW" sz="1000" dirty="0"/>
          </a:p>
          <a:p>
            <a:pPr marL="853290" lvl="2" indent="0">
              <a:buNone/>
            </a:pPr>
            <a:r>
              <a:rPr lang="en-US" altLang="zh-TW" dirty="0"/>
              <a:t>2</a:t>
            </a:r>
            <a:r>
              <a:rPr lang="zh-TW" altLang="en-US" dirty="0"/>
              <a:t>、</a:t>
            </a:r>
            <a:r>
              <a:rPr lang="zh-TW" altLang="zh-TW" dirty="0"/>
              <a:t>低收入戶及中低收入戶子女免繳報名費，但應</a:t>
            </a:r>
            <a:r>
              <a:rPr lang="zh-TW" altLang="zh-TW" b="1" dirty="0"/>
              <a:t>上傳</a:t>
            </a:r>
            <a:r>
              <a:rPr lang="zh-TW" altLang="zh-TW" dirty="0"/>
              <a:t>區公所核發有效期間</a:t>
            </a:r>
            <a:r>
              <a:rPr lang="zh-TW" altLang="en-US" dirty="0"/>
              <a:t>（</a:t>
            </a:r>
            <a:r>
              <a:rPr lang="en-US" altLang="zh-TW" dirty="0">
                <a:solidFill>
                  <a:srgbClr val="FF0000"/>
                </a:solidFill>
              </a:rPr>
              <a:t>114</a:t>
            </a:r>
            <a:r>
              <a:rPr lang="zh-TW" altLang="en-US" dirty="0">
                <a:solidFill>
                  <a:srgbClr val="FF0000"/>
                </a:solidFill>
              </a:rPr>
              <a:t>年度</a:t>
            </a:r>
            <a:r>
              <a:rPr lang="zh-TW" altLang="en-US" dirty="0"/>
              <a:t>）</a:t>
            </a:r>
            <a:r>
              <a:rPr lang="zh-TW" altLang="zh-TW" dirty="0"/>
              <a:t>之低收入戶或中低收入戶證明</a:t>
            </a:r>
            <a:r>
              <a:rPr lang="en-US" altLang="zh-TW" dirty="0"/>
              <a:t>(</a:t>
            </a:r>
            <a:r>
              <a:rPr lang="zh-TW" altLang="zh-TW" dirty="0"/>
              <a:t>非清寒證明</a:t>
            </a:r>
            <a:r>
              <a:rPr lang="en-US" altLang="zh-TW" dirty="0"/>
              <a:t>)</a:t>
            </a:r>
            <a:r>
              <a:rPr lang="zh-TW" altLang="zh-TW" dirty="0"/>
              <a:t>及戶口名簿電子檔</a:t>
            </a:r>
            <a:endParaRPr lang="en-US" altLang="zh-TW" dirty="0"/>
          </a:p>
          <a:p>
            <a:pPr marL="853290" lvl="2" indent="0">
              <a:buNone/>
            </a:pPr>
            <a:r>
              <a:rPr lang="en-US" altLang="zh-TW" dirty="0"/>
              <a:t>3</a:t>
            </a:r>
            <a:r>
              <a:rPr lang="zh-TW" altLang="en-US" dirty="0"/>
              <a:t>、</a:t>
            </a:r>
            <a:r>
              <a:rPr lang="zh-TW" altLang="zh-TW" dirty="0"/>
              <a:t>申請管道一者，由鑑定小組進行書面審查，通過者直接錄取，無須再參加管道二</a:t>
            </a:r>
            <a:r>
              <a:rPr lang="en-US" altLang="zh-TW" dirty="0"/>
              <a:t>(</a:t>
            </a:r>
            <a:r>
              <a:rPr lang="zh-TW" altLang="zh-TW" dirty="0"/>
              <a:t>測驗方式</a:t>
            </a:r>
            <a:r>
              <a:rPr lang="en-US" altLang="zh-TW" dirty="0"/>
              <a:t>)</a:t>
            </a:r>
            <a:r>
              <a:rPr lang="zh-TW" altLang="zh-TW" dirty="0"/>
              <a:t>鑑定並可退回測驗費用新臺幣</a:t>
            </a:r>
            <a:r>
              <a:rPr lang="en-US" altLang="zh-TW" dirty="0"/>
              <a:t>800</a:t>
            </a:r>
            <a:r>
              <a:rPr lang="zh-TW" altLang="zh-TW" dirty="0"/>
              <a:t>元整。未通過者仍可循管道二</a:t>
            </a:r>
            <a:r>
              <a:rPr lang="en-US" altLang="zh-TW" dirty="0"/>
              <a:t>(</a:t>
            </a:r>
            <a:r>
              <a:rPr lang="zh-TW" altLang="zh-TW" dirty="0"/>
              <a:t>測驗方式</a:t>
            </a:r>
            <a:r>
              <a:rPr lang="en-US" altLang="zh-TW" dirty="0"/>
              <a:t>)</a:t>
            </a:r>
            <a:r>
              <a:rPr lang="zh-TW" altLang="zh-TW" dirty="0"/>
              <a:t>鑑定，無須重新申請。</a:t>
            </a:r>
          </a:p>
          <a:p>
            <a:pPr marL="853290" lvl="2" indent="0">
              <a:buNone/>
            </a:pPr>
            <a:endParaRPr lang="zh-TW" altLang="en-US"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49</a:t>
            </a:fld>
            <a:endParaRPr lang="zh-TW" altLang="en-US" noProof="0" dirty="0"/>
          </a:p>
        </p:txBody>
      </p:sp>
    </p:spTree>
    <p:extLst>
      <p:ext uri="{BB962C8B-B14F-4D97-AF65-F5344CB8AC3E}">
        <p14:creationId xmlns:p14="http://schemas.microsoft.com/office/powerpoint/2010/main" val="196968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61964" y="692696"/>
            <a:ext cx="7992887" cy="882795"/>
          </a:xfrm>
        </p:spPr>
        <p:txBody>
          <a:bodyPr>
            <a:noAutofit/>
          </a:bodyPr>
          <a:lstStyle/>
          <a:p>
            <a:r>
              <a:rPr lang="zh-TW" altLang="en-US" sz="5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多元智慧下的資賦優異</a:t>
            </a:r>
          </a:p>
        </p:txBody>
      </p:sp>
      <p:sp>
        <p:nvSpPr>
          <p:cNvPr id="3" name="內容版面配置區 2"/>
          <p:cNvSpPr>
            <a:spLocks noGrp="1"/>
          </p:cNvSpPr>
          <p:nvPr>
            <p:ph idx="1"/>
          </p:nvPr>
        </p:nvSpPr>
        <p:spPr>
          <a:xfrm>
            <a:off x="2051956" y="1916832"/>
            <a:ext cx="8352928" cy="3024336"/>
          </a:xfrm>
        </p:spPr>
        <p:txBody>
          <a:bodyPr>
            <a:normAutofit/>
          </a:bodyPr>
          <a:lstStyle/>
          <a:p>
            <a:pPr>
              <a:lnSpc>
                <a:spcPct val="150000"/>
              </a:lnSpc>
            </a:pPr>
            <a:r>
              <a:rPr lang="zh-TW" altLang="en-US" sz="3199" b="1" dirty="0">
                <a:latin typeface="微軟正黑體" panose="020B0604030504040204" pitchFamily="34" charset="-120"/>
                <a:ea typeface="微軟正黑體" panose="020B0604030504040204" pitchFamily="34" charset="-120"/>
              </a:rPr>
              <a:t>現今的資優教育強調多元智慧潛能的發掘，不再侷限少數或某些領域的優秀群體，</a:t>
            </a:r>
            <a:r>
              <a:rPr lang="zh-TW" altLang="en-US" sz="3199" b="1" dirty="0">
                <a:solidFill>
                  <a:srgbClr val="FF0000"/>
                </a:solidFill>
                <a:latin typeface="微軟正黑體" panose="020B0604030504040204" pitchFamily="34" charset="-120"/>
                <a:ea typeface="微軟正黑體" panose="020B0604030504040204" pitchFamily="34" charset="-120"/>
              </a:rPr>
              <a:t>重視每個孩子長才的發現與培育</a:t>
            </a:r>
            <a:r>
              <a:rPr lang="zh-TW" altLang="en-US" sz="3199" b="1" dirty="0">
                <a:latin typeface="微軟正黑體" panose="020B0604030504040204" pitchFamily="34" charset="-120"/>
                <a:ea typeface="微軟正黑體" panose="020B0604030504040204" pitchFamily="34" charset="-120"/>
              </a:rPr>
              <a:t>。</a:t>
            </a:r>
            <a:endParaRPr lang="en-US" altLang="zh-TW" sz="3199" b="1" dirty="0">
              <a:latin typeface="微軟正黑體" panose="020B0604030504040204" pitchFamily="34" charset="-120"/>
              <a:ea typeface="微軟正黑體" panose="020B0604030504040204" pitchFamily="34" charset="-120"/>
            </a:endParaRPr>
          </a:p>
          <a:p>
            <a:pPr>
              <a:lnSpc>
                <a:spcPct val="150000"/>
              </a:lnSpc>
            </a:pPr>
            <a:endParaRPr lang="zh-TW" altLang="en-US" sz="3199" b="1" dirty="0"/>
          </a:p>
          <a:p>
            <a:pPr>
              <a:lnSpc>
                <a:spcPct val="150000"/>
              </a:lnSpc>
            </a:pPr>
            <a:endParaRPr lang="zh-TW" altLang="en-US" sz="3199" b="1"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a:t>
            </a:fld>
            <a:endParaRPr lang="zh-TW" altLang="en-US" noProof="0" dirty="0"/>
          </a:p>
        </p:txBody>
      </p:sp>
    </p:spTree>
    <p:extLst>
      <p:ext uri="{BB962C8B-B14F-4D97-AF65-F5344CB8AC3E}">
        <p14:creationId xmlns:p14="http://schemas.microsoft.com/office/powerpoint/2010/main" val="18366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3896121E-049D-48BB-9FCA-02F88B871A66}"/>
              </a:ext>
            </a:extLst>
          </p:cNvPr>
          <p:cNvPicPr>
            <a:picLocks noChangeAspect="1"/>
          </p:cNvPicPr>
          <p:nvPr/>
        </p:nvPicPr>
        <p:blipFill>
          <a:blip r:embed="rId2"/>
          <a:stretch>
            <a:fillRect/>
          </a:stretch>
        </p:blipFill>
        <p:spPr>
          <a:xfrm>
            <a:off x="6297960" y="59106"/>
            <a:ext cx="4891208" cy="6754899"/>
          </a:xfrm>
          <a:prstGeom prst="rect">
            <a:avLst/>
          </a:prstGeom>
        </p:spPr>
      </p:pic>
      <p:sp>
        <p:nvSpPr>
          <p:cNvPr id="2" name="標題 1"/>
          <p:cNvSpPr>
            <a:spLocks noGrp="1"/>
          </p:cNvSpPr>
          <p:nvPr>
            <p:ph type="title"/>
          </p:nvPr>
        </p:nvSpPr>
        <p:spPr>
          <a:xfrm>
            <a:off x="390306" y="476672"/>
            <a:ext cx="5312724" cy="2016222"/>
          </a:xfrm>
        </p:spPr>
        <p:txBody>
          <a:bodyPr>
            <a:normAutofit/>
          </a:bodyPr>
          <a:lstStyle/>
          <a:p>
            <a:r>
              <a:rPr lang="zh-TW" altLang="zh-TW" sz="3600" b="1" dirty="0">
                <a:solidFill>
                  <a:srgbClr val="FF0000"/>
                </a:solidFill>
              </a:rPr>
              <a:t>【管道一、</a:t>
            </a:r>
            <a:r>
              <a:rPr lang="zh-TW" altLang="en-US" sz="3600" b="1" dirty="0">
                <a:solidFill>
                  <a:srgbClr val="FF0000"/>
                </a:solidFill>
              </a:rPr>
              <a:t>管道</a:t>
            </a:r>
            <a:r>
              <a:rPr lang="zh-TW" altLang="zh-TW" sz="3600" b="1" dirty="0">
                <a:solidFill>
                  <a:srgbClr val="FF0000"/>
                </a:solidFill>
              </a:rPr>
              <a:t>二共用】</a:t>
            </a:r>
            <a:br>
              <a:rPr lang="en-US" altLang="zh-TW" sz="3600" b="1" dirty="0">
                <a:solidFill>
                  <a:srgbClr val="FF0000"/>
                </a:solidFill>
              </a:rPr>
            </a:br>
            <a:r>
              <a:rPr lang="zh-TW" altLang="zh-TW" b="1" dirty="0"/>
              <a:t>創造能力優異特殊需求學生特質檢核表</a:t>
            </a:r>
            <a:endParaRPr lang="zh-TW" altLang="en-US"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50</a:t>
            </a:fld>
            <a:endParaRPr lang="zh-TW" altLang="en-US" noProof="0" dirty="0"/>
          </a:p>
        </p:txBody>
      </p:sp>
      <p:sp>
        <p:nvSpPr>
          <p:cNvPr id="6" name="內容版面配置區 2"/>
          <p:cNvSpPr txBox="1">
            <a:spLocks/>
          </p:cNvSpPr>
          <p:nvPr/>
        </p:nvSpPr>
        <p:spPr bwMode="gray">
          <a:xfrm>
            <a:off x="2268956" y="4495590"/>
            <a:ext cx="3312368" cy="180929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2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zh-TW" altLang="en-US" sz="2199" b="1" kern="0" dirty="0">
                <a:solidFill>
                  <a:srgbClr val="0070C0"/>
                </a:solidFill>
                <a:latin typeface="Arial" panose="020B0604020202020204" pitchFamily="34" charset="0"/>
              </a:rPr>
              <a:t>過去得獎紀錄</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a:solidFill>
                  <a:srgbClr val="0070C0"/>
                </a:solidFill>
                <a:latin typeface="Arial" panose="020B0604020202020204" pitchFamily="34" charset="0"/>
              </a:rPr>
              <a:t>曾參加之相關競賽</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a:solidFill>
                  <a:srgbClr val="0070C0"/>
                </a:solidFill>
                <a:latin typeface="Arial" panose="020B0604020202020204" pitchFamily="34" charset="0"/>
              </a:rPr>
              <a:t>對</a:t>
            </a:r>
            <a:r>
              <a:rPr lang="en-US" altLang="zh-TW" sz="2199" b="1" kern="0" dirty="0" err="1">
                <a:solidFill>
                  <a:srgbClr val="0070C0"/>
                </a:solidFill>
                <a:latin typeface="Arial" panose="020B0604020202020204" pitchFamily="34" charset="0"/>
              </a:rPr>
              <a:t>oo</a:t>
            </a:r>
            <a:r>
              <a:rPr lang="zh-TW" altLang="en-US" sz="2199" b="1" kern="0" dirty="0">
                <a:solidFill>
                  <a:srgbClr val="0070C0"/>
                </a:solidFill>
                <a:latin typeface="Arial" panose="020B0604020202020204" pitchFamily="34" charset="0"/>
              </a:rPr>
              <a:t> 之喜好興趣表現</a:t>
            </a:r>
            <a:endParaRPr lang="en-US" altLang="zh-TW" sz="2199" b="1" kern="0" dirty="0">
              <a:solidFill>
                <a:srgbClr val="0070C0"/>
              </a:solidFill>
              <a:latin typeface="Arial" panose="020B0604020202020204" pitchFamily="34" charset="0"/>
            </a:endParaRPr>
          </a:p>
          <a:p>
            <a:pPr>
              <a:spcBef>
                <a:spcPts val="0"/>
              </a:spcBef>
            </a:pPr>
            <a:r>
              <a:rPr lang="zh-TW" altLang="en-US" sz="2199" b="1" kern="0" dirty="0">
                <a:solidFill>
                  <a:srgbClr val="0070C0"/>
                </a:solidFill>
                <a:latin typeface="Arial" panose="020B0604020202020204" pitchFamily="34" charset="0"/>
              </a:rPr>
              <a:t>小學</a:t>
            </a:r>
            <a:r>
              <a:rPr lang="en-US" altLang="zh-TW" sz="2199" b="1" kern="0" dirty="0" err="1">
                <a:solidFill>
                  <a:srgbClr val="0070C0"/>
                </a:solidFill>
                <a:latin typeface="Arial" panose="020B0604020202020204" pitchFamily="34" charset="0"/>
              </a:rPr>
              <a:t>oo</a:t>
            </a:r>
            <a:r>
              <a:rPr lang="zh-TW" altLang="en-US" sz="2199" b="1" kern="0" dirty="0">
                <a:solidFill>
                  <a:srgbClr val="0070C0"/>
                </a:solidFill>
                <a:latin typeface="Arial" panose="020B0604020202020204" pitchFamily="34" charset="0"/>
              </a:rPr>
              <a:t>學習</a:t>
            </a:r>
            <a:r>
              <a:rPr lang="en-US" altLang="zh-TW" sz="2199" b="1" kern="0" dirty="0">
                <a:solidFill>
                  <a:srgbClr val="0070C0"/>
                </a:solidFill>
                <a:latin typeface="Arial" panose="020B0604020202020204" pitchFamily="34" charset="0"/>
              </a:rPr>
              <a:t>/</a:t>
            </a:r>
            <a:r>
              <a:rPr lang="zh-TW" altLang="en-US" sz="2199" b="1" kern="0" dirty="0">
                <a:solidFill>
                  <a:srgbClr val="0070C0"/>
                </a:solidFill>
                <a:latin typeface="Arial" panose="020B0604020202020204" pitchFamily="34" charset="0"/>
              </a:rPr>
              <a:t>段考表現</a:t>
            </a:r>
            <a:endParaRPr lang="en-US" altLang="zh-TW" sz="2199" b="1" kern="0" dirty="0">
              <a:solidFill>
                <a:srgbClr val="0070C0"/>
              </a:solidFill>
              <a:latin typeface="Arial" panose="020B0604020202020204" pitchFamily="34" charset="0"/>
            </a:endParaRPr>
          </a:p>
          <a:p>
            <a:r>
              <a:rPr lang="zh-TW" altLang="en-US" sz="2799" b="1" u="sng" dirty="0">
                <a:solidFill>
                  <a:srgbClr val="FF0000"/>
                </a:solidFill>
                <a:latin typeface="微軟正黑體" panose="020B0604030504040204" pitchFamily="34" charset="-120"/>
                <a:ea typeface="微軟正黑體" panose="020B0604030504040204" pitchFamily="34" charset="-120"/>
              </a:rPr>
              <a:t>不可以空白</a:t>
            </a:r>
            <a:endParaRPr lang="en-US" altLang="zh-TW" sz="2799" b="1" u="sng" dirty="0">
              <a:solidFill>
                <a:srgbClr val="FF0000"/>
              </a:solidFill>
              <a:latin typeface="微軟正黑體" panose="020B0604030504040204" pitchFamily="34" charset="-120"/>
              <a:ea typeface="微軟正黑體" panose="020B0604030504040204" pitchFamily="34" charset="-120"/>
            </a:endParaRPr>
          </a:p>
        </p:txBody>
      </p:sp>
      <p:cxnSp>
        <p:nvCxnSpPr>
          <p:cNvPr id="7" name="AutoShape 4"/>
          <p:cNvCxnSpPr>
            <a:cxnSpLocks noChangeShapeType="1"/>
          </p:cNvCxnSpPr>
          <p:nvPr/>
        </p:nvCxnSpPr>
        <p:spPr bwMode="auto">
          <a:xfrm>
            <a:off x="5662364" y="5230803"/>
            <a:ext cx="588061" cy="0"/>
          </a:xfrm>
          <a:prstGeom prst="straightConnector1">
            <a:avLst/>
          </a:prstGeom>
          <a:noFill/>
          <a:ln w="63500">
            <a:solidFill>
              <a:srgbClr val="0000FF"/>
            </a:solidFill>
            <a:round/>
            <a:headEnd/>
            <a:tailEnd type="triangle" w="med" len="med"/>
          </a:ln>
        </p:spPr>
      </p:cxnSp>
      <p:sp>
        <p:nvSpPr>
          <p:cNvPr id="8" name="圓角矩形 7"/>
          <p:cNvSpPr/>
          <p:nvPr/>
        </p:nvSpPr>
        <p:spPr bwMode="auto">
          <a:xfrm>
            <a:off x="5662364" y="2274888"/>
            <a:ext cx="3249216" cy="436012"/>
          </a:xfrm>
          <a:prstGeom prst="roundRect">
            <a:avLst/>
          </a:prstGeom>
          <a:solidFill>
            <a:srgbClr val="FF0000"/>
          </a:solidFill>
          <a:ln w="38100" cap="flat" cmpd="sng" algn="ctr">
            <a:solidFill>
              <a:srgbClr val="FF0000"/>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lvl="0" fontAlgn="base">
              <a:spcBef>
                <a:spcPct val="0"/>
              </a:spcBef>
              <a:spcAft>
                <a:spcPct val="0"/>
              </a:spcAft>
              <a:defRPr/>
            </a:pPr>
            <a:r>
              <a:rPr lang="en-US" altLang="zh-TW" sz="2399" b="1" kern="0" dirty="0">
                <a:solidFill>
                  <a:schemeClr val="bg1"/>
                </a:solidFill>
                <a:latin typeface="Arial" panose="020B0604020202020204" pitchFamily="34" charset="0"/>
              </a:rPr>
              <a:t>5</a:t>
            </a:r>
            <a:r>
              <a:rPr lang="zh-TW" altLang="en-US" sz="2399" b="1" kern="0" dirty="0">
                <a:solidFill>
                  <a:schemeClr val="bg1"/>
                </a:solidFill>
                <a:latin typeface="Arial" panose="020B0604020202020204" pitchFamily="34" charset="0"/>
              </a:rPr>
              <a:t>最高</a:t>
            </a:r>
            <a:r>
              <a:rPr lang="en-US" altLang="zh-TW" sz="2399" b="1" kern="0" dirty="0">
                <a:solidFill>
                  <a:schemeClr val="bg1"/>
                </a:solidFill>
                <a:latin typeface="Arial" panose="020B0604020202020204" pitchFamily="34" charset="0"/>
              </a:rPr>
              <a:t>,5</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4</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3</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2</a:t>
            </a:r>
            <a:r>
              <a:rPr lang="zh-TW" altLang="en-US" sz="2399" b="1" kern="0" dirty="0">
                <a:solidFill>
                  <a:schemeClr val="bg1"/>
                </a:solidFill>
                <a:latin typeface="Arial" panose="020B0604020202020204" pitchFamily="34" charset="0"/>
              </a:rPr>
              <a:t>→</a:t>
            </a:r>
            <a:r>
              <a:rPr lang="en-US" altLang="zh-TW" sz="2399" b="1" kern="0" dirty="0">
                <a:solidFill>
                  <a:schemeClr val="bg1"/>
                </a:solidFill>
                <a:latin typeface="Arial" panose="020B0604020202020204" pitchFamily="34" charset="0"/>
              </a:rPr>
              <a:t>1</a:t>
            </a:r>
            <a:endParaRPr lang="zh-TW" altLang="en-US" sz="2399" b="1" kern="0" dirty="0">
              <a:solidFill>
                <a:schemeClr val="bg1"/>
              </a:solidFill>
              <a:latin typeface="Arial" panose="020B0604020202020204" pitchFamily="34" charset="0"/>
            </a:endParaRPr>
          </a:p>
        </p:txBody>
      </p:sp>
      <p:sp>
        <p:nvSpPr>
          <p:cNvPr id="10" name="矩形 9">
            <a:extLst>
              <a:ext uri="{FF2B5EF4-FFF2-40B4-BE49-F238E27FC236}">
                <a16:creationId xmlns:a16="http://schemas.microsoft.com/office/drawing/2014/main" id="{A09253E7-412E-40E0-AB96-AE15554A3012}"/>
              </a:ext>
            </a:extLst>
          </p:cNvPr>
          <p:cNvSpPr/>
          <p:nvPr/>
        </p:nvSpPr>
        <p:spPr>
          <a:xfrm>
            <a:off x="6637577" y="4653136"/>
            <a:ext cx="4392488" cy="1080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6CE5894C-06B2-4AC7-873C-8A10AD33F2BF}"/>
              </a:ext>
            </a:extLst>
          </p:cNvPr>
          <p:cNvSpPr/>
          <p:nvPr/>
        </p:nvSpPr>
        <p:spPr>
          <a:xfrm>
            <a:off x="9517897" y="2204864"/>
            <a:ext cx="1512168" cy="2880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B99D2061-8109-4F64-AEFE-41A5B15BB511}"/>
              </a:ext>
            </a:extLst>
          </p:cNvPr>
          <p:cNvSpPr/>
          <p:nvPr/>
        </p:nvSpPr>
        <p:spPr>
          <a:xfrm>
            <a:off x="7231396" y="5949279"/>
            <a:ext cx="2103376" cy="216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10344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53852" y="116632"/>
            <a:ext cx="10157354" cy="1152128"/>
          </a:xfrm>
        </p:spPr>
        <p:txBody>
          <a:bodyPr/>
          <a:lstStyle/>
          <a:p>
            <a:r>
              <a:rPr lang="zh-TW" altLang="en-US" dirty="0"/>
              <a:t>管道二：測驗方式</a:t>
            </a: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51</a:t>
            </a:fld>
            <a:endParaRPr lang="zh-TW" altLang="en-US" noProof="0" dirty="0"/>
          </a:p>
        </p:txBody>
      </p:sp>
      <p:sp>
        <p:nvSpPr>
          <p:cNvPr id="5" name="內容版面配置區 2"/>
          <p:cNvSpPr>
            <a:spLocks noGrp="1"/>
          </p:cNvSpPr>
          <p:nvPr>
            <p:ph idx="1"/>
          </p:nvPr>
        </p:nvSpPr>
        <p:spPr>
          <a:xfrm>
            <a:off x="909836" y="1556792"/>
            <a:ext cx="10157354" cy="2735312"/>
          </a:xfrm>
        </p:spPr>
        <p:txBody>
          <a:bodyPr/>
          <a:lstStyle/>
          <a:p>
            <a:pPr marL="0" indent="0">
              <a:lnSpc>
                <a:spcPts val="4000"/>
              </a:lnSpc>
              <a:spcBef>
                <a:spcPts val="0"/>
              </a:spcBef>
              <a:buNone/>
            </a:pPr>
            <a:r>
              <a:rPr lang="zh-TW" altLang="en-US" sz="3199" dirty="0">
                <a:latin typeface="+mj-ea"/>
                <a:ea typeface="+mj-ea"/>
              </a:rPr>
              <a:t>申請</a:t>
            </a:r>
            <a:r>
              <a:rPr lang="zh-TW" altLang="en-US" sz="3199" b="1" dirty="0">
                <a:solidFill>
                  <a:srgbClr val="FF0000"/>
                </a:solidFill>
                <a:latin typeface="+mj-ea"/>
                <a:ea typeface="+mj-ea"/>
              </a:rPr>
              <a:t>管道二</a:t>
            </a:r>
            <a:r>
              <a:rPr lang="zh-TW" altLang="en-US" sz="3199" dirty="0">
                <a:latin typeface="+mj-ea"/>
                <a:ea typeface="+mj-ea"/>
              </a:rPr>
              <a:t>鑑定流程 </a:t>
            </a:r>
            <a:r>
              <a:rPr lang="en-US" altLang="zh-TW" sz="3199" dirty="0">
                <a:latin typeface="+mj-ea"/>
                <a:ea typeface="+mj-ea"/>
              </a:rPr>
              <a:t>: </a:t>
            </a:r>
          </a:p>
          <a:p>
            <a:pPr marL="0" indent="0">
              <a:lnSpc>
                <a:spcPts val="4000"/>
              </a:lnSpc>
              <a:spcBef>
                <a:spcPts val="0"/>
              </a:spcBef>
              <a:buNone/>
            </a:pPr>
            <a:r>
              <a:rPr lang="zh-TW" altLang="en-US" sz="3199" dirty="0">
                <a:latin typeface="+mj-ea"/>
                <a:ea typeface="+mj-ea"/>
              </a:rPr>
              <a:t>由</a:t>
            </a:r>
            <a:r>
              <a:rPr lang="zh-TW" altLang="en-US" sz="3199" u="sng" dirty="0">
                <a:solidFill>
                  <a:srgbClr val="FF0000"/>
                </a:solidFill>
                <a:latin typeface="+mj-ea"/>
                <a:ea typeface="+mj-ea"/>
              </a:rPr>
              <a:t>專家學者</a:t>
            </a:r>
            <a:r>
              <a:rPr lang="zh-TW" altLang="en-US" sz="3199" dirty="0">
                <a:latin typeface="+mj-ea"/>
                <a:ea typeface="+mj-ea"/>
              </a:rPr>
              <a:t>、</a:t>
            </a:r>
            <a:r>
              <a:rPr lang="zh-TW" altLang="en-US" sz="3199" u="sng" dirty="0">
                <a:solidFill>
                  <a:srgbClr val="FF0000"/>
                </a:solidFill>
                <a:latin typeface="+mj-ea"/>
                <a:ea typeface="+mj-ea"/>
              </a:rPr>
              <a:t>指導教師</a:t>
            </a:r>
            <a:r>
              <a:rPr lang="zh-TW" altLang="en-US" sz="3199" dirty="0">
                <a:latin typeface="+mj-ea"/>
                <a:ea typeface="+mj-ea"/>
              </a:rPr>
              <a:t>或</a:t>
            </a:r>
            <a:r>
              <a:rPr lang="zh-TW" altLang="en-US" sz="3199" u="sng" dirty="0">
                <a:solidFill>
                  <a:srgbClr val="FF0000"/>
                </a:solidFill>
                <a:latin typeface="+mj-ea"/>
                <a:ea typeface="+mj-ea"/>
              </a:rPr>
              <a:t>學生家長</a:t>
            </a:r>
            <a:r>
              <a:rPr lang="zh-TW" altLang="en-US" sz="3199" dirty="0">
                <a:latin typeface="+mj-ea"/>
                <a:ea typeface="+mj-ea"/>
              </a:rPr>
              <a:t>填寫「特殊需求學生特質檢核表－創造能力資賦優異學生」，推薦具備創造能力資賦優異特質之國小六年級學生，個別報名參加初選鑑定，初選通過者得申請複選鑑定。</a:t>
            </a:r>
          </a:p>
          <a:p>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376637266"/>
              </p:ext>
            </p:extLst>
          </p:nvPr>
        </p:nvGraphicFramePr>
        <p:xfrm>
          <a:off x="947953" y="4524616"/>
          <a:ext cx="10369152" cy="2028603"/>
        </p:xfrm>
        <a:graphic>
          <a:graphicData uri="http://schemas.openxmlformats.org/drawingml/2006/table">
            <a:tbl>
              <a:tblPr/>
              <a:tblGrid>
                <a:gridCol w="1869847">
                  <a:extLst>
                    <a:ext uri="{9D8B030D-6E8A-4147-A177-3AD203B41FA5}">
                      <a16:colId xmlns:a16="http://schemas.microsoft.com/office/drawing/2014/main" val="2408497659"/>
                    </a:ext>
                  </a:extLst>
                </a:gridCol>
                <a:gridCol w="4770943">
                  <a:extLst>
                    <a:ext uri="{9D8B030D-6E8A-4147-A177-3AD203B41FA5}">
                      <a16:colId xmlns:a16="http://schemas.microsoft.com/office/drawing/2014/main" val="1064718681"/>
                    </a:ext>
                  </a:extLst>
                </a:gridCol>
                <a:gridCol w="3728362">
                  <a:extLst>
                    <a:ext uri="{9D8B030D-6E8A-4147-A177-3AD203B41FA5}">
                      <a16:colId xmlns:a16="http://schemas.microsoft.com/office/drawing/2014/main" val="3549552811"/>
                    </a:ext>
                  </a:extLst>
                </a:gridCol>
              </a:tblGrid>
              <a:tr h="6762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鑑定流程</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鑑定時間</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評</a:t>
                      </a:r>
                      <a:r>
                        <a:rPr kumimoji="0" lang="en-US"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量</a:t>
                      </a:r>
                      <a:r>
                        <a:rPr kumimoji="0" lang="en-US"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項</a:t>
                      </a:r>
                      <a:r>
                        <a:rPr kumimoji="0" lang="en-US"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sz="2800" b="1"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目</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62638625"/>
                  </a:ext>
                </a:extLst>
              </a:tr>
              <a:tr h="676201">
                <a:tc>
                  <a:txBody>
                    <a:bodyPr/>
                    <a:lstStyle/>
                    <a:p>
                      <a:pPr marL="0" marR="0" lvl="0" indent="0" algn="ctr" defTabSz="914400" rtl="0" eaLnBrk="0" fontAlgn="base" latinLnBrk="0" hangingPunct="1">
                        <a:lnSpc>
                          <a:spcPct val="100000"/>
                        </a:lnSpc>
                        <a:spcBef>
                          <a:spcPct val="0"/>
                        </a:spcBef>
                        <a:spcAft>
                          <a:spcPct val="0"/>
                        </a:spcAft>
                        <a:buClrTx/>
                        <a:buSzTx/>
                        <a:buFontTx/>
                        <a:buNone/>
                        <a:tabLst/>
                      </a:pPr>
                      <a:r>
                        <a:rPr kumimoji="0" 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初選</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US" altLang="zh-TW" sz="2400" kern="100" dirty="0">
                          <a:solidFill>
                            <a:srgbClr val="C00000"/>
                          </a:solidFill>
                          <a:latin typeface="微軟正黑體" panose="020B0604030504040204" pitchFamily="34" charset="-120"/>
                          <a:ea typeface="微軟正黑體" panose="020B0604030504040204" pitchFamily="34" charset="-120"/>
                          <a:cs typeface="Times New Roman"/>
                        </a:rPr>
                        <a:t>114</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年</a:t>
                      </a:r>
                      <a:r>
                        <a:rPr lang="en-US" altLang="zh-TW" sz="2400" kern="100" dirty="0">
                          <a:solidFill>
                            <a:srgbClr val="C00000"/>
                          </a:solidFill>
                          <a:latin typeface="微軟正黑體" panose="020B0604030504040204" pitchFamily="34" charset="-120"/>
                          <a:ea typeface="微軟正黑體" panose="020B0604030504040204" pitchFamily="34" charset="-120"/>
                          <a:cs typeface="Times New Roman"/>
                        </a:rPr>
                        <a:t>3</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月</a:t>
                      </a:r>
                      <a:r>
                        <a:rPr lang="en-US" altLang="zh-TW" sz="2400" kern="100" dirty="0">
                          <a:solidFill>
                            <a:srgbClr val="C00000"/>
                          </a:solidFill>
                          <a:latin typeface="微軟正黑體" panose="020B0604030504040204" pitchFamily="34" charset="-120"/>
                          <a:ea typeface="微軟正黑體" panose="020B0604030504040204" pitchFamily="34" charset="-120"/>
                          <a:cs typeface="Times New Roman"/>
                        </a:rPr>
                        <a:t>16</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日（星期</a:t>
                      </a:r>
                      <a:r>
                        <a:rPr lang="zh-TW" altLang="en-US" sz="2400" kern="100" dirty="0">
                          <a:solidFill>
                            <a:srgbClr val="C00000"/>
                          </a:solidFill>
                          <a:latin typeface="微軟正黑體" panose="020B0604030504040204" pitchFamily="34" charset="-120"/>
                          <a:ea typeface="微軟正黑體" panose="020B0604030504040204" pitchFamily="34" charset="-120"/>
                          <a:cs typeface="Times New Roman"/>
                        </a:rPr>
                        <a:t>日</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a:t>
                      </a:r>
                      <a:r>
                        <a:rPr lang="zh-TW" altLang="en-US" sz="2400" kern="100" dirty="0">
                          <a:solidFill>
                            <a:srgbClr val="C00000"/>
                          </a:solidFill>
                          <a:latin typeface="微軟正黑體" panose="020B0604030504040204" pitchFamily="34" charset="-120"/>
                          <a:ea typeface="微軟正黑體" panose="020B0604030504040204" pitchFamily="34" charset="-120"/>
                          <a:cs typeface="Times New Roman"/>
                        </a:rPr>
                        <a:t>上午</a:t>
                      </a:r>
                      <a:endParaRPr lang="zh-TW" sz="2400" kern="100" dirty="0">
                        <a:solidFill>
                          <a:srgbClr val="C00000"/>
                        </a:solidFill>
                        <a:latin typeface="微軟正黑體" panose="020B0604030504040204" pitchFamily="34" charset="-120"/>
                        <a:ea typeface="微軟正黑體" panose="020B0604030504040204" pitchFamily="34" charset="-120"/>
                        <a:cs typeface="Times New Roman"/>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r>
                        <a:rPr kumimoji="0" 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創造能力評量</a:t>
                      </a:r>
                      <a:r>
                        <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a:t>
                      </a:r>
                      <a:endParaRPr kumimoji="0" lang="zh-TW"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68562" marR="685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9666613"/>
                  </a:ext>
                </a:extLst>
              </a:tr>
              <a:tr h="676201">
                <a:tc>
                  <a:txBody>
                    <a:bodyPr/>
                    <a:lstStyle/>
                    <a:p>
                      <a:pPr marL="0" marR="0" lvl="0" indent="0" algn="ctr" defTabSz="914400" rtl="0" eaLnBrk="0" fontAlgn="base" latinLnBrk="0" hangingPunct="1">
                        <a:lnSpc>
                          <a:spcPct val="100000"/>
                        </a:lnSpc>
                        <a:spcBef>
                          <a:spcPct val="0"/>
                        </a:spcBef>
                        <a:spcAft>
                          <a:spcPct val="0"/>
                        </a:spcAft>
                        <a:buClrTx/>
                        <a:buSzTx/>
                        <a:buFontTx/>
                        <a:buNone/>
                        <a:tabLst/>
                      </a:pPr>
                      <a:r>
                        <a:rPr kumimoji="0" lang="zh-TW" sz="2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複選</a:t>
                      </a:r>
                    </a:p>
                  </a:txBody>
                  <a:tcPr marL="68562" marR="6856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spcAft>
                          <a:spcPts val="0"/>
                        </a:spcAft>
                      </a:pPr>
                      <a:r>
                        <a:rPr lang="en-US" altLang="zh-TW" sz="2400" kern="100" dirty="0">
                          <a:solidFill>
                            <a:srgbClr val="C00000"/>
                          </a:solidFill>
                          <a:latin typeface="微軟正黑體" panose="020B0604030504040204" pitchFamily="34" charset="-120"/>
                          <a:ea typeface="微軟正黑體" panose="020B0604030504040204" pitchFamily="34" charset="-120"/>
                          <a:cs typeface="Times New Roman"/>
                        </a:rPr>
                        <a:t>114</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年</a:t>
                      </a:r>
                      <a:r>
                        <a:rPr lang="en-US" altLang="zh-TW" sz="2400" kern="100" dirty="0">
                          <a:solidFill>
                            <a:srgbClr val="C00000"/>
                          </a:solidFill>
                          <a:latin typeface="微軟正黑體" panose="020B0604030504040204" pitchFamily="34" charset="-120"/>
                          <a:ea typeface="微軟正黑體" panose="020B0604030504040204" pitchFamily="34" charset="-120"/>
                          <a:cs typeface="Times New Roman"/>
                        </a:rPr>
                        <a:t>5</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月</a:t>
                      </a:r>
                      <a:r>
                        <a:rPr lang="en-US" altLang="zh-TW" sz="2400" kern="100" dirty="0">
                          <a:solidFill>
                            <a:srgbClr val="C00000"/>
                          </a:solidFill>
                          <a:latin typeface="微軟正黑體" panose="020B0604030504040204" pitchFamily="34" charset="-120"/>
                          <a:ea typeface="微軟正黑體" panose="020B0604030504040204" pitchFamily="34" charset="-120"/>
                          <a:cs typeface="Times New Roman"/>
                        </a:rPr>
                        <a:t>03</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日（星期</a:t>
                      </a:r>
                      <a:r>
                        <a:rPr lang="zh-TW" altLang="en-US" sz="2400" kern="100" dirty="0">
                          <a:solidFill>
                            <a:srgbClr val="C00000"/>
                          </a:solidFill>
                          <a:latin typeface="微軟正黑體" panose="020B0604030504040204" pitchFamily="34" charset="-120"/>
                          <a:ea typeface="微軟正黑體" panose="020B0604030504040204" pitchFamily="34" charset="-120"/>
                          <a:cs typeface="Times New Roman"/>
                        </a:rPr>
                        <a:t>六</a:t>
                      </a:r>
                      <a:r>
                        <a:rPr lang="zh-TW" sz="2400" kern="100" dirty="0">
                          <a:solidFill>
                            <a:srgbClr val="C00000"/>
                          </a:solidFill>
                          <a:latin typeface="微軟正黑體" panose="020B0604030504040204" pitchFamily="34" charset="-120"/>
                          <a:ea typeface="微軟正黑體" panose="020B0604030504040204" pitchFamily="34" charset="-120"/>
                          <a:cs typeface="Times New Roman"/>
                        </a:rPr>
                        <a:t>）</a:t>
                      </a:r>
                      <a:r>
                        <a:rPr lang="zh-TW" altLang="en-US" sz="2400" kern="100" dirty="0">
                          <a:solidFill>
                            <a:srgbClr val="C00000"/>
                          </a:solidFill>
                          <a:latin typeface="微軟正黑體" panose="020B0604030504040204" pitchFamily="34" charset="-120"/>
                          <a:ea typeface="微軟正黑體" panose="020B0604030504040204" pitchFamily="34" charset="-120"/>
                          <a:cs typeface="Times New Roman"/>
                        </a:rPr>
                        <a:t>上午</a:t>
                      </a:r>
                      <a:endParaRPr lang="zh-TW" sz="2400" kern="100" dirty="0">
                        <a:solidFill>
                          <a:srgbClr val="C00000"/>
                        </a:solidFill>
                        <a:latin typeface="微軟正黑體" panose="020B0604030504040204" pitchFamily="34" charset="-120"/>
                        <a:ea typeface="微軟正黑體" panose="020B0604030504040204" pitchFamily="34" charset="-120"/>
                        <a:cs typeface="Times New Roman"/>
                      </a:endParaRPr>
                    </a:p>
                  </a:txBody>
                  <a:tcPr marL="68562" marR="685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139700" marR="0" lvl="0" indent="-228600" algn="ctr" defTabSz="914400" rtl="0" eaLnBrk="1" fontAlgn="base" latinLnBrk="0" hangingPunct="1">
                        <a:lnSpc>
                          <a:spcPts val="1200"/>
                        </a:lnSpc>
                        <a:spcBef>
                          <a:spcPct val="0"/>
                        </a:spcBef>
                        <a:spcAft>
                          <a:spcPct val="0"/>
                        </a:spcAft>
                        <a:buClrTx/>
                        <a:buSzTx/>
                        <a:buFontTx/>
                        <a:buNone/>
                        <a:tabLst/>
                      </a:pPr>
                      <a:r>
                        <a:rPr kumimoji="0" 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創造能力評量</a:t>
                      </a:r>
                      <a:r>
                        <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(2)</a:t>
                      </a:r>
                      <a:endParaRPr kumimoji="0" lang="zh-TW"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txBody>
                  <a:tcPr marL="68562" marR="6856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57659832"/>
                  </a:ext>
                </a:extLst>
              </a:tr>
            </a:tbl>
          </a:graphicData>
        </a:graphic>
      </p:graphicFrame>
    </p:spTree>
    <p:extLst>
      <p:ext uri="{BB962C8B-B14F-4D97-AF65-F5344CB8AC3E}">
        <p14:creationId xmlns:p14="http://schemas.microsoft.com/office/powerpoint/2010/main" val="57330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0250" y="62344"/>
            <a:ext cx="10157354" cy="1206416"/>
          </a:xfrm>
        </p:spPr>
        <p:txBody>
          <a:bodyPr>
            <a:normAutofit/>
          </a:bodyPr>
          <a:lstStyle/>
          <a:p>
            <a:r>
              <a:rPr lang="zh-TW" altLang="en-US" sz="4000" dirty="0"/>
              <a:t>管道二</a:t>
            </a:r>
            <a:r>
              <a:rPr lang="en-US" altLang="zh-TW" sz="4000" dirty="0"/>
              <a:t>-</a:t>
            </a:r>
            <a:r>
              <a:rPr lang="zh-TW" altLang="en-US" sz="4000" dirty="0"/>
              <a:t>申請鑑定、初選報名、繳費</a:t>
            </a: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52</a:t>
            </a:fld>
            <a:endParaRPr lang="zh-TW" altLang="en-US" noProof="0" dirty="0"/>
          </a:p>
        </p:txBody>
      </p:sp>
      <p:sp>
        <p:nvSpPr>
          <p:cNvPr id="5" name="內容版面配置區 4"/>
          <p:cNvSpPr>
            <a:spLocks noGrp="1"/>
          </p:cNvSpPr>
          <p:nvPr>
            <p:ph idx="1"/>
          </p:nvPr>
        </p:nvSpPr>
        <p:spPr>
          <a:xfrm>
            <a:off x="1088841" y="1556792"/>
            <a:ext cx="10157354" cy="4968552"/>
          </a:xfrm>
        </p:spPr>
        <p:txBody>
          <a:bodyPr>
            <a:normAutofit fontScale="62500" lnSpcReduction="20000"/>
          </a:bodyPr>
          <a:lstStyle/>
          <a:p>
            <a:pPr marL="0" indent="0">
              <a:buNone/>
            </a:pPr>
            <a:r>
              <a:rPr lang="zh-TW" altLang="en-US" sz="2300" dirty="0"/>
              <a:t>一、</a:t>
            </a:r>
            <a:r>
              <a:rPr lang="zh-TW" altLang="zh-TW" sz="2300" dirty="0"/>
              <a:t>報名及上傳資料時間：</a:t>
            </a:r>
            <a:r>
              <a:rPr lang="en-US" altLang="zh-TW" sz="2300" dirty="0"/>
              <a:t>114</a:t>
            </a:r>
            <a:r>
              <a:rPr lang="zh-TW" altLang="zh-TW" sz="2300" dirty="0"/>
              <a:t>年</a:t>
            </a:r>
            <a:r>
              <a:rPr lang="en-US" altLang="zh-TW" sz="2300" dirty="0"/>
              <a:t>1</a:t>
            </a:r>
            <a:r>
              <a:rPr lang="zh-TW" altLang="zh-TW" sz="2300" dirty="0"/>
              <a:t>月</a:t>
            </a:r>
            <a:r>
              <a:rPr lang="en-US" altLang="zh-TW" sz="2300" dirty="0"/>
              <a:t>13</a:t>
            </a:r>
            <a:r>
              <a:rPr lang="zh-TW" altLang="zh-TW" sz="2300" dirty="0"/>
              <a:t>日</a:t>
            </a:r>
            <a:r>
              <a:rPr lang="en-US" altLang="zh-TW" sz="2300" dirty="0"/>
              <a:t>(</a:t>
            </a:r>
            <a:r>
              <a:rPr lang="zh-TW" altLang="zh-TW" sz="2300" dirty="0"/>
              <a:t>星期一</a:t>
            </a:r>
            <a:r>
              <a:rPr lang="en-US" altLang="zh-TW" sz="2300" dirty="0"/>
              <a:t>) 8:00</a:t>
            </a:r>
            <a:r>
              <a:rPr lang="zh-TW" altLang="zh-TW" sz="2300" dirty="0"/>
              <a:t>至</a:t>
            </a:r>
            <a:r>
              <a:rPr lang="en-US" altLang="zh-TW" sz="2300" dirty="0"/>
              <a:t>114</a:t>
            </a:r>
            <a:r>
              <a:rPr lang="zh-TW" altLang="zh-TW" sz="2300" dirty="0"/>
              <a:t>年</a:t>
            </a:r>
            <a:r>
              <a:rPr lang="en-US" altLang="zh-TW" sz="2300" dirty="0"/>
              <a:t>1</a:t>
            </a:r>
            <a:r>
              <a:rPr lang="zh-TW" altLang="zh-TW" sz="2300" dirty="0"/>
              <a:t>月</a:t>
            </a:r>
            <a:r>
              <a:rPr lang="en-US" altLang="zh-TW" sz="2300" dirty="0"/>
              <a:t>20</a:t>
            </a:r>
            <a:r>
              <a:rPr lang="zh-TW" altLang="zh-TW" sz="2300" dirty="0"/>
              <a:t>日</a:t>
            </a:r>
            <a:r>
              <a:rPr lang="en-US" altLang="zh-TW" sz="2300" dirty="0"/>
              <a:t>(</a:t>
            </a:r>
            <a:r>
              <a:rPr lang="zh-TW" altLang="zh-TW" sz="2300" dirty="0"/>
              <a:t>星期一</a:t>
            </a:r>
            <a:r>
              <a:rPr lang="en-US" altLang="zh-TW" sz="2300" dirty="0"/>
              <a:t>)23:59</a:t>
            </a:r>
            <a:r>
              <a:rPr lang="zh-TW" altLang="zh-TW" sz="2300" dirty="0"/>
              <a:t>止，逾時不予受理。</a:t>
            </a:r>
            <a:endParaRPr lang="en-US" altLang="zh-TW" sz="2300" dirty="0"/>
          </a:p>
          <a:p>
            <a:pPr marL="0" indent="0">
              <a:buNone/>
            </a:pPr>
            <a:r>
              <a:rPr lang="zh-TW" altLang="en-US" sz="2300" dirty="0"/>
              <a:t>二、</a:t>
            </a:r>
            <a:r>
              <a:rPr lang="zh-TW" altLang="zh-TW" sz="2300" dirty="0"/>
              <a:t>報名網址：桃園市資賦優異學生鑑定報名系統</a:t>
            </a:r>
            <a:r>
              <a:rPr lang="zh-TW" altLang="en-US" sz="2300" dirty="0"/>
              <a:t> </a:t>
            </a:r>
            <a:r>
              <a:rPr lang="en-US" altLang="zh-TW" sz="2300" dirty="0"/>
              <a:t>(</a:t>
            </a:r>
            <a:r>
              <a:rPr lang="en-US" altLang="zh-TW" sz="2300" u="sng" dirty="0">
                <a:hlinkClick r:id="rId2"/>
              </a:rPr>
              <a:t>https://</a:t>
            </a:r>
            <a:r>
              <a:rPr lang="en-US" altLang="zh-TW" sz="2300" u="sng" dirty="0" err="1">
                <a:hlinkClick r:id="rId2"/>
              </a:rPr>
              <a:t>www.giftedness.tyc.edu.tw</a:t>
            </a:r>
            <a:r>
              <a:rPr lang="zh-TW" altLang="zh-TW" sz="2300" u="sng" dirty="0"/>
              <a:t>）</a:t>
            </a:r>
            <a:endParaRPr lang="zh-TW" altLang="zh-TW" sz="2300" dirty="0"/>
          </a:p>
          <a:p>
            <a:pPr marL="0" indent="0">
              <a:buNone/>
            </a:pPr>
            <a:r>
              <a:rPr lang="zh-TW" altLang="en-US" sz="2300" dirty="0"/>
              <a:t>三、</a:t>
            </a:r>
            <a:r>
              <a:rPr lang="zh-TW" altLang="zh-TW" sz="2300" dirty="0"/>
              <a:t>依繳費單說明進行繳費：</a:t>
            </a:r>
          </a:p>
          <a:p>
            <a:pPr marL="426645" lvl="1" indent="0">
              <a:lnSpc>
                <a:spcPct val="220000"/>
              </a:lnSpc>
              <a:buNone/>
            </a:pPr>
            <a:r>
              <a:rPr lang="en-US" altLang="zh-TW" sz="2300" dirty="0"/>
              <a:t>(</a:t>
            </a:r>
            <a:r>
              <a:rPr lang="zh-TW" altLang="en-US" sz="2300" dirty="0"/>
              <a:t>一</a:t>
            </a:r>
            <a:r>
              <a:rPr lang="en-US" altLang="zh-TW" sz="2300" dirty="0"/>
              <a:t>)</a:t>
            </a:r>
            <a:r>
              <a:rPr lang="zh-TW" altLang="zh-TW" sz="2300" dirty="0"/>
              <a:t>報名管道二者每人繳交新臺幣</a:t>
            </a:r>
            <a:r>
              <a:rPr lang="en-US" altLang="zh-TW" sz="2300" dirty="0"/>
              <a:t>800</a:t>
            </a:r>
            <a:r>
              <a:rPr lang="zh-TW" altLang="zh-TW" sz="2300" dirty="0"/>
              <a:t>元整。</a:t>
            </a:r>
          </a:p>
          <a:p>
            <a:pPr marL="426645" lvl="1" indent="0">
              <a:lnSpc>
                <a:spcPct val="220000"/>
              </a:lnSpc>
              <a:buNone/>
            </a:pPr>
            <a:r>
              <a:rPr lang="en-US" altLang="zh-TW" sz="2300" dirty="0"/>
              <a:t>(</a:t>
            </a:r>
            <a:r>
              <a:rPr lang="zh-TW" altLang="en-US" sz="2300" dirty="0"/>
              <a:t>二</a:t>
            </a:r>
            <a:r>
              <a:rPr lang="en-US" altLang="zh-TW" sz="2300" dirty="0"/>
              <a:t>)</a:t>
            </a:r>
            <a:r>
              <a:rPr lang="zh-TW" altLang="zh-TW" sz="2300" dirty="0">
                <a:solidFill>
                  <a:srgbClr val="FF0000"/>
                </a:solidFill>
              </a:rPr>
              <a:t>低收入戶及中低收入戶子女免繳報名費</a:t>
            </a:r>
            <a:r>
              <a:rPr lang="zh-TW" altLang="zh-TW" sz="2300" dirty="0"/>
              <a:t>，但應</a:t>
            </a:r>
            <a:r>
              <a:rPr lang="zh-TW" altLang="zh-TW" sz="2300" b="1" dirty="0"/>
              <a:t>上傳</a:t>
            </a:r>
            <a:r>
              <a:rPr lang="zh-TW" altLang="zh-TW" sz="2300" dirty="0"/>
              <a:t>區公所核發有效期間</a:t>
            </a:r>
            <a:r>
              <a:rPr lang="zh-TW" altLang="en-US" sz="2300" dirty="0"/>
              <a:t>（</a:t>
            </a:r>
            <a:r>
              <a:rPr lang="en-US" altLang="zh-TW" sz="2300" dirty="0">
                <a:solidFill>
                  <a:srgbClr val="FF0000"/>
                </a:solidFill>
              </a:rPr>
              <a:t>114</a:t>
            </a:r>
            <a:r>
              <a:rPr lang="zh-TW" altLang="en-US" sz="2300" dirty="0">
                <a:solidFill>
                  <a:srgbClr val="FF0000"/>
                </a:solidFill>
              </a:rPr>
              <a:t>年度</a:t>
            </a:r>
            <a:r>
              <a:rPr lang="zh-TW" altLang="en-US" sz="2300" dirty="0"/>
              <a:t>）</a:t>
            </a:r>
            <a:r>
              <a:rPr lang="zh-TW" altLang="zh-TW" sz="2300" dirty="0"/>
              <a:t>之低收入戶或中低收入戶證明</a:t>
            </a:r>
            <a:r>
              <a:rPr lang="en-US" altLang="zh-TW" sz="2300" dirty="0"/>
              <a:t>(</a:t>
            </a:r>
            <a:r>
              <a:rPr lang="zh-TW" altLang="zh-TW" sz="2300" dirty="0"/>
              <a:t>非清寒證明</a:t>
            </a:r>
            <a:r>
              <a:rPr lang="en-US" altLang="zh-TW" sz="2300" dirty="0"/>
              <a:t>)</a:t>
            </a:r>
            <a:r>
              <a:rPr lang="zh-TW" altLang="zh-TW" sz="2300" dirty="0"/>
              <a:t>及戶口名簿電子檔，</a:t>
            </a:r>
            <a:r>
              <a:rPr lang="en-US" altLang="zh-TW" sz="2300" dirty="0"/>
              <a:t>114</a:t>
            </a:r>
            <a:r>
              <a:rPr lang="zh-TW" altLang="zh-TW" sz="2300" dirty="0"/>
              <a:t>年</a:t>
            </a:r>
            <a:r>
              <a:rPr lang="en-US" altLang="zh-TW" sz="2300" dirty="0"/>
              <a:t>2</a:t>
            </a:r>
            <a:r>
              <a:rPr lang="zh-TW" altLang="zh-TW" sz="2300" dirty="0"/>
              <a:t>月</a:t>
            </a:r>
            <a:r>
              <a:rPr lang="en-US" altLang="zh-TW" sz="2300" dirty="0"/>
              <a:t>3</a:t>
            </a:r>
            <a:r>
              <a:rPr lang="zh-TW" altLang="zh-TW" sz="2300" dirty="0"/>
              <a:t>日</a:t>
            </a:r>
            <a:r>
              <a:rPr lang="en-US" altLang="zh-TW" sz="2300" dirty="0"/>
              <a:t>(</a:t>
            </a:r>
            <a:r>
              <a:rPr lang="zh-TW" altLang="zh-TW" sz="2300" dirty="0"/>
              <a:t>星期</a:t>
            </a:r>
            <a:r>
              <a:rPr lang="zh-TW" altLang="en-US" sz="2300" dirty="0"/>
              <a:t>一</a:t>
            </a:r>
            <a:r>
              <a:rPr lang="en-US" altLang="zh-TW" sz="2300" dirty="0"/>
              <a:t>) 8:30</a:t>
            </a:r>
            <a:r>
              <a:rPr lang="zh-TW" altLang="zh-TW" sz="2300" dirty="0"/>
              <a:t>至</a:t>
            </a:r>
            <a:r>
              <a:rPr lang="en-US" altLang="zh-TW" sz="2300" dirty="0"/>
              <a:t>114</a:t>
            </a:r>
            <a:r>
              <a:rPr lang="zh-TW" altLang="zh-TW" sz="2300" dirty="0"/>
              <a:t>年</a:t>
            </a:r>
            <a:r>
              <a:rPr lang="en-US" altLang="zh-TW" sz="2300" dirty="0"/>
              <a:t>2</a:t>
            </a:r>
            <a:r>
              <a:rPr lang="zh-TW" altLang="zh-TW" sz="2300" dirty="0"/>
              <a:t>月</a:t>
            </a:r>
            <a:r>
              <a:rPr lang="en-US" altLang="zh-TW" sz="2300" dirty="0"/>
              <a:t>4</a:t>
            </a:r>
            <a:r>
              <a:rPr lang="zh-TW" altLang="zh-TW" sz="2300" dirty="0"/>
              <a:t>日</a:t>
            </a:r>
            <a:r>
              <a:rPr lang="en-US" altLang="zh-TW" sz="2300" dirty="0"/>
              <a:t>(</a:t>
            </a:r>
            <a:r>
              <a:rPr lang="zh-TW" altLang="zh-TW" sz="2300" dirty="0"/>
              <a:t>星期</a:t>
            </a:r>
            <a:r>
              <a:rPr lang="zh-TW" altLang="en-US" sz="2300" dirty="0"/>
              <a:t>二</a:t>
            </a:r>
            <a:r>
              <a:rPr lang="en-US" altLang="zh-TW" sz="2300" dirty="0"/>
              <a:t>)</a:t>
            </a:r>
            <a:r>
              <a:rPr lang="zh-TW" altLang="zh-TW" sz="2300" dirty="0"/>
              <a:t>下午</a:t>
            </a:r>
            <a:r>
              <a:rPr lang="en-US" altLang="zh-TW" sz="2300" dirty="0"/>
              <a:t>16</a:t>
            </a:r>
            <a:r>
              <a:rPr lang="zh-TW" altLang="en-US" sz="2300" dirty="0"/>
              <a:t>：</a:t>
            </a:r>
            <a:r>
              <a:rPr lang="en-US" altLang="zh-TW" sz="2300" dirty="0"/>
              <a:t>00</a:t>
            </a:r>
            <a:r>
              <a:rPr lang="zh-TW" altLang="zh-TW" sz="2300" dirty="0"/>
              <a:t>時止，親自或委託繳驗相關資料正本至</a:t>
            </a:r>
            <a:r>
              <a:rPr lang="zh-TW" altLang="en-US" sz="2300" b="1" u="sng" dirty="0">
                <a:solidFill>
                  <a:srgbClr val="FF0000"/>
                </a:solidFill>
              </a:rPr>
              <a:t>南崁</a:t>
            </a:r>
            <a:r>
              <a:rPr lang="zh-TW" altLang="zh-TW" sz="2300" b="1" u="sng" dirty="0">
                <a:solidFill>
                  <a:srgbClr val="FF0000"/>
                </a:solidFill>
              </a:rPr>
              <a:t>國中</a:t>
            </a:r>
            <a:r>
              <a:rPr lang="zh-TW" altLang="zh-TW" sz="2300" dirty="0"/>
              <a:t>。</a:t>
            </a:r>
          </a:p>
          <a:p>
            <a:pPr marL="426645" lvl="1" indent="0">
              <a:lnSpc>
                <a:spcPct val="220000"/>
              </a:lnSpc>
              <a:buNone/>
            </a:pPr>
            <a:r>
              <a:rPr lang="en-US" altLang="zh-TW" sz="2300" dirty="0"/>
              <a:t>(</a:t>
            </a:r>
            <a:r>
              <a:rPr lang="zh-TW" altLang="en-US" sz="2300" dirty="0"/>
              <a:t>三</a:t>
            </a:r>
            <a:r>
              <a:rPr lang="en-US" altLang="zh-TW" sz="2300" dirty="0"/>
              <a:t>)</a:t>
            </a:r>
            <a:r>
              <a:rPr lang="zh-TW" altLang="zh-TW" sz="2300" dirty="0"/>
              <a:t>繳費時間：請於</a:t>
            </a:r>
            <a:r>
              <a:rPr lang="en-US" altLang="zh-TW" sz="2300" dirty="0">
                <a:solidFill>
                  <a:srgbClr val="FF0000"/>
                </a:solidFill>
              </a:rPr>
              <a:t>114</a:t>
            </a:r>
            <a:r>
              <a:rPr lang="zh-TW" altLang="zh-TW" sz="2300" dirty="0">
                <a:solidFill>
                  <a:srgbClr val="FF0000"/>
                </a:solidFill>
              </a:rPr>
              <a:t>年</a:t>
            </a:r>
            <a:r>
              <a:rPr lang="en-US" altLang="zh-TW" sz="2300" dirty="0">
                <a:solidFill>
                  <a:srgbClr val="FF0000"/>
                </a:solidFill>
              </a:rPr>
              <a:t>1</a:t>
            </a:r>
            <a:r>
              <a:rPr lang="zh-TW" altLang="zh-TW" sz="2300" dirty="0">
                <a:solidFill>
                  <a:srgbClr val="FF0000"/>
                </a:solidFill>
              </a:rPr>
              <a:t>月</a:t>
            </a:r>
            <a:r>
              <a:rPr lang="en-US" altLang="zh-TW" sz="2300" dirty="0">
                <a:solidFill>
                  <a:srgbClr val="FF0000"/>
                </a:solidFill>
              </a:rPr>
              <a:t>21</a:t>
            </a:r>
            <a:r>
              <a:rPr lang="zh-TW" altLang="zh-TW" sz="2300" dirty="0">
                <a:solidFill>
                  <a:srgbClr val="FF0000"/>
                </a:solidFill>
              </a:rPr>
              <a:t>日</a:t>
            </a:r>
            <a:r>
              <a:rPr lang="en-US" altLang="zh-TW" sz="2300" dirty="0">
                <a:solidFill>
                  <a:srgbClr val="FF0000"/>
                </a:solidFill>
              </a:rPr>
              <a:t>(</a:t>
            </a:r>
            <a:r>
              <a:rPr lang="zh-TW" altLang="zh-TW" sz="2300" dirty="0">
                <a:solidFill>
                  <a:srgbClr val="FF0000"/>
                </a:solidFill>
              </a:rPr>
              <a:t>星期</a:t>
            </a:r>
            <a:r>
              <a:rPr lang="zh-TW" altLang="en-US" sz="2300" dirty="0">
                <a:solidFill>
                  <a:srgbClr val="FF0000"/>
                </a:solidFill>
              </a:rPr>
              <a:t>二</a:t>
            </a:r>
            <a:r>
              <a:rPr lang="en-US" altLang="zh-TW" sz="2300" dirty="0">
                <a:solidFill>
                  <a:srgbClr val="FF0000"/>
                </a:solidFill>
              </a:rPr>
              <a:t>) </a:t>
            </a:r>
            <a:r>
              <a:rPr lang="zh-TW" altLang="en-US" sz="2300" dirty="0">
                <a:solidFill>
                  <a:srgbClr val="FF0000"/>
                </a:solidFill>
              </a:rPr>
              <a:t>中午</a:t>
            </a:r>
            <a:r>
              <a:rPr lang="en-US" altLang="zh-TW" sz="2300" dirty="0">
                <a:solidFill>
                  <a:srgbClr val="FF0000"/>
                </a:solidFill>
              </a:rPr>
              <a:t>12:00</a:t>
            </a:r>
            <a:r>
              <a:rPr lang="zh-TW" altLang="zh-TW" sz="2300" dirty="0">
                <a:solidFill>
                  <a:srgbClr val="FF0000"/>
                </a:solidFill>
              </a:rPr>
              <a:t>前</a:t>
            </a:r>
            <a:r>
              <a:rPr lang="zh-TW" altLang="zh-TW" sz="2300" dirty="0"/>
              <a:t>依繳費單說明方式完成繳費，繳費完成始完成報名手續。</a:t>
            </a:r>
          </a:p>
          <a:p>
            <a:pPr marL="426645" lvl="1" indent="0">
              <a:lnSpc>
                <a:spcPct val="220000"/>
              </a:lnSpc>
              <a:buNone/>
            </a:pPr>
            <a:r>
              <a:rPr lang="en-US" altLang="zh-TW" sz="2300" dirty="0"/>
              <a:t>(</a:t>
            </a:r>
            <a:r>
              <a:rPr lang="zh-TW" altLang="en-US" sz="2300" dirty="0"/>
              <a:t>四</a:t>
            </a:r>
            <a:r>
              <a:rPr lang="en-US" altLang="zh-TW" sz="2300" dirty="0"/>
              <a:t>)</a:t>
            </a:r>
            <a:r>
              <a:rPr lang="zh-TW" altLang="zh-TW" sz="2300" dirty="0"/>
              <a:t>繳費方式：可以自動提款機</a:t>
            </a:r>
            <a:r>
              <a:rPr lang="en-US" altLang="zh-TW" sz="2300" dirty="0"/>
              <a:t>(ATM)</a:t>
            </a:r>
            <a:r>
              <a:rPr lang="zh-TW" altLang="zh-TW" sz="2300" dirty="0"/>
              <a:t>及線上轉帳或列印繳費單至超商或銀行臨櫃繳交初選報名費</a:t>
            </a:r>
            <a:r>
              <a:rPr lang="en-US" altLang="zh-TW" sz="2300" dirty="0"/>
              <a:t>(</a:t>
            </a:r>
            <a:r>
              <a:rPr lang="zh-TW" altLang="zh-TW" sz="2300" dirty="0"/>
              <a:t>完成繳費後皆不得以任何理由要求退費，或改報其他資賦優異鑑定項目，交易明細請務必留存與確認繳費完成</a:t>
            </a:r>
            <a:r>
              <a:rPr lang="en-US" altLang="zh-TW" sz="2300" dirty="0"/>
              <a:t>)</a:t>
            </a:r>
            <a:r>
              <a:rPr lang="zh-TW" altLang="zh-TW" sz="2300" dirty="0"/>
              <a:t>。</a:t>
            </a:r>
          </a:p>
          <a:p>
            <a:endParaRPr lang="zh-TW" altLang="en-US" dirty="0"/>
          </a:p>
        </p:txBody>
      </p:sp>
    </p:spTree>
    <p:extLst>
      <p:ext uri="{BB962C8B-B14F-4D97-AF65-F5344CB8AC3E}">
        <p14:creationId xmlns:p14="http://schemas.microsoft.com/office/powerpoint/2010/main" val="331473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17309" y="1701800"/>
            <a:ext cx="10157354" cy="5156200"/>
          </a:xfrm>
        </p:spPr>
        <p:txBody>
          <a:bodyPr>
            <a:normAutofit lnSpcReduction="10000"/>
          </a:bodyPr>
          <a:lstStyle/>
          <a:p>
            <a:pPr marL="360000" indent="-457200">
              <a:buNone/>
            </a:pPr>
            <a:r>
              <a:rPr lang="zh-TW" altLang="en-US" dirty="0"/>
              <a:t>四、</a:t>
            </a:r>
            <a:r>
              <a:rPr lang="zh-TW" altLang="zh-TW" dirty="0"/>
              <a:t>下載鑑定證：請於</a:t>
            </a:r>
            <a:r>
              <a:rPr lang="en-US" altLang="zh-TW" dirty="0"/>
              <a:t>114</a:t>
            </a:r>
            <a:r>
              <a:rPr lang="zh-TW" altLang="zh-TW" dirty="0"/>
              <a:t>年</a:t>
            </a:r>
            <a:r>
              <a:rPr lang="en-US" altLang="zh-TW" dirty="0"/>
              <a:t>3</a:t>
            </a:r>
            <a:r>
              <a:rPr lang="zh-TW" altLang="zh-TW" dirty="0"/>
              <a:t>月</a:t>
            </a:r>
            <a:r>
              <a:rPr lang="en-US" altLang="zh-TW" dirty="0"/>
              <a:t>5</a:t>
            </a:r>
            <a:r>
              <a:rPr lang="zh-TW" altLang="zh-TW" dirty="0"/>
              <a:t>日</a:t>
            </a:r>
            <a:r>
              <a:rPr lang="en-US" altLang="zh-TW" dirty="0"/>
              <a:t>(</a:t>
            </a:r>
            <a:r>
              <a:rPr lang="zh-TW" altLang="zh-TW" dirty="0"/>
              <a:t>星期三</a:t>
            </a:r>
            <a:r>
              <a:rPr lang="en-US" altLang="zh-TW" dirty="0"/>
              <a:t>) 17:00</a:t>
            </a:r>
            <a:r>
              <a:rPr lang="zh-TW" altLang="zh-TW" dirty="0"/>
              <a:t>至測驗當日</a:t>
            </a:r>
            <a:r>
              <a:rPr lang="en-US" altLang="zh-TW" dirty="0"/>
              <a:t>9:30</a:t>
            </a:r>
            <a:r>
              <a:rPr lang="zh-TW" altLang="zh-TW" dirty="0"/>
              <a:t>逕至桃園資賦優</a:t>
            </a:r>
            <a:r>
              <a:rPr lang="en-US" altLang="zh-TW" dirty="0"/>
              <a:t> </a:t>
            </a:r>
            <a:r>
              <a:rPr lang="zh-TW" altLang="zh-TW" dirty="0"/>
              <a:t>異學生鑑定報名系統</a:t>
            </a:r>
            <a:r>
              <a:rPr lang="en-US" altLang="zh-TW" dirty="0"/>
              <a:t>(</a:t>
            </a:r>
            <a:r>
              <a:rPr lang="en-US" altLang="zh-TW" u="sng" dirty="0">
                <a:hlinkClick r:id="rId2"/>
              </a:rPr>
              <a:t>https://</a:t>
            </a:r>
            <a:r>
              <a:rPr lang="en-US" altLang="zh-TW" u="sng" dirty="0" err="1">
                <a:hlinkClick r:id="rId2"/>
              </a:rPr>
              <a:t>www.giftedness.tyc.edu.tw</a:t>
            </a:r>
            <a:r>
              <a:rPr lang="en-US" altLang="zh-TW" dirty="0"/>
              <a:t>)</a:t>
            </a:r>
            <a:r>
              <a:rPr lang="zh-TW" altLang="zh-TW" dirty="0"/>
              <a:t>下載列印鑑定證，並攜帶身分證、健保卡或桃樂卡等足資證明之身分證件應試。</a:t>
            </a:r>
            <a:endParaRPr lang="en-US" altLang="zh-TW" dirty="0"/>
          </a:p>
          <a:p>
            <a:pPr marL="0" indent="0">
              <a:buNone/>
            </a:pPr>
            <a:r>
              <a:rPr lang="zh-TW" altLang="en-US" dirty="0"/>
              <a:t>五、</a:t>
            </a:r>
            <a:r>
              <a:rPr lang="zh-TW" altLang="zh-TW" dirty="0"/>
              <a:t>系統填寫及上傳相關資料：</a:t>
            </a:r>
            <a:endParaRPr lang="en-US" altLang="zh-TW" dirty="0"/>
          </a:p>
          <a:p>
            <a:pPr marL="426645" lvl="1" indent="0">
              <a:buNone/>
            </a:pPr>
            <a:r>
              <a:rPr lang="en-US" altLang="zh-TW" dirty="0"/>
              <a:t>(</a:t>
            </a:r>
            <a:r>
              <a:rPr lang="zh-TW" altLang="en-US" dirty="0"/>
              <a:t>一</a:t>
            </a:r>
            <a:r>
              <a:rPr lang="en-US" altLang="zh-TW" dirty="0"/>
              <a:t>)</a:t>
            </a:r>
            <a:r>
              <a:rPr lang="zh-TW" altLang="zh-TW" dirty="0"/>
              <a:t>初選報名表（附件二）：請詳實填寫，並上傳三個月內之二吋脫帽正面數位證件照片，就讀</a:t>
            </a:r>
            <a:r>
              <a:rPr lang="zh-TW" altLang="zh-TW" dirty="0">
                <a:solidFill>
                  <a:srgbClr val="FF0000"/>
                </a:solidFill>
              </a:rPr>
              <a:t>桃園市以外國小者須上傳戶口名簿</a:t>
            </a:r>
            <a:r>
              <a:rPr lang="zh-TW" altLang="zh-TW" dirty="0"/>
              <a:t>。</a:t>
            </a:r>
          </a:p>
          <a:p>
            <a:pPr marL="426645" lvl="1" indent="0">
              <a:buNone/>
            </a:pPr>
            <a:r>
              <a:rPr lang="en-US" altLang="zh-TW" dirty="0"/>
              <a:t>(</a:t>
            </a:r>
            <a:r>
              <a:rPr lang="zh-TW" altLang="en-US" dirty="0"/>
              <a:t>二</a:t>
            </a:r>
            <a:r>
              <a:rPr lang="en-US" altLang="zh-TW" dirty="0"/>
              <a:t>)</a:t>
            </a:r>
            <a:r>
              <a:rPr lang="zh-TW" altLang="zh-TW" dirty="0"/>
              <a:t>特殊需求學生特質檢核表（附件三）：請於桃園市資賦優異學生鑑定報名系統填畢，推薦人得為學生本人、父母親友、指導教師或專家學者。</a:t>
            </a:r>
          </a:p>
          <a:p>
            <a:pPr marL="426645" lvl="1" indent="0">
              <a:buNone/>
            </a:pPr>
            <a:r>
              <a:rPr lang="en-US" altLang="zh-TW" dirty="0"/>
              <a:t>(</a:t>
            </a:r>
            <a:r>
              <a:rPr lang="zh-TW" altLang="en-US" dirty="0"/>
              <a:t>三</a:t>
            </a:r>
            <a:r>
              <a:rPr lang="en-US" altLang="zh-TW" dirty="0"/>
              <a:t>)</a:t>
            </a:r>
            <a:r>
              <a:rPr lang="zh-TW" altLang="zh-TW" dirty="0"/>
              <a:t>申請管道一</a:t>
            </a:r>
            <a:r>
              <a:rPr lang="en-US" altLang="zh-TW" dirty="0"/>
              <a:t>(</a:t>
            </a:r>
            <a:r>
              <a:rPr lang="zh-TW" altLang="zh-TW" dirty="0"/>
              <a:t>書面審查</a:t>
            </a:r>
            <a:r>
              <a:rPr lang="en-US" altLang="zh-TW" dirty="0"/>
              <a:t>)</a:t>
            </a:r>
            <a:r>
              <a:rPr lang="zh-TW" altLang="zh-TW" dirty="0"/>
              <a:t>者請務必上傳相關佐證文件電子檔</a:t>
            </a:r>
            <a:r>
              <a:rPr lang="en-US" altLang="zh-TW" dirty="0"/>
              <a:t>(</a:t>
            </a:r>
            <a:r>
              <a:rPr lang="zh-TW" altLang="zh-TW" dirty="0"/>
              <a:t>競賽表現優異佐證資料表，如附件四</a:t>
            </a:r>
            <a:r>
              <a:rPr lang="en-US" altLang="zh-TW" dirty="0"/>
              <a:t>)</a:t>
            </a:r>
            <a:r>
              <a:rPr lang="zh-TW" altLang="zh-TW" dirty="0"/>
              <a:t>，並於</a:t>
            </a:r>
            <a:r>
              <a:rPr lang="en-US" altLang="zh-TW" dirty="0"/>
              <a:t>114</a:t>
            </a:r>
            <a:r>
              <a:rPr lang="zh-TW" altLang="zh-TW" dirty="0"/>
              <a:t>年</a:t>
            </a:r>
            <a:r>
              <a:rPr lang="en-US" altLang="zh-TW" dirty="0"/>
              <a:t>2</a:t>
            </a:r>
            <a:r>
              <a:rPr lang="zh-TW" altLang="zh-TW" dirty="0"/>
              <a:t>月</a:t>
            </a:r>
            <a:r>
              <a:rPr lang="en-US" altLang="zh-TW" dirty="0"/>
              <a:t>3</a:t>
            </a:r>
            <a:r>
              <a:rPr lang="zh-TW" altLang="zh-TW" dirty="0"/>
              <a:t>日</a:t>
            </a:r>
            <a:r>
              <a:rPr lang="en-US" altLang="zh-TW" dirty="0"/>
              <a:t>(</a:t>
            </a:r>
            <a:r>
              <a:rPr lang="zh-TW" altLang="zh-TW" dirty="0"/>
              <a:t>星期</a:t>
            </a:r>
            <a:r>
              <a:rPr lang="zh-TW" altLang="en-US" dirty="0"/>
              <a:t>一</a:t>
            </a:r>
            <a:r>
              <a:rPr lang="en-US" altLang="zh-TW" dirty="0"/>
              <a:t>) 8:30</a:t>
            </a:r>
            <a:r>
              <a:rPr lang="zh-TW" altLang="zh-TW" dirty="0"/>
              <a:t>至</a:t>
            </a:r>
            <a:r>
              <a:rPr lang="en-US" altLang="zh-TW" dirty="0"/>
              <a:t>114</a:t>
            </a:r>
            <a:r>
              <a:rPr lang="zh-TW" altLang="zh-TW" dirty="0"/>
              <a:t>年</a:t>
            </a:r>
            <a:r>
              <a:rPr lang="en-US" altLang="zh-TW" dirty="0"/>
              <a:t>2</a:t>
            </a:r>
            <a:r>
              <a:rPr lang="zh-TW" altLang="zh-TW" dirty="0"/>
              <a:t>月</a:t>
            </a:r>
            <a:r>
              <a:rPr lang="en-US" altLang="zh-TW" dirty="0"/>
              <a:t>4</a:t>
            </a:r>
            <a:r>
              <a:rPr lang="zh-TW" altLang="zh-TW" dirty="0"/>
              <a:t>日</a:t>
            </a:r>
            <a:r>
              <a:rPr lang="en-US" altLang="zh-TW" dirty="0"/>
              <a:t>(</a:t>
            </a:r>
            <a:r>
              <a:rPr lang="zh-TW" altLang="zh-TW" dirty="0"/>
              <a:t>星期</a:t>
            </a:r>
            <a:r>
              <a:rPr lang="zh-TW" altLang="en-US" dirty="0"/>
              <a:t>二</a:t>
            </a:r>
            <a:r>
              <a:rPr lang="en-US" altLang="zh-TW" dirty="0"/>
              <a:t>)16:00</a:t>
            </a:r>
            <a:r>
              <a:rPr lang="zh-TW" altLang="zh-TW" dirty="0"/>
              <a:t>，親自或委託繳驗相關資料正本至</a:t>
            </a:r>
            <a:r>
              <a:rPr lang="zh-TW" altLang="en-US" u="sng" dirty="0">
                <a:solidFill>
                  <a:srgbClr val="FF0000"/>
                </a:solidFill>
              </a:rPr>
              <a:t>南崁</a:t>
            </a:r>
            <a:r>
              <a:rPr lang="zh-TW" altLang="zh-TW" u="sng" dirty="0">
                <a:solidFill>
                  <a:srgbClr val="FF0000"/>
                </a:solidFill>
              </a:rPr>
              <a:t>國中</a:t>
            </a:r>
            <a:r>
              <a:rPr lang="zh-TW" altLang="zh-TW" dirty="0"/>
              <a:t>。</a:t>
            </a:r>
          </a:p>
          <a:p>
            <a:pPr marL="426645" lvl="1" indent="0">
              <a:buNone/>
            </a:pPr>
            <a:r>
              <a:rPr lang="en-US" altLang="zh-TW" dirty="0"/>
              <a:t>(</a:t>
            </a:r>
            <a:r>
              <a:rPr lang="zh-TW" altLang="en-US" dirty="0"/>
              <a:t>四</a:t>
            </a:r>
            <a:r>
              <a:rPr lang="en-US" altLang="zh-TW" dirty="0"/>
              <a:t>)</a:t>
            </a:r>
            <a:r>
              <a:rPr lang="zh-TW" altLang="zh-TW" dirty="0"/>
              <a:t>特殊鑑定場服務需求申請表</a:t>
            </a:r>
            <a:r>
              <a:rPr lang="en-US" altLang="zh-TW" dirty="0"/>
              <a:t>(</a:t>
            </a:r>
            <a:r>
              <a:rPr lang="zh-TW" altLang="zh-TW" dirty="0"/>
              <a:t>附件八</a:t>
            </a:r>
            <a:r>
              <a:rPr lang="en-US" altLang="zh-TW" dirty="0"/>
              <a:t>)</a:t>
            </a:r>
            <a:r>
              <a:rPr lang="zh-TW" altLang="zh-TW" dirty="0"/>
              <a:t>，因身心狀況需申請特殊鑑定場服務需求</a:t>
            </a:r>
            <a:r>
              <a:rPr lang="en-US" altLang="zh-TW" dirty="0"/>
              <a:t>   </a:t>
            </a:r>
            <a:r>
              <a:rPr lang="zh-TW" altLang="zh-TW" dirty="0"/>
              <a:t>者，請備齊須檢附之佐證資料</a:t>
            </a:r>
            <a:r>
              <a:rPr lang="en-US" altLang="zh-TW" dirty="0"/>
              <a:t>(</a:t>
            </a:r>
            <a:r>
              <a:rPr lang="zh-TW" altLang="zh-TW" dirty="0"/>
              <a:t>有則必附</a:t>
            </a:r>
            <a:r>
              <a:rPr lang="en-US" altLang="zh-TW" dirty="0"/>
              <a:t>)</a:t>
            </a:r>
            <a:r>
              <a:rPr lang="zh-TW" altLang="zh-TW" dirty="0"/>
              <a:t>，並於</a:t>
            </a:r>
            <a:r>
              <a:rPr lang="en-US" altLang="zh-TW" dirty="0"/>
              <a:t>114</a:t>
            </a:r>
            <a:r>
              <a:rPr lang="zh-TW" altLang="zh-TW" dirty="0"/>
              <a:t>年</a:t>
            </a:r>
            <a:r>
              <a:rPr lang="en-US" altLang="zh-TW" dirty="0"/>
              <a:t>2</a:t>
            </a:r>
            <a:r>
              <a:rPr lang="zh-TW" altLang="zh-TW" dirty="0"/>
              <a:t>月</a:t>
            </a:r>
            <a:r>
              <a:rPr lang="en-US" altLang="zh-TW" dirty="0"/>
              <a:t>3</a:t>
            </a:r>
            <a:r>
              <a:rPr lang="zh-TW" altLang="zh-TW" dirty="0"/>
              <a:t>日</a:t>
            </a:r>
            <a:r>
              <a:rPr lang="en-US" altLang="zh-TW" dirty="0"/>
              <a:t>(</a:t>
            </a:r>
            <a:r>
              <a:rPr lang="zh-TW" altLang="zh-TW" dirty="0"/>
              <a:t>星期</a:t>
            </a:r>
            <a:r>
              <a:rPr lang="zh-TW" altLang="en-US" dirty="0"/>
              <a:t>一</a:t>
            </a:r>
            <a:r>
              <a:rPr lang="en-US" altLang="zh-TW" dirty="0"/>
              <a:t>) 8:30</a:t>
            </a:r>
            <a:r>
              <a:rPr lang="zh-TW" altLang="zh-TW" dirty="0"/>
              <a:t>至</a:t>
            </a:r>
            <a:r>
              <a:rPr lang="en-US" altLang="zh-TW" dirty="0"/>
              <a:t>114</a:t>
            </a:r>
            <a:r>
              <a:rPr lang="zh-TW" altLang="zh-TW" dirty="0"/>
              <a:t>年</a:t>
            </a:r>
            <a:r>
              <a:rPr lang="en-US" altLang="zh-TW" dirty="0"/>
              <a:t>2</a:t>
            </a:r>
            <a:r>
              <a:rPr lang="zh-TW" altLang="zh-TW" dirty="0"/>
              <a:t>月</a:t>
            </a:r>
            <a:r>
              <a:rPr lang="en-US" altLang="zh-TW" dirty="0"/>
              <a:t>4</a:t>
            </a:r>
            <a:r>
              <a:rPr lang="zh-TW" altLang="zh-TW" dirty="0"/>
              <a:t>日</a:t>
            </a:r>
            <a:r>
              <a:rPr lang="en-US" altLang="zh-TW" dirty="0"/>
              <a:t>(</a:t>
            </a:r>
            <a:r>
              <a:rPr lang="zh-TW" altLang="zh-TW" dirty="0"/>
              <a:t>星期</a:t>
            </a:r>
            <a:r>
              <a:rPr lang="zh-TW" altLang="en-US" dirty="0"/>
              <a:t>二</a:t>
            </a:r>
            <a:r>
              <a:rPr lang="en-US" altLang="zh-TW" dirty="0"/>
              <a:t>)16:00 </a:t>
            </a:r>
            <a:r>
              <a:rPr lang="zh-TW" altLang="en-US" dirty="0"/>
              <a:t>止</a:t>
            </a:r>
            <a:r>
              <a:rPr lang="zh-TW" altLang="zh-TW" dirty="0"/>
              <a:t>，親自或委託繳驗相關資料正本至</a:t>
            </a:r>
            <a:r>
              <a:rPr lang="zh-TW" altLang="en-US" u="sng" dirty="0">
                <a:solidFill>
                  <a:srgbClr val="FF0000"/>
                </a:solidFill>
              </a:rPr>
              <a:t>南崁</a:t>
            </a:r>
            <a:r>
              <a:rPr lang="zh-TW" altLang="zh-TW" u="sng" dirty="0">
                <a:solidFill>
                  <a:srgbClr val="FF0000"/>
                </a:solidFill>
              </a:rPr>
              <a:t>國中</a:t>
            </a:r>
            <a:r>
              <a:rPr lang="zh-TW" altLang="zh-TW" dirty="0"/>
              <a:t>。</a:t>
            </a:r>
          </a:p>
          <a:p>
            <a:pPr marL="0" indent="0">
              <a:buNone/>
            </a:pPr>
            <a:endParaRPr lang="zh-TW" altLang="zh-TW" dirty="0">
              <a:effectLst/>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53</a:t>
            </a:fld>
            <a:endParaRPr lang="zh-TW" altLang="en-US" noProof="0" dirty="0"/>
          </a:p>
        </p:txBody>
      </p:sp>
      <p:sp>
        <p:nvSpPr>
          <p:cNvPr id="5" name="標題 1"/>
          <p:cNvSpPr>
            <a:spLocks noGrp="1"/>
          </p:cNvSpPr>
          <p:nvPr>
            <p:ph type="title"/>
          </p:nvPr>
        </p:nvSpPr>
        <p:spPr/>
        <p:txBody>
          <a:bodyPr>
            <a:normAutofit/>
          </a:bodyPr>
          <a:lstStyle/>
          <a:p>
            <a:r>
              <a:rPr lang="zh-TW" altLang="en-US" sz="4000" dirty="0"/>
              <a:t>管道二</a:t>
            </a:r>
            <a:r>
              <a:rPr lang="en-US" altLang="zh-TW" sz="4000" dirty="0"/>
              <a:t>-</a:t>
            </a:r>
            <a:r>
              <a:rPr lang="zh-TW" altLang="en-US" sz="4000" dirty="0"/>
              <a:t>申請鑑定、初選報名</a:t>
            </a:r>
          </a:p>
        </p:txBody>
      </p:sp>
    </p:spTree>
    <p:extLst>
      <p:ext uri="{BB962C8B-B14F-4D97-AF65-F5344CB8AC3E}">
        <p14:creationId xmlns:p14="http://schemas.microsoft.com/office/powerpoint/2010/main" val="362236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904528"/>
          </a:xfrm>
        </p:spPr>
        <p:txBody>
          <a:bodyPr>
            <a:normAutofit/>
          </a:bodyPr>
          <a:lstStyle/>
          <a:p>
            <a:r>
              <a:rPr lang="zh-TW" altLang="en-US" dirty="0"/>
              <a:t>管道二</a:t>
            </a:r>
            <a:r>
              <a:rPr lang="en-US" altLang="zh-TW" dirty="0"/>
              <a:t>-</a:t>
            </a:r>
            <a:r>
              <a:rPr lang="zh-TW" altLang="en-US" dirty="0"/>
              <a:t>初選 創造能力評量</a:t>
            </a:r>
            <a:r>
              <a:rPr lang="en-US" altLang="zh-TW" dirty="0"/>
              <a:t>(1)</a:t>
            </a:r>
            <a:endParaRPr lang="zh-TW" altLang="en-US" dirty="0"/>
          </a:p>
        </p:txBody>
      </p:sp>
      <p:sp>
        <p:nvSpPr>
          <p:cNvPr id="3" name="內容版面配置區 2"/>
          <p:cNvSpPr>
            <a:spLocks noGrp="1"/>
          </p:cNvSpPr>
          <p:nvPr>
            <p:ph idx="1"/>
          </p:nvPr>
        </p:nvSpPr>
        <p:spPr>
          <a:xfrm>
            <a:off x="1117309" y="1124744"/>
            <a:ext cx="10157354" cy="4759424"/>
          </a:xfrm>
        </p:spPr>
        <p:txBody>
          <a:bodyPr/>
          <a:lstStyle/>
          <a:p>
            <a:r>
              <a:rPr lang="zh-TW" altLang="en-US" dirty="0"/>
              <a:t>初選時間：</a:t>
            </a:r>
            <a:r>
              <a:rPr lang="en-US" altLang="zh-TW" dirty="0"/>
              <a:t>114</a:t>
            </a:r>
            <a:r>
              <a:rPr lang="zh-TW" altLang="en-US" dirty="0"/>
              <a:t>年</a:t>
            </a:r>
            <a:r>
              <a:rPr lang="en-US" altLang="zh-TW" dirty="0"/>
              <a:t>3</a:t>
            </a:r>
            <a:r>
              <a:rPr lang="zh-TW" altLang="en-US" dirty="0"/>
              <a:t>月</a:t>
            </a:r>
            <a:r>
              <a:rPr lang="en-US" altLang="zh-TW" dirty="0"/>
              <a:t>16</a:t>
            </a:r>
            <a:r>
              <a:rPr lang="zh-TW" altLang="en-US" dirty="0"/>
              <a:t>日（日）創造能力評量（</a:t>
            </a:r>
            <a:r>
              <a:rPr lang="en-US" altLang="zh-TW" dirty="0"/>
              <a:t>1</a:t>
            </a:r>
            <a:r>
              <a:rPr lang="zh-TW" altLang="en-US" dirty="0"/>
              <a:t>）</a:t>
            </a:r>
            <a:endParaRPr lang="en-US" altLang="zh-TW" dirty="0"/>
          </a:p>
          <a:p>
            <a:r>
              <a:rPr lang="zh-TW" altLang="en-US" dirty="0"/>
              <a:t>鑑定證下載時間：</a:t>
            </a:r>
            <a:r>
              <a:rPr lang="en-US" altLang="zh-TW" dirty="0"/>
              <a:t>114</a:t>
            </a:r>
            <a:r>
              <a:rPr lang="zh-TW" altLang="en-US" dirty="0"/>
              <a:t>年</a:t>
            </a:r>
            <a:r>
              <a:rPr lang="en-US" altLang="zh-TW" dirty="0"/>
              <a:t>3</a:t>
            </a:r>
            <a:r>
              <a:rPr lang="zh-TW" altLang="en-US" dirty="0"/>
              <a:t>月</a:t>
            </a:r>
            <a:r>
              <a:rPr lang="en-US" altLang="zh-TW" dirty="0"/>
              <a:t>5</a:t>
            </a:r>
            <a:r>
              <a:rPr lang="zh-TW" altLang="en-US" dirty="0"/>
              <a:t>日（三）</a:t>
            </a:r>
            <a:r>
              <a:rPr lang="en-US" altLang="zh-TW" dirty="0"/>
              <a:t>17</a:t>
            </a:r>
            <a:r>
              <a:rPr lang="zh-TW" altLang="en-US" dirty="0"/>
              <a:t>：</a:t>
            </a:r>
            <a:r>
              <a:rPr lang="en-US" altLang="zh-TW" dirty="0"/>
              <a:t>00</a:t>
            </a:r>
            <a:r>
              <a:rPr lang="zh-TW" altLang="en-US" dirty="0"/>
              <a:t>至測驗當日</a:t>
            </a:r>
            <a:r>
              <a:rPr lang="en-US" altLang="zh-TW" dirty="0"/>
              <a:t>09</a:t>
            </a:r>
            <a:r>
              <a:rPr lang="zh-TW" altLang="en-US" dirty="0"/>
              <a:t>：</a:t>
            </a:r>
            <a:r>
              <a:rPr lang="en-US" altLang="zh-TW" dirty="0"/>
              <a:t>30</a:t>
            </a:r>
            <a:endParaRPr lang="zh-TW" altLang="en-US"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54</a:t>
            </a:fld>
            <a:endParaRPr lang="zh-TW" altLang="en-US" noProof="0" dirty="0"/>
          </a:p>
        </p:txBody>
      </p:sp>
      <p:sp>
        <p:nvSpPr>
          <p:cNvPr id="6" name="圓角矩形 5"/>
          <p:cNvSpPr/>
          <p:nvPr/>
        </p:nvSpPr>
        <p:spPr bwMode="auto">
          <a:xfrm>
            <a:off x="621804" y="3736034"/>
            <a:ext cx="4112755" cy="2825104"/>
          </a:xfrm>
          <a:prstGeom prst="roundRect">
            <a:avLst/>
          </a:prstGeom>
          <a:solidFill>
            <a:schemeClr val="bg1"/>
          </a:solidFill>
          <a:ln w="38100" cap="flat" cmpd="sng" algn="ctr">
            <a:solidFill>
              <a:schemeClr val="bg2">
                <a:lumMod val="50000"/>
              </a:schemeClr>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marL="457200" indent="-457200" defTabSz="914126" fontAlgn="base">
              <a:spcBef>
                <a:spcPct val="0"/>
              </a:spcBef>
              <a:spcAft>
                <a:spcPct val="0"/>
              </a:spcAft>
              <a:buFont typeface="Wingdings" panose="05000000000000000000" pitchFamily="2" charset="2"/>
              <a:buChar char="u"/>
            </a:pPr>
            <a:r>
              <a:rPr lang="zh-TW" altLang="en-US" sz="3200" b="1" dirty="0">
                <a:solidFill>
                  <a:srgbClr val="FF0000"/>
                </a:solidFill>
                <a:latin typeface="微軟正黑體" panose="020B0604030504040204" pitchFamily="34" charset="-120"/>
                <a:ea typeface="微軟正黑體" panose="020B0604030504040204" pitchFamily="34" charset="-120"/>
              </a:rPr>
              <a:t>鑑定證號碼、測驗地點系統自動帶入</a:t>
            </a:r>
            <a:endParaRPr lang="en-US" altLang="zh-TW" sz="3200" b="1" dirty="0">
              <a:solidFill>
                <a:srgbClr val="FF0000"/>
              </a:solidFill>
              <a:latin typeface="微軟正黑體" panose="020B0604030504040204" pitchFamily="34" charset="-120"/>
              <a:ea typeface="微軟正黑體" panose="020B0604030504040204" pitchFamily="34" charset="-120"/>
            </a:endParaRPr>
          </a:p>
          <a:p>
            <a:pPr marL="457200" indent="-457200" defTabSz="914126" fontAlgn="base">
              <a:spcBef>
                <a:spcPct val="0"/>
              </a:spcBef>
              <a:spcAft>
                <a:spcPct val="0"/>
              </a:spcAft>
              <a:buFont typeface="Wingdings" panose="05000000000000000000" pitchFamily="2" charset="2"/>
              <a:buChar char="u"/>
            </a:pPr>
            <a:r>
              <a:rPr lang="zh-TW" altLang="en-US" sz="3200" b="1" dirty="0">
                <a:solidFill>
                  <a:srgbClr val="FF0000"/>
                </a:solidFill>
                <a:latin typeface="微軟正黑體" panose="020B0604030504040204" pitchFamily="34" charset="-120"/>
                <a:ea typeface="微軟正黑體" panose="020B0604030504040204" pitchFamily="34" charset="-120"/>
              </a:rPr>
              <a:t>請記得鑑定測驗地點、時間</a:t>
            </a:r>
          </a:p>
        </p:txBody>
      </p:sp>
      <p:cxnSp>
        <p:nvCxnSpPr>
          <p:cNvPr id="9" name="AutoShape 4">
            <a:extLst>
              <a:ext uri="{FF2B5EF4-FFF2-40B4-BE49-F238E27FC236}">
                <a16:creationId xmlns:a16="http://schemas.microsoft.com/office/drawing/2014/main" id="{416C7FBF-694C-4CFB-BBCC-C98D064AF52E}"/>
              </a:ext>
            </a:extLst>
          </p:cNvPr>
          <p:cNvCxnSpPr>
            <a:cxnSpLocks noChangeShapeType="1"/>
          </p:cNvCxnSpPr>
          <p:nvPr/>
        </p:nvCxnSpPr>
        <p:spPr bwMode="auto">
          <a:xfrm>
            <a:off x="4894963" y="5517232"/>
            <a:ext cx="588061" cy="0"/>
          </a:xfrm>
          <a:prstGeom prst="straightConnector1">
            <a:avLst/>
          </a:prstGeom>
          <a:noFill/>
          <a:ln w="63500">
            <a:solidFill>
              <a:srgbClr val="0000FF"/>
            </a:solidFill>
            <a:round/>
            <a:headEnd/>
            <a:tailEnd type="triangle" w="med" len="med"/>
          </a:ln>
        </p:spPr>
      </p:cxnSp>
      <p:pic>
        <p:nvPicPr>
          <p:cNvPr id="7" name="圖片 6">
            <a:extLst>
              <a:ext uri="{FF2B5EF4-FFF2-40B4-BE49-F238E27FC236}">
                <a16:creationId xmlns:a16="http://schemas.microsoft.com/office/drawing/2014/main" id="{DA5F1B80-CEF1-4D90-B5D7-F295DC84E290}"/>
              </a:ext>
            </a:extLst>
          </p:cNvPr>
          <p:cNvPicPr>
            <a:picLocks noChangeAspect="1"/>
          </p:cNvPicPr>
          <p:nvPr/>
        </p:nvPicPr>
        <p:blipFill>
          <a:blip r:embed="rId2"/>
          <a:stretch>
            <a:fillRect/>
          </a:stretch>
        </p:blipFill>
        <p:spPr>
          <a:xfrm>
            <a:off x="5483024" y="2240730"/>
            <a:ext cx="6077798" cy="4515480"/>
          </a:xfrm>
          <a:prstGeom prst="rect">
            <a:avLst/>
          </a:prstGeom>
        </p:spPr>
      </p:pic>
      <p:cxnSp>
        <p:nvCxnSpPr>
          <p:cNvPr id="11" name="直線接點 10">
            <a:extLst>
              <a:ext uri="{FF2B5EF4-FFF2-40B4-BE49-F238E27FC236}">
                <a16:creationId xmlns:a16="http://schemas.microsoft.com/office/drawing/2014/main" id="{0F37CEAF-BFE0-42D3-BA46-7B1CD46887C4}"/>
              </a:ext>
            </a:extLst>
          </p:cNvPr>
          <p:cNvCxnSpPr/>
          <p:nvPr/>
        </p:nvCxnSpPr>
        <p:spPr>
          <a:xfrm>
            <a:off x="9406780" y="5589240"/>
            <a:ext cx="6480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a16="http://schemas.microsoft.com/office/drawing/2014/main" id="{3E18264A-E39A-42D3-9668-0F852B3FDF99}"/>
              </a:ext>
            </a:extLst>
          </p:cNvPr>
          <p:cNvCxnSpPr/>
          <p:nvPr/>
        </p:nvCxnSpPr>
        <p:spPr>
          <a:xfrm>
            <a:off x="9010736" y="5733256"/>
            <a:ext cx="7920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51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235605"/>
            <a:ext cx="10157354" cy="1048544"/>
          </a:xfrm>
        </p:spPr>
        <p:txBody>
          <a:bodyPr/>
          <a:lstStyle/>
          <a:p>
            <a:pPr algn="ctr"/>
            <a:r>
              <a:rPr lang="zh-TW" altLang="en-US" dirty="0"/>
              <a:t>評量測驗結果</a:t>
            </a:r>
          </a:p>
        </p:txBody>
      </p:sp>
      <p:sp>
        <p:nvSpPr>
          <p:cNvPr id="3" name="內容版面配置區 2"/>
          <p:cNvSpPr>
            <a:spLocks noGrp="1"/>
          </p:cNvSpPr>
          <p:nvPr>
            <p:ph idx="1"/>
          </p:nvPr>
        </p:nvSpPr>
        <p:spPr>
          <a:xfrm>
            <a:off x="1117309" y="1701800"/>
            <a:ext cx="10157354" cy="1799208"/>
          </a:xfrm>
        </p:spPr>
        <p:txBody>
          <a:bodyPr/>
          <a:lstStyle/>
          <a:p>
            <a:pPr lvl="0"/>
            <a:r>
              <a:rPr lang="zh-TW" altLang="zh-TW" dirty="0"/>
              <a:t>管道二</a:t>
            </a:r>
            <a:r>
              <a:rPr lang="en-US" altLang="zh-TW" dirty="0"/>
              <a:t>(</a:t>
            </a:r>
            <a:r>
              <a:rPr lang="zh-TW" altLang="zh-TW" dirty="0"/>
              <a:t>初選結果</a:t>
            </a:r>
            <a:r>
              <a:rPr lang="en-US" altLang="zh-TW" dirty="0"/>
              <a:t>)</a:t>
            </a:r>
            <a:r>
              <a:rPr lang="zh-TW" altLang="zh-TW" dirty="0"/>
              <a:t>通過名單公告：</a:t>
            </a:r>
            <a:r>
              <a:rPr lang="en-US" altLang="zh-TW" dirty="0"/>
              <a:t>114</a:t>
            </a:r>
            <a:r>
              <a:rPr lang="zh-TW" altLang="zh-TW" dirty="0"/>
              <a:t>年</a:t>
            </a:r>
            <a:r>
              <a:rPr lang="en-US" altLang="zh-TW" dirty="0"/>
              <a:t>3</a:t>
            </a:r>
            <a:r>
              <a:rPr lang="zh-TW" altLang="zh-TW" dirty="0"/>
              <a:t>月</a:t>
            </a:r>
            <a:r>
              <a:rPr lang="en-US" altLang="zh-TW" dirty="0"/>
              <a:t>31</a:t>
            </a:r>
            <a:r>
              <a:rPr lang="zh-TW" altLang="zh-TW" dirty="0"/>
              <a:t>日</a:t>
            </a:r>
            <a:r>
              <a:rPr lang="en-US" altLang="zh-TW" dirty="0"/>
              <a:t>(</a:t>
            </a:r>
            <a:r>
              <a:rPr lang="zh-TW" altLang="zh-TW" dirty="0"/>
              <a:t>星期一</a:t>
            </a:r>
            <a:r>
              <a:rPr lang="en-US" altLang="zh-TW" dirty="0"/>
              <a:t>) 17:00</a:t>
            </a:r>
            <a:r>
              <a:rPr lang="zh-TW" altLang="zh-TW" dirty="0"/>
              <a:t>於桃園市政府教育局、本市資優教育資源中心及經國國中網站公告，並可至桃園市資賦優異學生鑑定報名系統</a:t>
            </a:r>
            <a:r>
              <a:rPr lang="en-US" altLang="zh-TW" dirty="0"/>
              <a:t>(</a:t>
            </a:r>
            <a:r>
              <a:rPr lang="en-US" altLang="zh-TW" u="sng" dirty="0">
                <a:hlinkClick r:id="rId2"/>
              </a:rPr>
              <a:t>https://</a:t>
            </a:r>
            <a:r>
              <a:rPr lang="en-US" altLang="zh-TW" u="sng" dirty="0" err="1">
                <a:hlinkClick r:id="rId2"/>
              </a:rPr>
              <a:t>www.giftedness.tyc.edu.tw</a:t>
            </a:r>
            <a:r>
              <a:rPr lang="en-US" altLang="zh-TW" dirty="0"/>
              <a:t>)</a:t>
            </a:r>
            <a:r>
              <a:rPr lang="zh-TW" altLang="zh-TW" dirty="0"/>
              <a:t>登入查詢及下載初選結果通知書。</a:t>
            </a:r>
          </a:p>
          <a:p>
            <a:endParaRPr lang="zh-TW" altLang="en-US"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55</a:t>
            </a:fld>
            <a:endParaRPr lang="zh-TW" altLang="en-US" noProof="0" dirty="0"/>
          </a:p>
        </p:txBody>
      </p:sp>
      <p:sp>
        <p:nvSpPr>
          <p:cNvPr id="5" name="標題 1"/>
          <p:cNvSpPr txBox="1">
            <a:spLocks/>
          </p:cNvSpPr>
          <p:nvPr/>
        </p:nvSpPr>
        <p:spPr>
          <a:xfrm>
            <a:off x="1269876" y="3242019"/>
            <a:ext cx="10157354" cy="1048544"/>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ctr"/>
            <a:r>
              <a:rPr lang="zh-TW" altLang="en-US" dirty="0"/>
              <a:t>初選結果複查</a:t>
            </a:r>
          </a:p>
        </p:txBody>
      </p:sp>
      <p:sp>
        <p:nvSpPr>
          <p:cNvPr id="6" name="內容版面配置區 2"/>
          <p:cNvSpPr txBox="1">
            <a:spLocks/>
          </p:cNvSpPr>
          <p:nvPr/>
        </p:nvSpPr>
        <p:spPr>
          <a:xfrm>
            <a:off x="1197868" y="4336310"/>
            <a:ext cx="10157354" cy="1799208"/>
          </a:xfrm>
          <a:prstGeom prst="rect">
            <a:avLst/>
          </a:prstGeom>
        </p:spPr>
        <p:txBody>
          <a:bodyPr vert="horz" lIns="121899" tIns="60949" rIns="121899" bIns="60949" rtlCol="0">
            <a:normAutofit fontScale="92500" lnSpcReduction="10000"/>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lvl="0">
              <a:lnSpc>
                <a:spcPct val="105000"/>
              </a:lnSpc>
            </a:pPr>
            <a:r>
              <a:rPr lang="zh-TW" altLang="zh-TW" dirty="0"/>
              <a:t>初選結果複查：學生對測驗結果若有疑問時，請於</a:t>
            </a:r>
            <a:r>
              <a:rPr lang="en-US" altLang="zh-TW" dirty="0"/>
              <a:t>114</a:t>
            </a:r>
            <a:r>
              <a:rPr lang="zh-TW" altLang="zh-TW" dirty="0"/>
              <a:t>年</a:t>
            </a:r>
            <a:r>
              <a:rPr lang="en-US" altLang="zh-TW" dirty="0"/>
              <a:t>3</a:t>
            </a:r>
            <a:r>
              <a:rPr lang="zh-TW" altLang="zh-TW" dirty="0"/>
              <a:t>月</a:t>
            </a:r>
            <a:r>
              <a:rPr lang="en-US" altLang="zh-TW" dirty="0"/>
              <a:t>31</a:t>
            </a:r>
            <a:r>
              <a:rPr lang="zh-TW" altLang="zh-TW" dirty="0"/>
              <a:t>日</a:t>
            </a:r>
            <a:r>
              <a:rPr lang="en-US" altLang="zh-TW" dirty="0"/>
              <a:t>(</a:t>
            </a:r>
            <a:r>
              <a:rPr lang="zh-TW" altLang="zh-TW" dirty="0"/>
              <a:t>星期一</a:t>
            </a:r>
            <a:r>
              <a:rPr lang="en-US" altLang="zh-TW" dirty="0"/>
              <a:t>) 17:00</a:t>
            </a:r>
            <a:r>
              <a:rPr lang="zh-TW" altLang="zh-TW" dirty="0"/>
              <a:t>至</a:t>
            </a:r>
            <a:r>
              <a:rPr lang="en-US" altLang="zh-TW" dirty="0"/>
              <a:t>11</a:t>
            </a:r>
            <a:r>
              <a:rPr lang="zh-TW" altLang="zh-TW" dirty="0"/>
              <a:t>年</a:t>
            </a:r>
            <a:r>
              <a:rPr lang="en-US" altLang="zh-TW" dirty="0"/>
              <a:t>4</a:t>
            </a:r>
            <a:r>
              <a:rPr lang="zh-TW" altLang="zh-TW" dirty="0"/>
              <a:t>月</a:t>
            </a:r>
            <a:r>
              <a:rPr lang="en-US" altLang="zh-TW" dirty="0"/>
              <a:t>2</a:t>
            </a:r>
            <a:r>
              <a:rPr lang="zh-TW" altLang="zh-TW" dirty="0"/>
              <a:t>日</a:t>
            </a:r>
            <a:r>
              <a:rPr lang="en-US" altLang="zh-TW" dirty="0"/>
              <a:t>(</a:t>
            </a:r>
            <a:r>
              <a:rPr lang="zh-TW" altLang="zh-TW" dirty="0"/>
              <a:t>星期三</a:t>
            </a:r>
            <a:r>
              <a:rPr lang="en-US" altLang="zh-TW" dirty="0"/>
              <a:t>) 16:00</a:t>
            </a:r>
            <a:r>
              <a:rPr lang="zh-TW" altLang="zh-TW" dirty="0"/>
              <a:t>前，至桃園市資賦優異學生鑑定報名系統</a:t>
            </a:r>
            <a:r>
              <a:rPr lang="en-US" altLang="zh-TW" dirty="0"/>
              <a:t>(</a:t>
            </a:r>
            <a:r>
              <a:rPr lang="en-US" altLang="zh-TW" u="sng" dirty="0">
                <a:hlinkClick r:id="rId2"/>
              </a:rPr>
              <a:t>https://</a:t>
            </a:r>
            <a:r>
              <a:rPr lang="en-US" altLang="zh-TW" u="sng" dirty="0" err="1">
                <a:hlinkClick r:id="rId2"/>
              </a:rPr>
              <a:t>www.giftedness.tyc.edu.tw</a:t>
            </a:r>
            <a:r>
              <a:rPr lang="en-US" altLang="zh-TW" dirty="0"/>
              <a:t>)</a:t>
            </a:r>
            <a:r>
              <a:rPr lang="zh-TW" altLang="zh-TW" dirty="0"/>
              <a:t>申請複查，並繳交複查費新臺幣</a:t>
            </a:r>
            <a:r>
              <a:rPr lang="en-US" altLang="zh-TW" dirty="0"/>
              <a:t>100</a:t>
            </a:r>
            <a:r>
              <a:rPr lang="zh-TW" altLang="zh-TW" dirty="0"/>
              <a:t>元整</a:t>
            </a:r>
            <a:r>
              <a:rPr lang="en-US" altLang="zh-TW" dirty="0"/>
              <a:t>(</a:t>
            </a:r>
            <a:r>
              <a:rPr lang="zh-TW" altLang="zh-TW" dirty="0"/>
              <a:t>繳費方式限</a:t>
            </a:r>
            <a:r>
              <a:rPr lang="en-US" altLang="zh-TW" dirty="0"/>
              <a:t>ATM</a:t>
            </a:r>
            <a:r>
              <a:rPr lang="zh-TW" altLang="zh-TW" dirty="0"/>
              <a:t>繳款或線上轉帳</a:t>
            </a:r>
            <a:r>
              <a:rPr lang="en-US" altLang="zh-TW" dirty="0"/>
              <a:t>)</a:t>
            </a:r>
            <a:r>
              <a:rPr lang="zh-TW" altLang="zh-TW" dirty="0"/>
              <a:t>，逾時不予受理。結果將於</a:t>
            </a:r>
            <a:r>
              <a:rPr lang="en-US" altLang="zh-TW" dirty="0"/>
              <a:t>114</a:t>
            </a:r>
            <a:r>
              <a:rPr lang="zh-TW" altLang="zh-TW" dirty="0"/>
              <a:t>年</a:t>
            </a:r>
            <a:r>
              <a:rPr lang="en-US" altLang="zh-TW" dirty="0"/>
              <a:t>4</a:t>
            </a:r>
            <a:r>
              <a:rPr lang="zh-TW" altLang="zh-TW" dirty="0"/>
              <a:t>月</a:t>
            </a:r>
            <a:r>
              <a:rPr lang="en-US" altLang="zh-TW" dirty="0"/>
              <a:t>10</a:t>
            </a:r>
            <a:r>
              <a:rPr lang="zh-TW" altLang="zh-TW" dirty="0"/>
              <a:t>日</a:t>
            </a:r>
            <a:r>
              <a:rPr lang="en-US" altLang="zh-TW" dirty="0"/>
              <a:t>(</a:t>
            </a:r>
            <a:r>
              <a:rPr lang="zh-TW" altLang="zh-TW" dirty="0"/>
              <a:t>星期四</a:t>
            </a:r>
            <a:r>
              <a:rPr lang="en-US" altLang="zh-TW" dirty="0"/>
              <a:t>) 17:00</a:t>
            </a:r>
            <a:r>
              <a:rPr lang="zh-TW" altLang="zh-TW" dirty="0"/>
              <a:t>開放系統查詢及下載複查結果。</a:t>
            </a:r>
          </a:p>
          <a:p>
            <a:endParaRPr lang="zh-TW" altLang="en-US" dirty="0"/>
          </a:p>
        </p:txBody>
      </p:sp>
    </p:spTree>
    <p:extLst>
      <p:ext uri="{BB962C8B-B14F-4D97-AF65-F5344CB8AC3E}">
        <p14:creationId xmlns:p14="http://schemas.microsoft.com/office/powerpoint/2010/main" val="419443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1048544"/>
          </a:xfrm>
        </p:spPr>
        <p:txBody>
          <a:bodyPr/>
          <a:lstStyle/>
          <a:p>
            <a:r>
              <a:rPr lang="zh-TW" altLang="en-US" dirty="0"/>
              <a:t>管道二 複選報名</a:t>
            </a:r>
          </a:p>
        </p:txBody>
      </p:sp>
      <p:sp>
        <p:nvSpPr>
          <p:cNvPr id="3" name="內容版面配置區 2"/>
          <p:cNvSpPr>
            <a:spLocks noGrp="1"/>
          </p:cNvSpPr>
          <p:nvPr>
            <p:ph idx="1"/>
          </p:nvPr>
        </p:nvSpPr>
        <p:spPr>
          <a:xfrm>
            <a:off x="1113202" y="1196752"/>
            <a:ext cx="10157354" cy="5524724"/>
          </a:xfrm>
        </p:spPr>
        <p:txBody>
          <a:bodyPr>
            <a:normAutofit fontScale="92500" lnSpcReduction="10000"/>
          </a:bodyPr>
          <a:lstStyle/>
          <a:p>
            <a:pPr marL="0" indent="0">
              <a:buNone/>
            </a:pPr>
            <a:r>
              <a:rPr lang="zh-TW" altLang="en-US" dirty="0">
                <a:latin typeface="新細明體" panose="02020500000000000000" pitchFamily="18" charset="-120"/>
                <a:ea typeface="新細明體" panose="02020500000000000000" pitchFamily="18" charset="-120"/>
              </a:rPr>
              <a:t>※</a:t>
            </a:r>
            <a:r>
              <a:rPr lang="zh-TW" altLang="zh-TW" dirty="0"/>
              <a:t>適用通過管道二初選者或經書面審查須進一步接受複選評估者</a:t>
            </a:r>
            <a:endParaRPr lang="en-US" altLang="zh-TW" dirty="0"/>
          </a:p>
          <a:p>
            <a:pPr marL="0" indent="0">
              <a:buNone/>
            </a:pPr>
            <a:r>
              <a:rPr lang="zh-TW" altLang="en-US" dirty="0"/>
              <a:t>一、</a:t>
            </a:r>
            <a:r>
              <a:rPr lang="zh-TW" altLang="zh-TW" dirty="0"/>
              <a:t>報名及上傳資料時間：</a:t>
            </a:r>
            <a:r>
              <a:rPr lang="en-US" altLang="zh-TW" dirty="0">
                <a:solidFill>
                  <a:srgbClr val="FF0000"/>
                </a:solidFill>
              </a:rPr>
              <a:t>114</a:t>
            </a:r>
            <a:r>
              <a:rPr lang="zh-TW" altLang="zh-TW" dirty="0">
                <a:solidFill>
                  <a:srgbClr val="FF0000"/>
                </a:solidFill>
              </a:rPr>
              <a:t>年</a:t>
            </a:r>
            <a:r>
              <a:rPr lang="en-US" altLang="zh-TW" dirty="0">
                <a:solidFill>
                  <a:srgbClr val="FF0000"/>
                </a:solidFill>
              </a:rPr>
              <a:t>4</a:t>
            </a:r>
            <a:r>
              <a:rPr lang="zh-TW" altLang="zh-TW" dirty="0">
                <a:solidFill>
                  <a:srgbClr val="FF0000"/>
                </a:solidFill>
              </a:rPr>
              <a:t>月</a:t>
            </a:r>
            <a:r>
              <a:rPr lang="en-US" altLang="zh-TW" dirty="0">
                <a:solidFill>
                  <a:srgbClr val="FF0000"/>
                </a:solidFill>
              </a:rPr>
              <a:t>7</a:t>
            </a:r>
            <a:r>
              <a:rPr lang="zh-TW" altLang="zh-TW" dirty="0">
                <a:solidFill>
                  <a:srgbClr val="FF0000"/>
                </a:solidFill>
              </a:rPr>
              <a:t>日</a:t>
            </a:r>
            <a:r>
              <a:rPr lang="en-US" altLang="zh-TW" dirty="0">
                <a:solidFill>
                  <a:srgbClr val="FF0000"/>
                </a:solidFill>
              </a:rPr>
              <a:t>(</a:t>
            </a:r>
            <a:r>
              <a:rPr lang="zh-TW" altLang="zh-TW" dirty="0">
                <a:solidFill>
                  <a:srgbClr val="FF0000"/>
                </a:solidFill>
              </a:rPr>
              <a:t>星期一</a:t>
            </a:r>
            <a:r>
              <a:rPr lang="en-US" altLang="zh-TW" dirty="0">
                <a:solidFill>
                  <a:srgbClr val="FF0000"/>
                </a:solidFill>
              </a:rPr>
              <a:t>) 8:00</a:t>
            </a:r>
            <a:r>
              <a:rPr lang="zh-TW" altLang="zh-TW" dirty="0">
                <a:solidFill>
                  <a:srgbClr val="FF0000"/>
                </a:solidFill>
              </a:rPr>
              <a:t>至</a:t>
            </a:r>
            <a:r>
              <a:rPr lang="en-US" altLang="zh-TW" dirty="0">
                <a:solidFill>
                  <a:srgbClr val="FF0000"/>
                </a:solidFill>
              </a:rPr>
              <a:t>114</a:t>
            </a:r>
            <a:r>
              <a:rPr lang="zh-TW" altLang="zh-TW" dirty="0">
                <a:solidFill>
                  <a:srgbClr val="FF0000"/>
                </a:solidFill>
              </a:rPr>
              <a:t>年</a:t>
            </a:r>
            <a:r>
              <a:rPr lang="en-US" altLang="zh-TW" dirty="0">
                <a:solidFill>
                  <a:srgbClr val="FF0000"/>
                </a:solidFill>
              </a:rPr>
              <a:t>4</a:t>
            </a:r>
            <a:r>
              <a:rPr lang="zh-TW" altLang="zh-TW" dirty="0">
                <a:solidFill>
                  <a:srgbClr val="FF0000"/>
                </a:solidFill>
              </a:rPr>
              <a:t>月</a:t>
            </a:r>
            <a:r>
              <a:rPr lang="en-US" altLang="zh-TW" dirty="0">
                <a:solidFill>
                  <a:srgbClr val="FF0000"/>
                </a:solidFill>
              </a:rPr>
              <a:t>12</a:t>
            </a:r>
            <a:r>
              <a:rPr lang="zh-TW" altLang="zh-TW" dirty="0">
                <a:solidFill>
                  <a:srgbClr val="FF0000"/>
                </a:solidFill>
              </a:rPr>
              <a:t>日</a:t>
            </a:r>
            <a:r>
              <a:rPr lang="en-US" altLang="zh-TW" dirty="0">
                <a:solidFill>
                  <a:srgbClr val="FF0000"/>
                </a:solidFill>
              </a:rPr>
              <a:t>(</a:t>
            </a:r>
            <a:r>
              <a:rPr lang="zh-TW" altLang="zh-TW" dirty="0">
                <a:solidFill>
                  <a:srgbClr val="FF0000"/>
                </a:solidFill>
              </a:rPr>
              <a:t>星期六</a:t>
            </a:r>
            <a:r>
              <a:rPr lang="en-US" altLang="zh-TW" dirty="0">
                <a:solidFill>
                  <a:srgbClr val="FF0000"/>
                </a:solidFill>
              </a:rPr>
              <a:t>)23:59</a:t>
            </a:r>
            <a:r>
              <a:rPr lang="zh-TW" altLang="zh-TW" dirty="0"/>
              <a:t>，逾時不予受理。</a:t>
            </a:r>
          </a:p>
          <a:p>
            <a:pPr marL="0" indent="0">
              <a:buNone/>
            </a:pPr>
            <a:r>
              <a:rPr lang="zh-TW" altLang="en-US" dirty="0"/>
              <a:t>二、</a:t>
            </a:r>
            <a:r>
              <a:rPr lang="zh-TW" altLang="zh-TW" dirty="0"/>
              <a:t>報名網址：桃園市資賦優異學生鑑定報名系統</a:t>
            </a:r>
            <a:endParaRPr lang="en-US" altLang="zh-TW" dirty="0"/>
          </a:p>
          <a:p>
            <a:pPr marL="0" indent="0">
              <a:buNone/>
            </a:pPr>
            <a:r>
              <a:rPr lang="zh-TW" altLang="en-US" dirty="0"/>
              <a:t>       </a:t>
            </a:r>
            <a:r>
              <a:rPr lang="zh-TW" altLang="zh-TW" dirty="0"/>
              <a:t>（</a:t>
            </a:r>
            <a:r>
              <a:rPr lang="en-US" altLang="zh-TW" u="sng" dirty="0">
                <a:hlinkClick r:id="rId2"/>
              </a:rPr>
              <a:t>https://</a:t>
            </a:r>
            <a:r>
              <a:rPr lang="en-US" altLang="zh-TW" u="sng" dirty="0" err="1">
                <a:hlinkClick r:id="rId2"/>
              </a:rPr>
              <a:t>www.giftedness.tyc.edu.tw</a:t>
            </a:r>
            <a:r>
              <a:rPr lang="zh-TW" altLang="zh-TW" u="sng" dirty="0"/>
              <a:t>）</a:t>
            </a:r>
            <a:r>
              <a:rPr lang="zh-TW" altLang="zh-TW" dirty="0"/>
              <a:t>。</a:t>
            </a:r>
            <a:endParaRPr lang="en-US" altLang="zh-TW" dirty="0"/>
          </a:p>
          <a:p>
            <a:pPr marL="0" indent="0">
              <a:buNone/>
            </a:pPr>
            <a:r>
              <a:rPr lang="zh-TW" altLang="en-US" dirty="0"/>
              <a:t>三、</a:t>
            </a:r>
            <a:r>
              <a:rPr lang="zh-TW" altLang="zh-TW" dirty="0"/>
              <a:t>系統填寫及上傳相關資料：進入系統確認複選報名表基本資料（附件六）。</a:t>
            </a:r>
          </a:p>
          <a:p>
            <a:pPr marL="0" indent="0">
              <a:buNone/>
            </a:pPr>
            <a:r>
              <a:rPr lang="zh-TW" altLang="en-US" dirty="0"/>
              <a:t>四、</a:t>
            </a:r>
            <a:r>
              <a:rPr lang="zh-TW" altLang="zh-TW" dirty="0"/>
              <a:t>依繳費單說明進行繳費：</a:t>
            </a:r>
          </a:p>
          <a:p>
            <a:pPr marL="426645" lvl="1" indent="0">
              <a:buNone/>
            </a:pPr>
            <a:r>
              <a:rPr lang="en-US" altLang="zh-TW" dirty="0"/>
              <a:t>(</a:t>
            </a:r>
            <a:r>
              <a:rPr lang="zh-TW" altLang="en-US" dirty="0"/>
              <a:t>一</a:t>
            </a:r>
            <a:r>
              <a:rPr lang="en-US" altLang="zh-TW" dirty="0"/>
              <a:t>)</a:t>
            </a:r>
            <a:r>
              <a:rPr lang="zh-TW" altLang="zh-TW" dirty="0"/>
              <a:t>報名費用：每人新臺幣</a:t>
            </a:r>
            <a:r>
              <a:rPr lang="en-US" altLang="zh-TW" dirty="0"/>
              <a:t>1,200</a:t>
            </a:r>
            <a:r>
              <a:rPr lang="zh-TW" altLang="zh-TW" dirty="0"/>
              <a:t>元整</a:t>
            </a:r>
            <a:r>
              <a:rPr lang="en-US" altLang="zh-TW" dirty="0"/>
              <a:t>(</a:t>
            </a:r>
            <a:r>
              <a:rPr lang="zh-TW" altLang="zh-TW" dirty="0"/>
              <a:t>不含手續費，手續費請自行負擔</a:t>
            </a:r>
            <a:r>
              <a:rPr lang="en-US" altLang="zh-TW" dirty="0"/>
              <a:t>)</a:t>
            </a:r>
            <a:r>
              <a:rPr lang="zh-TW" altLang="zh-TW" dirty="0"/>
              <a:t>。低收入戶及中低收入戶子女免繳報名費，經初選查驗相關資料由系統自動代入。</a:t>
            </a:r>
          </a:p>
          <a:p>
            <a:pPr marL="426645" lvl="1" indent="0">
              <a:buNone/>
            </a:pPr>
            <a:r>
              <a:rPr lang="en-US" altLang="zh-TW" dirty="0"/>
              <a:t>(</a:t>
            </a:r>
            <a:r>
              <a:rPr lang="zh-TW" altLang="en-US" dirty="0"/>
              <a:t>二</a:t>
            </a:r>
            <a:r>
              <a:rPr lang="en-US" altLang="zh-TW" dirty="0"/>
              <a:t>)</a:t>
            </a:r>
            <a:r>
              <a:rPr lang="zh-TW" altLang="zh-TW" dirty="0"/>
              <a:t>繳費時間：請於</a:t>
            </a:r>
            <a:r>
              <a:rPr lang="en-US" altLang="zh-TW" dirty="0">
                <a:solidFill>
                  <a:srgbClr val="FF0000"/>
                </a:solidFill>
              </a:rPr>
              <a:t>114</a:t>
            </a:r>
            <a:r>
              <a:rPr lang="zh-TW" altLang="zh-TW" dirty="0">
                <a:solidFill>
                  <a:srgbClr val="FF0000"/>
                </a:solidFill>
              </a:rPr>
              <a:t>年</a:t>
            </a:r>
            <a:r>
              <a:rPr lang="en-US" altLang="zh-TW" dirty="0">
                <a:solidFill>
                  <a:srgbClr val="FF0000"/>
                </a:solidFill>
              </a:rPr>
              <a:t>4</a:t>
            </a:r>
            <a:r>
              <a:rPr lang="zh-TW" altLang="zh-TW" dirty="0">
                <a:solidFill>
                  <a:srgbClr val="FF0000"/>
                </a:solidFill>
              </a:rPr>
              <a:t>月</a:t>
            </a:r>
            <a:r>
              <a:rPr lang="en-US" altLang="zh-TW" dirty="0">
                <a:solidFill>
                  <a:srgbClr val="FF0000"/>
                </a:solidFill>
              </a:rPr>
              <a:t>13</a:t>
            </a:r>
            <a:r>
              <a:rPr lang="zh-TW" altLang="zh-TW" dirty="0">
                <a:solidFill>
                  <a:srgbClr val="FF0000"/>
                </a:solidFill>
              </a:rPr>
              <a:t>日</a:t>
            </a:r>
            <a:r>
              <a:rPr lang="en-US" altLang="zh-TW" dirty="0">
                <a:solidFill>
                  <a:srgbClr val="FF0000"/>
                </a:solidFill>
              </a:rPr>
              <a:t>(</a:t>
            </a:r>
            <a:r>
              <a:rPr lang="zh-TW" altLang="zh-TW" dirty="0">
                <a:solidFill>
                  <a:srgbClr val="FF0000"/>
                </a:solidFill>
              </a:rPr>
              <a:t>星期六</a:t>
            </a:r>
            <a:r>
              <a:rPr lang="en-US" altLang="zh-TW" dirty="0">
                <a:solidFill>
                  <a:srgbClr val="FF0000"/>
                </a:solidFill>
              </a:rPr>
              <a:t>)</a:t>
            </a:r>
            <a:r>
              <a:rPr lang="zh-TW" altLang="en-US" dirty="0">
                <a:solidFill>
                  <a:srgbClr val="FF0000"/>
                </a:solidFill>
              </a:rPr>
              <a:t>中午</a:t>
            </a:r>
            <a:r>
              <a:rPr lang="en-US" altLang="zh-TW" dirty="0">
                <a:solidFill>
                  <a:srgbClr val="FF0000"/>
                </a:solidFill>
              </a:rPr>
              <a:t>12</a:t>
            </a:r>
            <a:r>
              <a:rPr lang="zh-TW" altLang="en-US" dirty="0">
                <a:solidFill>
                  <a:srgbClr val="FF0000"/>
                </a:solidFill>
              </a:rPr>
              <a:t>點</a:t>
            </a:r>
            <a:r>
              <a:rPr lang="zh-TW" altLang="zh-TW" dirty="0">
                <a:solidFill>
                  <a:srgbClr val="FF0000"/>
                </a:solidFill>
              </a:rPr>
              <a:t>前</a:t>
            </a:r>
            <a:r>
              <a:rPr lang="zh-TW" altLang="zh-TW" dirty="0"/>
              <a:t>，依繳費單說明方式完成繳費，繳費完成始完成報名手續。</a:t>
            </a:r>
          </a:p>
          <a:p>
            <a:pPr marL="426645" lvl="1" indent="0">
              <a:buNone/>
            </a:pPr>
            <a:r>
              <a:rPr lang="en-US" altLang="zh-TW" dirty="0"/>
              <a:t>(</a:t>
            </a:r>
            <a:r>
              <a:rPr lang="zh-TW" altLang="en-US" dirty="0"/>
              <a:t>三</a:t>
            </a:r>
            <a:r>
              <a:rPr lang="en-US" altLang="zh-TW" dirty="0"/>
              <a:t>)</a:t>
            </a:r>
            <a:r>
              <a:rPr lang="zh-TW" altLang="zh-TW" dirty="0"/>
              <a:t>繳費方式：可以自動提款機</a:t>
            </a:r>
            <a:r>
              <a:rPr lang="en-US" altLang="zh-TW" dirty="0"/>
              <a:t>(ATM)</a:t>
            </a:r>
            <a:r>
              <a:rPr lang="zh-TW" altLang="zh-TW" dirty="0"/>
              <a:t>及線上轉帳或列印繳費單至超商或銀行臨櫃繳交複</a:t>
            </a:r>
            <a:r>
              <a:rPr lang="en-US" altLang="zh-TW" dirty="0"/>
              <a:t>   </a:t>
            </a:r>
            <a:r>
              <a:rPr lang="zh-TW" altLang="zh-TW" dirty="0"/>
              <a:t>選報名費</a:t>
            </a:r>
            <a:r>
              <a:rPr lang="en-US" altLang="zh-TW" dirty="0"/>
              <a:t>(</a:t>
            </a:r>
            <a:r>
              <a:rPr lang="zh-TW" altLang="zh-TW" dirty="0"/>
              <a:t>完成繳費後皆不得以任何理由要求退費，或改報其他資賦優異鑑定項目，交易明細請務必留存與確認繳費完成</a:t>
            </a:r>
            <a:r>
              <a:rPr lang="en-US" altLang="zh-TW" dirty="0"/>
              <a:t>)</a:t>
            </a:r>
            <a:r>
              <a:rPr lang="zh-TW" altLang="zh-TW" dirty="0"/>
              <a:t>。</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56</a:t>
            </a:fld>
            <a:endParaRPr lang="zh-TW" altLang="en-US" noProof="0" dirty="0"/>
          </a:p>
        </p:txBody>
      </p:sp>
    </p:spTree>
    <p:extLst>
      <p:ext uri="{BB962C8B-B14F-4D97-AF65-F5344CB8AC3E}">
        <p14:creationId xmlns:p14="http://schemas.microsoft.com/office/powerpoint/2010/main" val="46726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1120552"/>
          </a:xfrm>
        </p:spPr>
        <p:txBody>
          <a:bodyPr/>
          <a:lstStyle/>
          <a:p>
            <a:r>
              <a:rPr lang="zh-TW" altLang="en-US" dirty="0"/>
              <a:t>管道二</a:t>
            </a:r>
            <a:r>
              <a:rPr lang="en-US" altLang="zh-TW" dirty="0"/>
              <a:t>-</a:t>
            </a:r>
            <a:r>
              <a:rPr lang="zh-TW" altLang="en-US" dirty="0"/>
              <a:t>複選 創造能力評量</a:t>
            </a:r>
            <a:r>
              <a:rPr lang="en-US" altLang="zh-TW" dirty="0"/>
              <a:t>(2)</a:t>
            </a:r>
            <a:endParaRPr lang="zh-TW" altLang="en-US" dirty="0"/>
          </a:p>
        </p:txBody>
      </p:sp>
      <p:sp>
        <p:nvSpPr>
          <p:cNvPr id="3" name="內容版面配置區 2"/>
          <p:cNvSpPr>
            <a:spLocks noGrp="1"/>
          </p:cNvSpPr>
          <p:nvPr>
            <p:ph idx="1"/>
          </p:nvPr>
        </p:nvSpPr>
        <p:spPr>
          <a:xfrm>
            <a:off x="1117309" y="1196752"/>
            <a:ext cx="10157354" cy="4777757"/>
          </a:xfrm>
        </p:spPr>
        <p:txBody>
          <a:bodyPr/>
          <a:lstStyle/>
          <a:p>
            <a:r>
              <a:rPr lang="zh-TW" altLang="en-US" dirty="0"/>
              <a:t>複選時間：</a:t>
            </a:r>
            <a:r>
              <a:rPr lang="en-US" altLang="zh-TW" dirty="0"/>
              <a:t>114</a:t>
            </a:r>
            <a:r>
              <a:rPr lang="zh-TW" altLang="en-US" dirty="0"/>
              <a:t>年</a:t>
            </a:r>
            <a:r>
              <a:rPr lang="en-US" altLang="zh-TW" dirty="0"/>
              <a:t>5</a:t>
            </a:r>
            <a:r>
              <a:rPr lang="zh-TW" altLang="en-US" dirty="0"/>
              <a:t>月</a:t>
            </a:r>
            <a:r>
              <a:rPr lang="en-US" altLang="zh-TW" dirty="0"/>
              <a:t>3</a:t>
            </a:r>
            <a:r>
              <a:rPr lang="zh-TW" altLang="en-US" dirty="0"/>
              <a:t>日（六）創造能力評量（</a:t>
            </a:r>
            <a:r>
              <a:rPr lang="en-US" altLang="zh-TW" dirty="0"/>
              <a:t>2</a:t>
            </a:r>
            <a:r>
              <a:rPr lang="zh-TW" altLang="en-US" dirty="0"/>
              <a:t>）</a:t>
            </a:r>
            <a:endParaRPr lang="en-US" altLang="zh-TW" dirty="0"/>
          </a:p>
          <a:p>
            <a:r>
              <a:rPr lang="zh-TW" altLang="en-US" dirty="0"/>
              <a:t>鑑定證下載時間：</a:t>
            </a:r>
            <a:r>
              <a:rPr lang="en-US" altLang="zh-TW" dirty="0"/>
              <a:t>114</a:t>
            </a:r>
            <a:r>
              <a:rPr lang="zh-TW" altLang="en-US" dirty="0"/>
              <a:t>年</a:t>
            </a:r>
            <a:r>
              <a:rPr lang="en-US" altLang="zh-TW" dirty="0"/>
              <a:t>4</a:t>
            </a:r>
            <a:r>
              <a:rPr lang="zh-TW" altLang="en-US" dirty="0"/>
              <a:t>月</a:t>
            </a:r>
            <a:r>
              <a:rPr lang="en-US" altLang="zh-TW" dirty="0"/>
              <a:t>21</a:t>
            </a:r>
            <a:r>
              <a:rPr lang="zh-TW" altLang="en-US" dirty="0"/>
              <a:t>日（一）</a:t>
            </a:r>
            <a:r>
              <a:rPr lang="en-US" altLang="zh-TW" dirty="0"/>
              <a:t>17</a:t>
            </a:r>
            <a:r>
              <a:rPr lang="zh-TW" altLang="en-US" dirty="0"/>
              <a:t>：</a:t>
            </a:r>
            <a:r>
              <a:rPr lang="en-US" altLang="zh-TW" dirty="0"/>
              <a:t>00</a:t>
            </a:r>
            <a:r>
              <a:rPr lang="zh-TW" altLang="en-US" dirty="0"/>
              <a:t>至測驗當日</a:t>
            </a:r>
            <a:r>
              <a:rPr lang="en-US" altLang="zh-TW" dirty="0"/>
              <a:t>09</a:t>
            </a:r>
            <a:r>
              <a:rPr lang="zh-TW" altLang="en-US" dirty="0"/>
              <a:t>：</a:t>
            </a:r>
            <a:r>
              <a:rPr lang="en-US" altLang="zh-TW" dirty="0"/>
              <a:t>30</a:t>
            </a:r>
            <a:endParaRPr lang="zh-TW" altLang="en-US" dirty="0"/>
          </a:p>
          <a:p>
            <a:endParaRPr lang="zh-TW" altLang="en-US"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57</a:t>
            </a:fld>
            <a:endParaRPr lang="zh-TW" altLang="en-US" noProof="0" dirty="0"/>
          </a:p>
        </p:txBody>
      </p:sp>
      <p:sp>
        <p:nvSpPr>
          <p:cNvPr id="6" name="圓角矩形 5"/>
          <p:cNvSpPr/>
          <p:nvPr/>
        </p:nvSpPr>
        <p:spPr bwMode="auto">
          <a:xfrm>
            <a:off x="537667" y="4181626"/>
            <a:ext cx="3096344" cy="2412058"/>
          </a:xfrm>
          <a:prstGeom prst="roundRect">
            <a:avLst/>
          </a:prstGeom>
          <a:solidFill>
            <a:schemeClr val="bg1"/>
          </a:solidFill>
          <a:ln w="38100" cap="flat" cmpd="sng" algn="ctr">
            <a:solidFill>
              <a:schemeClr val="bg2">
                <a:lumMod val="50000"/>
              </a:schemeClr>
            </a:solidFill>
            <a:prstDash val="solid"/>
            <a:round/>
            <a:headEnd type="none" w="med" len="med"/>
            <a:tailEnd type="none" w="med" len="med"/>
          </a:ln>
          <a:effectLst/>
        </p:spPr>
        <p:txBody>
          <a:bodyPr vert="horz" wrap="square" lIns="91416" tIns="45708" rIns="91416" bIns="45708" numCol="1" rtlCol="0" anchor="t" anchorCtr="0" compatLnSpc="1">
            <a:prstTxWarp prst="textNoShape">
              <a:avLst/>
            </a:prstTxWarp>
          </a:bodyPr>
          <a:lstStyle/>
          <a:p>
            <a:pPr marL="457200" indent="-457200" defTabSz="914126" fontAlgn="base">
              <a:spcBef>
                <a:spcPct val="0"/>
              </a:spcBef>
              <a:spcAft>
                <a:spcPct val="0"/>
              </a:spcAft>
              <a:buFont typeface="Wingdings" panose="05000000000000000000" pitchFamily="2" charset="2"/>
              <a:buChar char="u"/>
            </a:pPr>
            <a:r>
              <a:rPr lang="zh-TW" altLang="en-US" b="1" dirty="0">
                <a:solidFill>
                  <a:srgbClr val="FF0000"/>
                </a:solidFill>
                <a:latin typeface="微軟正黑體" panose="020B0604030504040204" pitchFamily="34" charset="-120"/>
                <a:ea typeface="微軟正黑體" panose="020B0604030504040204" pitchFamily="34" charset="-120"/>
              </a:rPr>
              <a:t>鑑定證號碼、測驗地點系統自動帶入</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457200" indent="-457200" defTabSz="914126" fontAlgn="base">
              <a:spcBef>
                <a:spcPct val="0"/>
              </a:spcBef>
              <a:spcAft>
                <a:spcPct val="0"/>
              </a:spcAft>
              <a:buFont typeface="Wingdings" panose="05000000000000000000" pitchFamily="2" charset="2"/>
              <a:buChar char="u"/>
            </a:pPr>
            <a:r>
              <a:rPr lang="zh-TW" altLang="en-US" b="1" dirty="0">
                <a:solidFill>
                  <a:srgbClr val="FF0000"/>
                </a:solidFill>
                <a:latin typeface="微軟正黑體" panose="020B0604030504040204" pitchFamily="34" charset="-120"/>
                <a:ea typeface="微軟正黑體" panose="020B0604030504040204" pitchFamily="34" charset="-120"/>
              </a:rPr>
              <a:t>請記得鑑定測驗地點、時間</a:t>
            </a:r>
          </a:p>
        </p:txBody>
      </p:sp>
      <p:cxnSp>
        <p:nvCxnSpPr>
          <p:cNvPr id="7" name="AutoShape 4">
            <a:extLst>
              <a:ext uri="{FF2B5EF4-FFF2-40B4-BE49-F238E27FC236}">
                <a16:creationId xmlns:a16="http://schemas.microsoft.com/office/drawing/2014/main" id="{2072EB8C-B268-4DEC-B5AD-457F96F52EBC}"/>
              </a:ext>
            </a:extLst>
          </p:cNvPr>
          <p:cNvCxnSpPr>
            <a:cxnSpLocks noChangeShapeType="1"/>
          </p:cNvCxnSpPr>
          <p:nvPr/>
        </p:nvCxnSpPr>
        <p:spPr bwMode="auto">
          <a:xfrm>
            <a:off x="3790156" y="5661248"/>
            <a:ext cx="588061" cy="0"/>
          </a:xfrm>
          <a:prstGeom prst="straightConnector1">
            <a:avLst/>
          </a:prstGeom>
          <a:noFill/>
          <a:ln w="63500">
            <a:solidFill>
              <a:srgbClr val="0000FF"/>
            </a:solidFill>
            <a:round/>
            <a:headEnd/>
            <a:tailEnd type="triangle" w="med" len="med"/>
          </a:ln>
        </p:spPr>
      </p:cxnSp>
      <p:pic>
        <p:nvPicPr>
          <p:cNvPr id="9" name="圖片 8">
            <a:extLst>
              <a:ext uri="{FF2B5EF4-FFF2-40B4-BE49-F238E27FC236}">
                <a16:creationId xmlns:a16="http://schemas.microsoft.com/office/drawing/2014/main" id="{24EBA06C-1B08-4817-A735-3ACF038021BA}"/>
              </a:ext>
            </a:extLst>
          </p:cNvPr>
          <p:cNvPicPr>
            <a:picLocks noChangeAspect="1"/>
          </p:cNvPicPr>
          <p:nvPr/>
        </p:nvPicPr>
        <p:blipFill>
          <a:blip r:embed="rId2"/>
          <a:stretch>
            <a:fillRect/>
          </a:stretch>
        </p:blipFill>
        <p:spPr>
          <a:xfrm>
            <a:off x="4532242" y="2206101"/>
            <a:ext cx="6068272" cy="4620270"/>
          </a:xfrm>
          <a:prstGeom prst="rect">
            <a:avLst/>
          </a:prstGeom>
        </p:spPr>
      </p:pic>
      <p:cxnSp>
        <p:nvCxnSpPr>
          <p:cNvPr id="11" name="直線接點 10">
            <a:extLst>
              <a:ext uri="{FF2B5EF4-FFF2-40B4-BE49-F238E27FC236}">
                <a16:creationId xmlns:a16="http://schemas.microsoft.com/office/drawing/2014/main" id="{EA2671D9-E2A4-4A42-8762-5F2591FDDB57}"/>
              </a:ext>
            </a:extLst>
          </p:cNvPr>
          <p:cNvCxnSpPr/>
          <p:nvPr/>
        </p:nvCxnSpPr>
        <p:spPr>
          <a:xfrm>
            <a:off x="8470676" y="5661248"/>
            <a:ext cx="5760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1AD2FCCA-422C-4547-ABF3-12C516353AA8}"/>
              </a:ext>
            </a:extLst>
          </p:cNvPr>
          <p:cNvCxnSpPr>
            <a:cxnSpLocks/>
          </p:cNvCxnSpPr>
          <p:nvPr/>
        </p:nvCxnSpPr>
        <p:spPr>
          <a:xfrm>
            <a:off x="8038628" y="5877272"/>
            <a:ext cx="7200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9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69876" y="476672"/>
            <a:ext cx="10157354" cy="1571599"/>
          </a:xfrm>
        </p:spPr>
        <p:txBody>
          <a:bodyPr>
            <a:normAutofit/>
          </a:bodyPr>
          <a:lstStyle/>
          <a:p>
            <a:pPr algn="ctr"/>
            <a:r>
              <a:rPr lang="zh-TW" altLang="en-US" dirty="0"/>
              <a:t>公告鑑定通過名單</a:t>
            </a:r>
            <a:br>
              <a:rPr lang="en-US" altLang="zh-TW" dirty="0"/>
            </a:br>
            <a:r>
              <a:rPr lang="zh-TW" altLang="en-US" dirty="0"/>
              <a:t>下載鑑定結果通知書</a:t>
            </a:r>
          </a:p>
        </p:txBody>
      </p:sp>
      <p:sp>
        <p:nvSpPr>
          <p:cNvPr id="3" name="內容版面配置區 2"/>
          <p:cNvSpPr>
            <a:spLocks noGrp="1"/>
          </p:cNvSpPr>
          <p:nvPr>
            <p:ph idx="1"/>
          </p:nvPr>
        </p:nvSpPr>
        <p:spPr>
          <a:xfrm>
            <a:off x="1117310" y="2211369"/>
            <a:ext cx="10157354" cy="1663079"/>
          </a:xfrm>
        </p:spPr>
        <p:txBody>
          <a:bodyPr/>
          <a:lstStyle/>
          <a:p>
            <a:pPr lvl="0"/>
            <a:r>
              <a:rPr lang="en-US" altLang="zh-TW" dirty="0"/>
              <a:t>114</a:t>
            </a:r>
            <a:r>
              <a:rPr lang="zh-TW" altLang="zh-TW" dirty="0"/>
              <a:t>年</a:t>
            </a:r>
            <a:r>
              <a:rPr lang="en-US" altLang="zh-TW" dirty="0"/>
              <a:t>5</a:t>
            </a:r>
            <a:r>
              <a:rPr lang="zh-TW" altLang="zh-TW" dirty="0"/>
              <a:t>月</a:t>
            </a:r>
            <a:r>
              <a:rPr lang="en-US" altLang="zh-TW" dirty="0"/>
              <a:t>15</a:t>
            </a:r>
            <a:r>
              <a:rPr lang="zh-TW" altLang="zh-TW" dirty="0"/>
              <a:t>日</a:t>
            </a:r>
            <a:r>
              <a:rPr lang="en-US" altLang="zh-TW" dirty="0"/>
              <a:t>(</a:t>
            </a:r>
            <a:r>
              <a:rPr lang="zh-TW" altLang="zh-TW" dirty="0"/>
              <a:t>星期四</a:t>
            </a:r>
            <a:r>
              <a:rPr lang="en-US" altLang="zh-TW" dirty="0"/>
              <a:t>)17:00</a:t>
            </a:r>
            <a:r>
              <a:rPr lang="zh-TW" altLang="zh-TW" dirty="0"/>
              <a:t>於桃園市政府教育局、本市資優教育資源中心及經國國中網站公告，並可至桃園市資賦優異學生鑑定系統</a:t>
            </a:r>
            <a:r>
              <a:rPr lang="en-US" altLang="zh-TW" dirty="0"/>
              <a:t>(</a:t>
            </a:r>
            <a:r>
              <a:rPr lang="en-US" altLang="zh-TW" u="sng" dirty="0">
                <a:hlinkClick r:id="rId2"/>
              </a:rPr>
              <a:t>https://</a:t>
            </a:r>
            <a:r>
              <a:rPr lang="en-US" altLang="zh-TW" u="sng" dirty="0" err="1">
                <a:hlinkClick r:id="rId2"/>
              </a:rPr>
              <a:t>www.giftedness.tyc.edu.tw</a:t>
            </a:r>
            <a:r>
              <a:rPr lang="en-US" altLang="zh-TW" dirty="0"/>
              <a:t>)</a:t>
            </a:r>
            <a:r>
              <a:rPr lang="zh-TW" altLang="zh-TW" dirty="0"/>
              <a:t>登入查詢及下載複選結果通知書。</a:t>
            </a:r>
          </a:p>
          <a:p>
            <a:endParaRPr lang="zh-TW" altLang="en-US"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58</a:t>
            </a:fld>
            <a:endParaRPr lang="zh-TW" altLang="en-US" noProof="0" dirty="0"/>
          </a:p>
        </p:txBody>
      </p:sp>
      <p:sp>
        <p:nvSpPr>
          <p:cNvPr id="5" name="標題 1"/>
          <p:cNvSpPr txBox="1">
            <a:spLocks/>
          </p:cNvSpPr>
          <p:nvPr/>
        </p:nvSpPr>
        <p:spPr>
          <a:xfrm>
            <a:off x="1413892" y="3801817"/>
            <a:ext cx="10157354" cy="877485"/>
          </a:xfrm>
          <a:prstGeom prst="rect">
            <a:avLst/>
          </a:prstGeom>
        </p:spPr>
        <p:txBody>
          <a:bodyPr vert="horz" lIns="121899" tIns="60949" rIns="121899" bIns="60949" rtlCol="0" anchor="b">
            <a:normAutofit/>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ctr"/>
            <a:r>
              <a:rPr lang="zh-TW" altLang="en-US" dirty="0"/>
              <a:t>複選測驗複查</a:t>
            </a:r>
          </a:p>
        </p:txBody>
      </p:sp>
      <p:sp>
        <p:nvSpPr>
          <p:cNvPr id="6" name="內容版面配置區 2"/>
          <p:cNvSpPr txBox="1">
            <a:spLocks/>
          </p:cNvSpPr>
          <p:nvPr/>
        </p:nvSpPr>
        <p:spPr>
          <a:xfrm>
            <a:off x="1269876" y="4708512"/>
            <a:ext cx="10157354" cy="2012964"/>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lvl="0"/>
            <a:r>
              <a:rPr lang="zh-TW" altLang="zh-TW" dirty="0"/>
              <a:t>學生對測驗結果若有疑問時，請於</a:t>
            </a:r>
            <a:r>
              <a:rPr lang="en-US" altLang="zh-TW" dirty="0"/>
              <a:t>114</a:t>
            </a:r>
            <a:r>
              <a:rPr lang="zh-TW" altLang="zh-TW" dirty="0"/>
              <a:t>年</a:t>
            </a:r>
            <a:r>
              <a:rPr lang="en-US" altLang="zh-TW" dirty="0"/>
              <a:t>5</a:t>
            </a:r>
            <a:r>
              <a:rPr lang="zh-TW" altLang="zh-TW" dirty="0"/>
              <a:t>月</a:t>
            </a:r>
            <a:r>
              <a:rPr lang="en-US" altLang="zh-TW" dirty="0"/>
              <a:t>15</a:t>
            </a:r>
            <a:r>
              <a:rPr lang="zh-TW" altLang="zh-TW" dirty="0"/>
              <a:t>日</a:t>
            </a:r>
            <a:r>
              <a:rPr lang="en-US" altLang="zh-TW" dirty="0"/>
              <a:t>(</a:t>
            </a:r>
            <a:r>
              <a:rPr lang="zh-TW" altLang="zh-TW" dirty="0"/>
              <a:t>星期四</a:t>
            </a:r>
            <a:r>
              <a:rPr lang="en-US" altLang="zh-TW" dirty="0"/>
              <a:t>) 17:00</a:t>
            </a:r>
            <a:r>
              <a:rPr lang="zh-TW" altLang="zh-TW" dirty="0"/>
              <a:t>至</a:t>
            </a:r>
            <a:r>
              <a:rPr lang="en-US" altLang="zh-TW" dirty="0"/>
              <a:t>114</a:t>
            </a:r>
            <a:r>
              <a:rPr lang="zh-TW" altLang="zh-TW" dirty="0"/>
              <a:t>年</a:t>
            </a:r>
            <a:r>
              <a:rPr lang="en-US" altLang="zh-TW" dirty="0"/>
              <a:t>5</a:t>
            </a:r>
            <a:r>
              <a:rPr lang="zh-TW" altLang="zh-TW" dirty="0"/>
              <a:t>月</a:t>
            </a:r>
            <a:r>
              <a:rPr lang="en-US" altLang="zh-TW" dirty="0"/>
              <a:t>16</a:t>
            </a:r>
            <a:r>
              <a:rPr lang="zh-TW" altLang="zh-TW" dirty="0"/>
              <a:t>日</a:t>
            </a:r>
            <a:r>
              <a:rPr lang="en-US" altLang="zh-TW" dirty="0"/>
              <a:t>(</a:t>
            </a:r>
            <a:r>
              <a:rPr lang="zh-TW" altLang="zh-TW" dirty="0"/>
              <a:t>星期五</a:t>
            </a:r>
            <a:r>
              <a:rPr lang="en-US" altLang="zh-TW" dirty="0"/>
              <a:t>) 16:00</a:t>
            </a:r>
            <a:r>
              <a:rPr lang="zh-TW" altLang="zh-TW" dirty="0"/>
              <a:t>前，至桃園市資賦優異學生鑑定報名系統</a:t>
            </a:r>
            <a:r>
              <a:rPr lang="en-US" altLang="zh-TW" dirty="0"/>
              <a:t>(</a:t>
            </a:r>
            <a:r>
              <a:rPr lang="en-US" altLang="zh-TW" u="sng" dirty="0">
                <a:hlinkClick r:id="rId2"/>
              </a:rPr>
              <a:t>https://</a:t>
            </a:r>
            <a:r>
              <a:rPr lang="en-US" altLang="zh-TW" u="sng" dirty="0" err="1">
                <a:hlinkClick r:id="rId2"/>
              </a:rPr>
              <a:t>www.giftedness.tyc.edu.tw</a:t>
            </a:r>
            <a:r>
              <a:rPr lang="en-US" altLang="zh-TW" dirty="0"/>
              <a:t>)</a:t>
            </a:r>
            <a:r>
              <a:rPr lang="zh-TW" altLang="zh-TW" dirty="0"/>
              <a:t>申請複查，並繳交複查費新臺幣</a:t>
            </a:r>
            <a:r>
              <a:rPr lang="en-US" altLang="zh-TW" dirty="0"/>
              <a:t>100</a:t>
            </a:r>
            <a:r>
              <a:rPr lang="zh-TW" altLang="zh-TW" dirty="0"/>
              <a:t>元整</a:t>
            </a:r>
            <a:r>
              <a:rPr lang="en-US" altLang="zh-TW" dirty="0"/>
              <a:t>(</a:t>
            </a:r>
            <a:r>
              <a:rPr lang="zh-TW" altLang="zh-TW" dirty="0"/>
              <a:t>繳費方式限</a:t>
            </a:r>
            <a:r>
              <a:rPr lang="en-US" altLang="zh-TW" dirty="0"/>
              <a:t>ATM</a:t>
            </a:r>
            <a:r>
              <a:rPr lang="zh-TW" altLang="zh-TW" dirty="0"/>
              <a:t>繳款或線上轉帳</a:t>
            </a:r>
            <a:r>
              <a:rPr lang="en-US" altLang="zh-TW" dirty="0"/>
              <a:t>)</a:t>
            </a:r>
            <a:r>
              <a:rPr lang="zh-TW" altLang="zh-TW" dirty="0"/>
              <a:t>，逾時不予受理。結果將於</a:t>
            </a:r>
            <a:r>
              <a:rPr lang="en-US" altLang="zh-TW" dirty="0"/>
              <a:t>114</a:t>
            </a:r>
            <a:r>
              <a:rPr lang="zh-TW" altLang="zh-TW" dirty="0"/>
              <a:t>年</a:t>
            </a:r>
            <a:r>
              <a:rPr lang="en-US" altLang="zh-TW" dirty="0"/>
              <a:t>5</a:t>
            </a:r>
            <a:r>
              <a:rPr lang="zh-TW" altLang="zh-TW" dirty="0"/>
              <a:t>月</a:t>
            </a:r>
            <a:r>
              <a:rPr lang="en-US" altLang="zh-TW" dirty="0"/>
              <a:t>21</a:t>
            </a:r>
            <a:r>
              <a:rPr lang="zh-TW" altLang="zh-TW" dirty="0"/>
              <a:t>日</a:t>
            </a:r>
            <a:r>
              <a:rPr lang="en-US" altLang="zh-TW" dirty="0"/>
              <a:t>(</a:t>
            </a:r>
            <a:r>
              <a:rPr lang="zh-TW" altLang="zh-TW" dirty="0"/>
              <a:t>星期三</a:t>
            </a:r>
            <a:r>
              <a:rPr lang="en-US" altLang="zh-TW" dirty="0"/>
              <a:t>)17:00</a:t>
            </a:r>
            <a:r>
              <a:rPr lang="zh-TW" altLang="zh-TW" dirty="0"/>
              <a:t>開放系統查詢及下載複查結果。</a:t>
            </a:r>
          </a:p>
          <a:p>
            <a:endParaRPr lang="zh-TW" altLang="en-US" dirty="0"/>
          </a:p>
        </p:txBody>
      </p:sp>
    </p:spTree>
    <p:extLst>
      <p:ext uri="{BB962C8B-B14F-4D97-AF65-F5344CB8AC3E}">
        <p14:creationId xmlns:p14="http://schemas.microsoft.com/office/powerpoint/2010/main" val="86459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1120552"/>
          </a:xfrm>
        </p:spPr>
        <p:txBody>
          <a:bodyPr/>
          <a:lstStyle/>
          <a:p>
            <a:pPr algn="ctr"/>
            <a:r>
              <a:rPr lang="zh-TW" altLang="en-US" dirty="0"/>
              <a:t>申復</a:t>
            </a:r>
            <a:r>
              <a:rPr lang="en-US" altLang="zh-TW" dirty="0"/>
              <a:t>/</a:t>
            </a:r>
            <a:r>
              <a:rPr lang="zh-TW" altLang="en-US" dirty="0"/>
              <a:t>申訴</a:t>
            </a:r>
            <a:endParaRPr lang="zh-TW" altLang="en-US" sz="2800" dirty="0"/>
          </a:p>
        </p:txBody>
      </p:sp>
      <p:sp>
        <p:nvSpPr>
          <p:cNvPr id="3" name="內容版面配置區 2"/>
          <p:cNvSpPr>
            <a:spLocks noGrp="1"/>
          </p:cNvSpPr>
          <p:nvPr>
            <p:ph idx="1"/>
          </p:nvPr>
        </p:nvSpPr>
        <p:spPr/>
        <p:txBody>
          <a:bodyPr>
            <a:normAutofit fontScale="92500"/>
          </a:bodyPr>
          <a:lstStyle/>
          <a:p>
            <a:pPr marL="0" indent="0" eaLnBrk="0">
              <a:buNone/>
            </a:pPr>
            <a:r>
              <a:rPr lang="zh-TW" altLang="en-US" dirty="0">
                <a:latin typeface="標楷體" panose="03000509000000000000" pitchFamily="65" charset="-120"/>
                <a:ea typeface="標楷體" panose="03000509000000000000" pitchFamily="65" charset="-120"/>
              </a:rPr>
              <a:t>一、</a:t>
            </a:r>
            <a:r>
              <a:rPr lang="zh-TW" altLang="zh-TW" dirty="0">
                <a:latin typeface="標楷體" panose="03000509000000000000" pitchFamily="65" charset="-120"/>
                <a:ea typeface="標楷體" panose="03000509000000000000" pitchFamily="65" charset="-120"/>
              </a:rPr>
              <a:t>申復：</a:t>
            </a:r>
          </a:p>
          <a:p>
            <a:pPr eaLnBrk="0"/>
            <a:r>
              <a:rPr lang="zh-TW" altLang="zh-TW" dirty="0">
                <a:latin typeface="標楷體" panose="03000509000000000000" pitchFamily="65" charset="-120"/>
                <a:ea typeface="標楷體" panose="03000509000000000000" pitchFamily="65" charset="-120"/>
              </a:rPr>
              <a:t>如對鑑定結果有疑義時，請於</a:t>
            </a:r>
            <a:r>
              <a:rPr lang="zh-TW" altLang="zh-TW" b="1" dirty="0">
                <a:latin typeface="標楷體" panose="03000509000000000000" pitchFamily="65" charset="-120"/>
                <a:ea typeface="標楷體" panose="03000509000000000000" pitchFamily="65" charset="-120"/>
              </a:rPr>
              <a:t>知悉</a:t>
            </a:r>
            <a:r>
              <a:rPr lang="zh-TW" altLang="zh-TW" u="sng" dirty="0">
                <a:latin typeface="標楷體" panose="03000509000000000000" pitchFamily="65" charset="-120"/>
                <a:ea typeface="標楷體" panose="03000509000000000000" pitchFamily="65" charset="-120"/>
              </a:rPr>
              <a:t>複選複查結果</a:t>
            </a:r>
            <a:r>
              <a:rPr lang="zh-TW" altLang="zh-TW" dirty="0">
                <a:latin typeface="標楷體" panose="03000509000000000000" pitchFamily="65" charset="-120"/>
                <a:ea typeface="標楷體" panose="03000509000000000000" pitchFamily="65" charset="-120"/>
              </a:rPr>
              <a:t>之次日起</a:t>
            </a:r>
            <a:r>
              <a:rPr lang="en-US" altLang="zh-TW" dirty="0">
                <a:latin typeface="標楷體" panose="03000509000000000000" pitchFamily="65" charset="-120"/>
                <a:ea typeface="標楷體" panose="03000509000000000000" pitchFamily="65" charset="-120"/>
              </a:rPr>
              <a:t>30</a:t>
            </a:r>
            <a:r>
              <a:rPr lang="zh-TW" altLang="zh-TW" dirty="0">
                <a:latin typeface="標楷體" panose="03000509000000000000" pitchFamily="65" charset="-120"/>
                <a:ea typeface="標楷體" panose="03000509000000000000" pitchFamily="65" charset="-120"/>
              </a:rPr>
              <a:t>日內（含例假日），填具「桃園市資優學生鑑定安置申復書」</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附件十</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提出申請，以限時掛號郵寄或親送方式至「桃園市資優教育資源中心</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武陵高中</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 (330</a:t>
            </a:r>
            <a:r>
              <a:rPr lang="zh-TW" altLang="zh-TW" dirty="0">
                <a:latin typeface="標楷體" panose="03000509000000000000" pitchFamily="65" charset="-120"/>
                <a:ea typeface="標楷體" panose="03000509000000000000" pitchFamily="65" charset="-120"/>
              </a:rPr>
              <a:t>桃園市桃園區中山路</a:t>
            </a:r>
            <a:r>
              <a:rPr lang="en-US" altLang="zh-TW" dirty="0">
                <a:latin typeface="標楷體" panose="03000509000000000000" pitchFamily="65" charset="-120"/>
                <a:ea typeface="標楷體" panose="03000509000000000000" pitchFamily="65" charset="-120"/>
              </a:rPr>
              <a:t>889</a:t>
            </a:r>
            <a:r>
              <a:rPr lang="zh-TW" altLang="zh-TW" dirty="0">
                <a:latin typeface="標楷體" panose="03000509000000000000" pitchFamily="65" charset="-120"/>
                <a:ea typeface="標楷體" panose="03000509000000000000" pitchFamily="65" charset="-120"/>
              </a:rPr>
              <a:t>號，聯絡電話：</a:t>
            </a:r>
            <a:r>
              <a:rPr lang="en-US" altLang="zh-TW" dirty="0">
                <a:latin typeface="標楷體" panose="03000509000000000000" pitchFamily="65" charset="-120"/>
                <a:ea typeface="標楷體" panose="03000509000000000000" pitchFamily="65" charset="-120"/>
              </a:rPr>
              <a:t>03-3698170</a:t>
            </a:r>
            <a:r>
              <a:rPr lang="zh-TW" altLang="zh-TW" dirty="0">
                <a:latin typeface="標楷體" panose="03000509000000000000" pitchFamily="65" charset="-120"/>
                <a:ea typeface="標楷體" panose="03000509000000000000" pitchFamily="65" charset="-120"/>
              </a:rPr>
              <a:t>分機</a:t>
            </a:r>
            <a:r>
              <a:rPr lang="en-US" altLang="zh-TW" dirty="0">
                <a:latin typeface="標楷體" panose="03000509000000000000" pitchFamily="65" charset="-120"/>
                <a:ea typeface="標楷體" panose="03000509000000000000" pitchFamily="65" charset="-120"/>
              </a:rPr>
              <a:t>152</a:t>
            </a:r>
            <a:r>
              <a:rPr lang="zh-TW" altLang="zh-TW"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161)</a:t>
            </a:r>
            <a:r>
              <a:rPr lang="zh-TW" altLang="zh-TW" dirty="0">
                <a:latin typeface="標楷體" panose="03000509000000000000" pitchFamily="65" charset="-120"/>
                <a:ea typeface="標楷體" panose="03000509000000000000" pitchFamily="65" charset="-120"/>
              </a:rPr>
              <a:t>，信封請註明「申復書」字樣，並以「送達中心」當日為準，逾期不予受理。</a:t>
            </a:r>
            <a:endParaRPr lang="en-US" altLang="zh-TW" dirty="0">
              <a:latin typeface="標楷體" panose="03000509000000000000" pitchFamily="65" charset="-120"/>
              <a:ea typeface="標楷體" panose="03000509000000000000" pitchFamily="65" charset="-120"/>
            </a:endParaRPr>
          </a:p>
          <a:p>
            <a:pPr marL="0" indent="0" eaLnBrk="0">
              <a:buNone/>
            </a:pPr>
            <a:r>
              <a:rPr lang="zh-TW" altLang="en-US" dirty="0">
                <a:latin typeface="標楷體" panose="03000509000000000000" pitchFamily="65" charset="-120"/>
                <a:ea typeface="標楷體" panose="03000509000000000000" pitchFamily="65" charset="-120"/>
              </a:rPr>
              <a:t>二、</a:t>
            </a:r>
            <a:r>
              <a:rPr lang="zh-TW" altLang="zh-TW" dirty="0">
                <a:latin typeface="標楷體" panose="03000509000000000000" pitchFamily="65" charset="-120"/>
                <a:ea typeface="標楷體" panose="03000509000000000000" pitchFamily="65" charset="-120"/>
              </a:rPr>
              <a:t>申訴：</a:t>
            </a:r>
          </a:p>
          <a:p>
            <a:r>
              <a:rPr lang="zh-TW" altLang="zh-TW" dirty="0">
                <a:latin typeface="標楷體" panose="03000509000000000000" pitchFamily="65" charset="-120"/>
                <a:ea typeface="標楷體" panose="03000509000000000000" pitchFamily="65" charset="-120"/>
              </a:rPr>
              <a:t>如對申復結果有疑義時，請於收到或知悉</a:t>
            </a:r>
            <a:r>
              <a:rPr lang="zh-TW" altLang="zh-TW" u="sng" dirty="0">
                <a:latin typeface="標楷體" panose="03000509000000000000" pitchFamily="65" charset="-120"/>
                <a:ea typeface="標楷體" panose="03000509000000000000" pitchFamily="65" charset="-120"/>
              </a:rPr>
              <a:t>申復結果通知</a:t>
            </a:r>
            <a:r>
              <a:rPr lang="zh-TW" altLang="zh-TW" dirty="0">
                <a:latin typeface="標楷體" panose="03000509000000000000" pitchFamily="65" charset="-120"/>
                <a:ea typeface="標楷體" panose="03000509000000000000" pitchFamily="65" charset="-120"/>
              </a:rPr>
              <a:t>之次日起</a:t>
            </a:r>
            <a:r>
              <a:rPr lang="en-US" altLang="zh-TW" dirty="0">
                <a:latin typeface="標楷體" panose="03000509000000000000" pitchFamily="65" charset="-120"/>
                <a:ea typeface="標楷體" panose="03000509000000000000" pitchFamily="65" charset="-120"/>
              </a:rPr>
              <a:t>30</a:t>
            </a:r>
            <a:r>
              <a:rPr lang="zh-TW" altLang="zh-TW" dirty="0">
                <a:latin typeface="標楷體" panose="03000509000000000000" pitchFamily="65" charset="-120"/>
                <a:ea typeface="標楷體" panose="03000509000000000000" pitchFamily="65" charset="-120"/>
              </a:rPr>
              <a:t>日內</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含例假日</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，填具桃園市特殊教育學生申訴評議會申訴書</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可至桃園特殊教育資源網</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特教業務單位</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特殊教育科</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表單下載區下載</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，向桃園市政府特殊教育學生申訴評議委員會提起申訴。</a:t>
            </a:r>
          </a:p>
          <a:p>
            <a:pPr eaLnBrk="0"/>
            <a:endParaRPr lang="zh-TW" altLang="zh-TW"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59</a:t>
            </a:fld>
            <a:endParaRPr lang="zh-TW" altLang="en-US" noProof="0" dirty="0"/>
          </a:p>
        </p:txBody>
      </p:sp>
    </p:spTree>
    <p:extLst>
      <p:ext uri="{BB962C8B-B14F-4D97-AF65-F5344CB8AC3E}">
        <p14:creationId xmlns:p14="http://schemas.microsoft.com/office/powerpoint/2010/main" val="43213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63101" y="1471751"/>
            <a:ext cx="8239081" cy="1807044"/>
          </a:xfrm>
        </p:spPr>
        <p:txBody>
          <a:bodyPr>
            <a:noAutofit/>
          </a:bodyPr>
          <a:lstStyle/>
          <a:p>
            <a:pPr>
              <a:lnSpc>
                <a:spcPts val="4499"/>
              </a:lnSpc>
              <a:spcBef>
                <a:spcPts val="1200"/>
              </a:spcBef>
            </a:pPr>
            <a:br>
              <a:rPr lang="en-US" altLang="zh-TW" sz="3999" b="1" dirty="0"/>
            </a:br>
            <a:r>
              <a:rPr kumimoji="1" lang="zh-TW" altLang="en-US" sz="3199" b="1" dirty="0">
                <a:latin typeface="+mn-ea"/>
                <a:ea typeface="+mn-ea"/>
              </a:rPr>
              <a:t>對學習能力優異或具潛能的資優學生，提供適性教育的機會，使其在彈性化的教材教法下，充分發揮學習潛能。</a:t>
            </a:r>
            <a:endParaRPr lang="zh-TW" altLang="en-US" sz="3199" b="1" dirty="0">
              <a:latin typeface="+mn-ea"/>
              <a:ea typeface="+mn-ea"/>
            </a:endParaRPr>
          </a:p>
        </p:txBody>
      </p:sp>
      <p:sp>
        <p:nvSpPr>
          <p:cNvPr id="3" name="矩形 2"/>
          <p:cNvSpPr/>
          <p:nvPr/>
        </p:nvSpPr>
        <p:spPr>
          <a:xfrm>
            <a:off x="1890422" y="3415093"/>
            <a:ext cx="8379817" cy="2553880"/>
          </a:xfrm>
          <a:prstGeom prst="rect">
            <a:avLst/>
          </a:prstGeom>
        </p:spPr>
        <p:txBody>
          <a:bodyPr wrap="square">
            <a:spAutoFit/>
          </a:bodyPr>
          <a:lstStyle/>
          <a:p>
            <a:pPr marL="571329" indent="-571329">
              <a:buFont typeface="Wingdings" panose="05000000000000000000" pitchFamily="2" charset="2"/>
              <a:buChar char="l"/>
            </a:pPr>
            <a:r>
              <a:rPr lang="zh-TW" altLang="en-US" sz="31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以學生為中心</a:t>
            </a:r>
            <a:endParaRPr lang="en-US" altLang="zh-TW" sz="31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71329" indent="-571329">
              <a:buFont typeface="Wingdings" panose="05000000000000000000" pitchFamily="2" charset="2"/>
              <a:buChar char="l"/>
            </a:pPr>
            <a:r>
              <a:rPr lang="zh-TW" altLang="en-US" sz="31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重視學生個別學習需求</a:t>
            </a:r>
            <a:endParaRPr lang="en-US" altLang="zh-TW" sz="31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71329" indent="-571329">
              <a:buFont typeface="Wingdings" panose="05000000000000000000" pitchFamily="2" charset="2"/>
              <a:buChar char="l"/>
            </a:pPr>
            <a:r>
              <a:rPr lang="zh-TW" altLang="en-US" sz="31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發展</a:t>
            </a:r>
            <a:r>
              <a:rPr lang="zh-TW" altLang="en-US" sz="3199"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學生潛能</a:t>
            </a:r>
            <a:r>
              <a:rPr lang="zh-TW" altLang="en-US" sz="31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a:t>
            </a:r>
            <a:r>
              <a:rPr lang="zh-TW" altLang="en-US" sz="3199"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資優特質</a:t>
            </a:r>
            <a:r>
              <a:rPr lang="zh-TW" altLang="en-US" sz="31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為首要目標</a:t>
            </a:r>
            <a:endParaRPr lang="en-US" altLang="zh-TW" sz="31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71329" indent="-571329">
              <a:buFont typeface="Wingdings" panose="05000000000000000000" pitchFamily="2" charset="2"/>
              <a:buChar char="l"/>
            </a:pPr>
            <a:r>
              <a:rPr lang="zh-TW" altLang="en-US" sz="31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高層次思考、獨立研究、合作能力的培養</a:t>
            </a:r>
            <a:endParaRPr lang="en-US" altLang="zh-TW" sz="31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571329" indent="-571329">
              <a:buFont typeface="Wingdings" panose="05000000000000000000" pitchFamily="2" charset="2"/>
              <a:buChar char="l"/>
            </a:pPr>
            <a:r>
              <a:rPr lang="zh-TW" altLang="en-US" sz="31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自我實現及服務社會</a:t>
            </a:r>
            <a:endParaRPr lang="en-US" altLang="zh-TW" sz="3199"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1413892" y="319790"/>
            <a:ext cx="9320180" cy="1015663"/>
          </a:xfrm>
          <a:prstGeom prst="rect">
            <a:avLst/>
          </a:prstGeom>
          <a:noFill/>
        </p:spPr>
        <p:txBody>
          <a:bodyPr wrap="none" rtlCol="0">
            <a:spAutoFit/>
          </a:bodyPr>
          <a:lstStyle/>
          <a:p>
            <a:r>
              <a:rPr lang="zh-TW" altLang="en-US" sz="5400" b="1" dirty="0">
                <a:solidFill>
                  <a:srgbClr val="9A5315">
                    <a:lumMod val="50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資優教育基本理念</a:t>
            </a:r>
            <a:r>
              <a:rPr lang="en-US" altLang="zh-TW" sz="5400" b="1" dirty="0">
                <a:solidFill>
                  <a:srgbClr val="9A5315">
                    <a:lumMod val="50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a:t>
            </a:r>
            <a:r>
              <a:rPr lang="zh-TW" altLang="en-US" sz="6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適性發展</a:t>
            </a:r>
            <a:endParaRPr lang="zh-TW" altLang="en-US" sz="6000" dirty="0">
              <a:solidFill>
                <a:srgbClr val="C00000"/>
              </a:solidFill>
              <a:effectLst>
                <a:outerShdw blurRad="38100" dist="38100" dir="2700000" algn="tl">
                  <a:srgbClr val="000000">
                    <a:alpha val="43137"/>
                  </a:srgbClr>
                </a:outerShdw>
              </a:effectLst>
            </a:endParaRPr>
          </a:p>
        </p:txBody>
      </p:sp>
      <p:sp>
        <p:nvSpPr>
          <p:cNvPr id="5" name="投影片編號版面配置區 4"/>
          <p:cNvSpPr>
            <a:spLocks noGrp="1"/>
          </p:cNvSpPr>
          <p:nvPr>
            <p:ph type="sldNum" sz="quarter" idx="12"/>
          </p:nvPr>
        </p:nvSpPr>
        <p:spPr/>
        <p:txBody>
          <a:bodyPr/>
          <a:lstStyle/>
          <a:p>
            <a:pPr rtl="0"/>
            <a:fld id="{EB37DED6-D4C7-42EE-AB49-D2E39E64FDE4}" type="slidenum">
              <a:rPr lang="en-US" altLang="zh-TW" noProof="0" smtClean="0"/>
              <a:t>6</a:t>
            </a:fld>
            <a:endParaRPr lang="en-US" altLang="zh-TW" noProof="0" dirty="0"/>
          </a:p>
        </p:txBody>
      </p:sp>
    </p:spTree>
    <p:extLst>
      <p:ext uri="{BB962C8B-B14F-4D97-AF65-F5344CB8AC3E}">
        <p14:creationId xmlns:p14="http://schemas.microsoft.com/office/powerpoint/2010/main" val="244765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0361F20-BA0A-479C-A698-0E8599F584C3}"/>
              </a:ext>
            </a:extLst>
          </p:cNvPr>
          <p:cNvSpPr>
            <a:spLocks noGrp="1"/>
          </p:cNvSpPr>
          <p:nvPr>
            <p:ph type="sldNum" sz="quarter" idx="12"/>
          </p:nvPr>
        </p:nvSpPr>
        <p:spPr/>
        <p:txBody>
          <a:bodyPr/>
          <a:lstStyle/>
          <a:p>
            <a:fld id="{EB37DED6-D4C7-42EE-AB49-D2E39E64FDE4}" type="slidenum">
              <a:rPr lang="en-US" altLang="zh-TW" noProof="0" smtClean="0"/>
              <a:pPr/>
              <a:t>60</a:t>
            </a:fld>
            <a:endParaRPr lang="zh-TW" altLang="en-US" noProof="0" dirty="0"/>
          </a:p>
        </p:txBody>
      </p:sp>
      <p:sp>
        <p:nvSpPr>
          <p:cNvPr id="3" name="標題 1">
            <a:extLst>
              <a:ext uri="{FF2B5EF4-FFF2-40B4-BE49-F238E27FC236}">
                <a16:creationId xmlns:a16="http://schemas.microsoft.com/office/drawing/2014/main" id="{575C1B0B-3EF7-4730-AFA2-6DAA3719A3A6}"/>
              </a:ext>
            </a:extLst>
          </p:cNvPr>
          <p:cNvSpPr txBox="1">
            <a:spLocks/>
          </p:cNvSpPr>
          <p:nvPr/>
        </p:nvSpPr>
        <p:spPr>
          <a:xfrm>
            <a:off x="765820" y="406910"/>
            <a:ext cx="10157354" cy="904528"/>
          </a:xfrm>
          <a:prstGeom prst="rect">
            <a:avLst/>
          </a:prstGeom>
        </p:spPr>
        <p:txBody>
          <a:bodyPr/>
          <a:lstStyle>
            <a:lvl1pPr algn="l" defTabSz="1218987" rtl="0" eaLnBrk="1" latinLnBrk="0" hangingPunct="1">
              <a:lnSpc>
                <a:spcPct val="85000"/>
              </a:lnSpc>
              <a:spcBef>
                <a:spcPct val="0"/>
              </a:spcBef>
              <a:buNone/>
              <a:tabLst/>
              <a:defRPr sz="4400" kern="1200" cap="none" baseline="0">
                <a:solidFill>
                  <a:schemeClr val="tx1"/>
                </a:solidFill>
                <a:latin typeface="Microsoft JhengHei UI" panose="020B0604030504040204" pitchFamily="34" charset="-120"/>
                <a:ea typeface="Microsoft JhengHei UI" panose="020B0604030504040204" pitchFamily="34" charset="-120"/>
                <a:cs typeface="+mj-cs"/>
              </a:defRPr>
            </a:lvl1pPr>
          </a:lstStyle>
          <a:p>
            <a:pPr algn="ctr"/>
            <a:r>
              <a:rPr lang="zh-TW" altLang="en-US" dirty="0"/>
              <a:t>安置與報到</a:t>
            </a:r>
            <a:endParaRPr lang="zh-TW" altLang="en-US" sz="2800" dirty="0"/>
          </a:p>
        </p:txBody>
      </p:sp>
      <p:sp>
        <p:nvSpPr>
          <p:cNvPr id="5" name="文字方塊 4">
            <a:extLst>
              <a:ext uri="{FF2B5EF4-FFF2-40B4-BE49-F238E27FC236}">
                <a16:creationId xmlns:a16="http://schemas.microsoft.com/office/drawing/2014/main" id="{C52A7447-93EF-4BA1-BFB0-30BAC9088396}"/>
              </a:ext>
            </a:extLst>
          </p:cNvPr>
          <p:cNvSpPr txBox="1"/>
          <p:nvPr/>
        </p:nvSpPr>
        <p:spPr>
          <a:xfrm>
            <a:off x="477788" y="1443841"/>
            <a:ext cx="10945215" cy="3539430"/>
          </a:xfrm>
          <a:prstGeom prst="rect">
            <a:avLst/>
          </a:prstGeom>
          <a:noFill/>
        </p:spPr>
        <p:txBody>
          <a:bodyPr wrap="square">
            <a:spAutoFit/>
          </a:bodyPr>
          <a:lstStyle/>
          <a:p>
            <a:pPr marL="360000" marR="0" lvl="0" indent="-457200" algn="l" defTabSz="1218987"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1</a:t>
            </a:r>
            <a:r>
              <a:rPr kumimoji="0" lang="zh-TW" altLang="en-US"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、通過鑑定之學生選擇就讀公立國民中學普通班者</a:t>
            </a:r>
            <a:r>
              <a:rPr kumimoji="0" lang="en-US" altLang="zh-TW"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請於</a:t>
            </a:r>
            <a:r>
              <a:rPr kumimoji="0" lang="en-US" altLang="zh-TW" sz="2800" b="1"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114</a:t>
            </a:r>
            <a:r>
              <a:rPr kumimoji="0" lang="zh-TW" altLang="en-US" sz="2800" b="1"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年</a:t>
            </a:r>
            <a:r>
              <a:rPr kumimoji="0" lang="en-US" altLang="zh-TW" sz="2800" b="1"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6</a:t>
            </a:r>
            <a:r>
              <a:rPr kumimoji="0" lang="zh-TW" altLang="en-US" sz="2800" b="1"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月</a:t>
            </a:r>
            <a:r>
              <a:rPr kumimoji="0" lang="en-US" altLang="zh-TW" sz="2800" b="1"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13</a:t>
            </a:r>
            <a:r>
              <a:rPr kumimoji="0" lang="zh-TW" altLang="en-US" sz="2800" b="1"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日</a:t>
            </a:r>
            <a:r>
              <a:rPr kumimoji="0" lang="en-US" altLang="zh-TW" sz="2800" b="1"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a:t>
            </a:r>
            <a:r>
              <a:rPr kumimoji="0" lang="zh-TW" altLang="en-US" sz="2800" b="1"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星期五</a:t>
            </a:r>
            <a:r>
              <a:rPr kumimoji="0" lang="en-US" altLang="zh-TW" sz="2800" b="1"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a:t>
            </a:r>
            <a:r>
              <a:rPr kumimoji="0" lang="zh-TW" altLang="en-US" sz="2800" b="1"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前</a:t>
            </a:r>
            <a:r>
              <a:rPr kumimoji="0" lang="zh-TW" altLang="en-US"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繳驗鑑定結果通知書正本</a:t>
            </a:r>
            <a:r>
              <a:rPr kumimoji="0" lang="zh-TW" altLang="en-US" sz="2800" b="1" i="0" u="none" strike="noStrike" kern="1200" cap="none" spc="0" normalizeH="0" baseline="0" noProof="0" dirty="0">
                <a:ln>
                  <a:noFill/>
                </a:ln>
                <a:solidFill>
                  <a:srgbClr val="C00000"/>
                </a:solidFill>
                <a:effectLst/>
                <a:uLnTx/>
                <a:uFillTx/>
                <a:latin typeface="微軟正黑體" pitchFamily="34" charset="-120"/>
                <a:ea typeface="微軟正黑體" panose="020B0604030504040204" pitchFamily="34" charset="-120"/>
                <a:cs typeface="+mn-cs"/>
              </a:rPr>
              <a:t>及最近三個月內設籍於桃園市之有效戶籍謄本</a:t>
            </a:r>
            <a:r>
              <a:rPr kumimoji="0" lang="zh-TW" altLang="en-US"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予就讀學校</a:t>
            </a:r>
            <a:r>
              <a:rPr kumimoji="0" lang="en-US" altLang="zh-TW"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由學校依既有之資源給予該資賦優異類別資優資源班或資優教育方案等之特殊教育服務。通過鑑定學生倘因故轉入學</a:t>
            </a:r>
            <a:r>
              <a:rPr kumimoji="0" lang="en-US" altLang="zh-TW"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應提具鑑定結果通知書予轉入學校</a:t>
            </a:r>
            <a:r>
              <a:rPr kumimoji="0" lang="en-US" altLang="zh-TW"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俾利轉入就讀學校依既有資源給予該資賦優異類別之特殊教育服務。</a:t>
            </a:r>
            <a:endParaRPr kumimoji="0" lang="en-US" altLang="zh-TW"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endParaRPr>
          </a:p>
          <a:p>
            <a:pPr marL="360000" marR="0" lvl="0" indent="-457200" algn="l" defTabSz="1218987"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2</a:t>
            </a:r>
            <a:r>
              <a:rPr kumimoji="0" lang="zh-TW" altLang="en-US" sz="2800" b="0" i="0" u="none" strike="noStrike" kern="1200" cap="none" spc="0" normalizeH="0" baseline="0" noProof="0" dirty="0">
                <a:ln>
                  <a:noFill/>
                </a:ln>
                <a:solidFill>
                  <a:srgbClr val="374C81"/>
                </a:solidFill>
                <a:effectLst/>
                <a:uLnTx/>
                <a:uFillTx/>
                <a:latin typeface="Century Gothic"/>
                <a:ea typeface="微軟正黑體" panose="020B0604030504040204" pitchFamily="34" charset="-120"/>
                <a:cs typeface="+mn-cs"/>
              </a:rPr>
              <a:t>、</a:t>
            </a:r>
            <a:r>
              <a:rPr kumimoji="0" lang="zh-TW" altLang="en-US" sz="2800" b="1" i="0" u="none" strike="noStrike" kern="1200" cap="none" spc="0" normalizeH="0" baseline="0" noProof="0" dirty="0">
                <a:ln>
                  <a:noFill/>
                </a:ln>
                <a:solidFill>
                  <a:srgbClr val="C00000"/>
                </a:solidFill>
                <a:effectLst/>
                <a:uLnTx/>
                <a:uFillTx/>
                <a:latin typeface="微軟正黑體" pitchFamily="34" charset="-120"/>
                <a:ea typeface="微軟正黑體" panose="020B0604030504040204" pitchFamily="34" charset="-120"/>
                <a:cs typeface="+mn-cs"/>
              </a:rPr>
              <a:t>請依上述時間報到安置，未於期限內完成報到手續者，視同放棄安置資格。</a:t>
            </a:r>
          </a:p>
        </p:txBody>
      </p:sp>
    </p:spTree>
    <p:extLst>
      <p:ext uri="{BB962C8B-B14F-4D97-AF65-F5344CB8AC3E}">
        <p14:creationId xmlns:p14="http://schemas.microsoft.com/office/powerpoint/2010/main" val="125798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32500" y="0"/>
            <a:ext cx="8470423" cy="980728"/>
          </a:xfrm>
        </p:spPr>
        <p:txBody>
          <a:bodyPr>
            <a:normAutofit fontScale="90000"/>
          </a:bodyPr>
          <a:lstStyle/>
          <a:p>
            <a:r>
              <a:rPr lang="zh-TW" altLang="en-US" dirty="0"/>
              <a:t>資賦優異學生鑑定流程圖</a:t>
            </a:r>
            <a:r>
              <a:rPr lang="zh-TW" altLang="en-US" sz="3600" dirty="0"/>
              <a:t>（重點瀏覽）</a:t>
            </a: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61</a:t>
            </a:fld>
            <a:endParaRPr lang="zh-TW" altLang="en-US" noProof="0" dirty="0"/>
          </a:p>
        </p:txBody>
      </p:sp>
      <p:pic>
        <p:nvPicPr>
          <p:cNvPr id="6" name="圖片 5">
            <a:extLst>
              <a:ext uri="{FF2B5EF4-FFF2-40B4-BE49-F238E27FC236}">
                <a16:creationId xmlns:a16="http://schemas.microsoft.com/office/drawing/2014/main" id="{A66F2E77-917E-4DCB-ACD8-FED7CF8A2080}"/>
              </a:ext>
            </a:extLst>
          </p:cNvPr>
          <p:cNvPicPr>
            <a:picLocks noChangeAspect="1"/>
          </p:cNvPicPr>
          <p:nvPr/>
        </p:nvPicPr>
        <p:blipFill>
          <a:blip r:embed="rId2"/>
          <a:stretch>
            <a:fillRect/>
          </a:stretch>
        </p:blipFill>
        <p:spPr>
          <a:xfrm>
            <a:off x="-21253" y="928379"/>
            <a:ext cx="12210078" cy="5849409"/>
          </a:xfrm>
          <a:prstGeom prst="rect">
            <a:avLst/>
          </a:prstGeom>
        </p:spPr>
      </p:pic>
    </p:spTree>
    <p:extLst>
      <p:ext uri="{BB962C8B-B14F-4D97-AF65-F5344CB8AC3E}">
        <p14:creationId xmlns:p14="http://schemas.microsoft.com/office/powerpoint/2010/main" val="425618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2"/>
          <p:cNvSpPr txBox="1">
            <a:spLocks/>
          </p:cNvSpPr>
          <p:nvPr/>
        </p:nvSpPr>
        <p:spPr>
          <a:xfrm>
            <a:off x="549796" y="1412776"/>
            <a:ext cx="11454228" cy="5877272"/>
          </a:xfrm>
          <a:prstGeom prst="rect">
            <a:avLst/>
          </a:prstGeom>
        </p:spPr>
        <p:txBody>
          <a:bodyPr vert="horz" lIns="91416" tIns="45708" rIns="91416" bIns="45708" rtlCol="0">
            <a:noAutofit/>
          </a:bodyPr>
          <a:lstStyle/>
          <a:p>
            <a:pPr>
              <a:lnSpc>
                <a:spcPct val="150000"/>
              </a:lnSpc>
            </a:pPr>
            <a:r>
              <a:rPr lang="zh-TW" altLang="en-US" sz="2599" b="1" dirty="0">
                <a:solidFill>
                  <a:srgbClr val="002060"/>
                </a:solidFill>
                <a:latin typeface="微軟正黑體" panose="020B0604030504040204" pitchFamily="34" charset="-120"/>
                <a:ea typeface="微軟正黑體" panose="020B0604030504040204" pitchFamily="34" charset="-120"/>
              </a:rPr>
              <a:t>一、依測驗倫理規範，家長或學生不得要求公布測驗工具、答案、施測人員</a:t>
            </a:r>
            <a:endParaRPr lang="en-US" altLang="zh-TW" sz="2599" b="1" dirty="0">
              <a:solidFill>
                <a:srgbClr val="002060"/>
              </a:solidFill>
              <a:latin typeface="微軟正黑體" panose="020B0604030504040204" pitchFamily="34" charset="-120"/>
              <a:ea typeface="微軟正黑體" panose="020B0604030504040204" pitchFamily="34" charset="-120"/>
            </a:endParaRPr>
          </a:p>
          <a:p>
            <a:pPr>
              <a:lnSpc>
                <a:spcPct val="150000"/>
              </a:lnSpc>
            </a:pPr>
            <a:r>
              <a:rPr lang="zh-TW" altLang="en-US" sz="2599" b="1" dirty="0">
                <a:solidFill>
                  <a:srgbClr val="002060"/>
                </a:solidFill>
                <a:latin typeface="微軟正黑體" panose="020B0604030504040204" pitchFamily="34" charset="-120"/>
                <a:ea typeface="微軟正黑體" panose="020B0604030504040204" pitchFamily="34" charset="-120"/>
              </a:rPr>
              <a:t>         資料，以確保測驗工具與鑑定過程之客觀性及保密原則。</a:t>
            </a:r>
          </a:p>
          <a:p>
            <a:pPr>
              <a:lnSpc>
                <a:spcPct val="150000"/>
              </a:lnSpc>
            </a:pPr>
            <a:r>
              <a:rPr lang="zh-TW" altLang="en-US" sz="2599" b="1" dirty="0">
                <a:solidFill>
                  <a:srgbClr val="002060"/>
                </a:solidFill>
                <a:latin typeface="微軟正黑體" panose="020B0604030504040204" pitchFamily="34" charset="-120"/>
              </a:rPr>
              <a:t>二、在</a:t>
            </a:r>
            <a:r>
              <a:rPr lang="zh-TW" altLang="en-US" sz="2599" b="1" dirty="0">
                <a:solidFill>
                  <a:srgbClr val="002060"/>
                </a:solidFill>
                <a:latin typeface="微軟正黑體" panose="020B0604030504040204" pitchFamily="34" charset="-120"/>
                <a:ea typeface="微軟正黑體" panose="020B0604030504040204" pitchFamily="34" charset="-120"/>
              </a:rPr>
              <a:t>鑑定過程中，如發生任何爭議事項，由鑑定小組審議。</a:t>
            </a:r>
          </a:p>
          <a:p>
            <a:pPr>
              <a:lnSpc>
                <a:spcPct val="150000"/>
              </a:lnSpc>
            </a:pPr>
            <a:r>
              <a:rPr lang="zh-TW" altLang="en-US" sz="2599" b="1" dirty="0">
                <a:solidFill>
                  <a:srgbClr val="002060"/>
                </a:solidFill>
                <a:latin typeface="微軟正黑體" panose="020B0604030504040204" pitchFamily="34" charset="-120"/>
                <a:ea typeface="微軟正黑體" panose="020B0604030504040204" pitchFamily="34" charset="-120"/>
              </a:rPr>
              <a:t>三、本簡章公告於桃園市政府教育局網站（</a:t>
            </a:r>
            <a:r>
              <a:rPr lang="en-US" altLang="zh-TW" sz="2599" b="1" dirty="0">
                <a:solidFill>
                  <a:srgbClr val="0070C0"/>
                </a:solidFill>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https://www.tyc.edu.tw</a:t>
            </a:r>
            <a:r>
              <a:rPr lang="zh-TW" altLang="en-US" sz="2599" b="1" dirty="0">
                <a:solidFill>
                  <a:srgbClr val="002060"/>
                </a:solidFill>
                <a:latin typeface="微軟正黑體" panose="020B0604030504040204" pitchFamily="34" charset="-120"/>
                <a:ea typeface="微軟正黑體" panose="020B0604030504040204" pitchFamily="34" charset="-120"/>
                <a:hlinkClick r:id="rId2">
                  <a:extLst>
                    <a:ext uri="{A12FA001-AC4F-418D-AE19-62706E023703}">
                      <ahyp:hlinkClr xmlns:ahyp="http://schemas.microsoft.com/office/drawing/2018/hyperlinkcolor" val="tx"/>
                    </a:ext>
                  </a:extLst>
                </a:hlinkClick>
              </a:rPr>
              <a:t>）、</a:t>
            </a:r>
            <a:endParaRPr lang="en-US" altLang="zh-TW" sz="2599" b="1" dirty="0">
              <a:solidFill>
                <a:srgbClr val="002060"/>
              </a:solidFill>
              <a:latin typeface="微軟正黑體" panose="020B0604030504040204" pitchFamily="34" charset="-120"/>
              <a:ea typeface="微軟正黑體" panose="020B0604030504040204" pitchFamily="34" charset="-120"/>
            </a:endParaRPr>
          </a:p>
          <a:p>
            <a:pPr>
              <a:lnSpc>
                <a:spcPct val="150000"/>
              </a:lnSpc>
            </a:pPr>
            <a:r>
              <a:rPr lang="en-US" altLang="zh-TW" sz="2599" b="1" dirty="0">
                <a:solidFill>
                  <a:srgbClr val="002060"/>
                </a:solidFill>
                <a:latin typeface="微軟正黑體" panose="020B0604030504040204" pitchFamily="34" charset="-120"/>
                <a:ea typeface="微軟正黑體" panose="020B0604030504040204" pitchFamily="34" charset="-120"/>
              </a:rPr>
              <a:t>        </a:t>
            </a:r>
            <a:r>
              <a:rPr lang="zh-TW" altLang="en-US" sz="2599" b="1" dirty="0">
                <a:solidFill>
                  <a:srgbClr val="002060"/>
                </a:solidFill>
                <a:latin typeface="微軟正黑體" panose="020B0604030504040204" pitchFamily="34" charset="-120"/>
                <a:ea typeface="微軟正黑體" panose="020B0604030504040204" pitchFamily="34" charset="-120"/>
              </a:rPr>
              <a:t>本市資優中心網站及各承辦學校網站，請自行上網下載使用。</a:t>
            </a:r>
          </a:p>
          <a:p>
            <a:pPr>
              <a:lnSpc>
                <a:spcPct val="150000"/>
              </a:lnSpc>
            </a:pPr>
            <a:r>
              <a:rPr lang="zh-TW" altLang="en-US" sz="2599" b="1" dirty="0">
                <a:solidFill>
                  <a:srgbClr val="002060"/>
                </a:solidFill>
                <a:latin typeface="微軟正黑體" panose="020B0604030504040204" pitchFamily="34" charset="-120"/>
                <a:ea typeface="微軟正黑體" panose="020B0604030504040204" pitchFamily="34" charset="-120"/>
              </a:rPr>
              <a:t>四、本簡章如有未盡事宜，依鑑定小組決議辦理。</a:t>
            </a:r>
          </a:p>
          <a:p>
            <a:pPr marL="342797" indent="-342797">
              <a:lnSpc>
                <a:spcPct val="150000"/>
              </a:lnSpc>
              <a:spcBef>
                <a:spcPct val="20000"/>
              </a:spcBef>
              <a:defRPr/>
            </a:pPr>
            <a:endParaRPr lang="en-US" altLang="zh-TW" sz="2599" b="1" dirty="0">
              <a:solidFill>
                <a:srgbClr val="002060"/>
              </a:solidFill>
              <a:latin typeface="標楷體" pitchFamily="65" charset="-120"/>
              <a:ea typeface="標楷體" pitchFamily="65" charset="-120"/>
            </a:endParaRPr>
          </a:p>
          <a:p>
            <a:pPr marL="342797" indent="-342797">
              <a:lnSpc>
                <a:spcPct val="150000"/>
              </a:lnSpc>
              <a:spcBef>
                <a:spcPct val="20000"/>
              </a:spcBef>
              <a:defRPr/>
            </a:pPr>
            <a:endParaRPr lang="en-US" altLang="zh-TW" sz="2599" b="1" dirty="0">
              <a:solidFill>
                <a:srgbClr val="002060"/>
              </a:solidFill>
              <a:latin typeface="標楷體" pitchFamily="65" charset="-120"/>
              <a:ea typeface="標楷體" pitchFamily="65" charset="-120"/>
            </a:endParaRPr>
          </a:p>
          <a:p>
            <a:pPr marL="342797" indent="-342797">
              <a:lnSpc>
                <a:spcPct val="150000"/>
              </a:lnSpc>
              <a:spcBef>
                <a:spcPct val="20000"/>
              </a:spcBef>
              <a:buBlip>
                <a:blip r:embed="rId3"/>
              </a:buBlip>
              <a:defRPr/>
            </a:pPr>
            <a:endParaRPr lang="zh-TW" altLang="en-US" sz="2599" b="1" dirty="0">
              <a:solidFill>
                <a:srgbClr val="002060"/>
              </a:solidFill>
              <a:latin typeface="標楷體" pitchFamily="65" charset="-120"/>
              <a:ea typeface="標楷體" pitchFamily="65" charset="-120"/>
            </a:endParaRPr>
          </a:p>
          <a:p>
            <a:pPr marL="342797" indent="-342797">
              <a:lnSpc>
                <a:spcPct val="150000"/>
              </a:lnSpc>
              <a:spcBef>
                <a:spcPct val="20000"/>
              </a:spcBef>
              <a:buBlip>
                <a:blip r:embed="rId3"/>
              </a:buBlip>
              <a:defRPr/>
            </a:pPr>
            <a:endParaRPr lang="zh-TW" altLang="en-US" sz="2599" b="1" dirty="0">
              <a:solidFill>
                <a:srgbClr val="002060"/>
              </a:solidFill>
              <a:latin typeface="標楷體" pitchFamily="65" charset="-120"/>
              <a:ea typeface="標楷體" pitchFamily="65" charset="-120"/>
            </a:endParaRPr>
          </a:p>
        </p:txBody>
      </p:sp>
      <p:sp>
        <p:nvSpPr>
          <p:cNvPr id="5" name="標題 1"/>
          <p:cNvSpPr txBox="1">
            <a:spLocks/>
          </p:cNvSpPr>
          <p:nvPr/>
        </p:nvSpPr>
        <p:spPr>
          <a:xfrm>
            <a:off x="261764" y="44624"/>
            <a:ext cx="2296033" cy="891549"/>
          </a:xfrm>
          <a:prstGeom prst="rect">
            <a:avLst/>
          </a:prstGeom>
          <a:solidFill>
            <a:schemeClr val="tx1"/>
          </a:solidFill>
          <a:ln>
            <a:solidFill>
              <a:srgbClr val="C00000"/>
            </a:solidFill>
          </a:ln>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pPr algn="dist"/>
            <a:r>
              <a:rPr lang="zh-TW" altLang="en-US" sz="5398" b="1" dirty="0">
                <a:solidFill>
                  <a:schemeClr val="bg1"/>
                </a:solidFill>
                <a:effectLst>
                  <a:outerShdw blurRad="38100" dist="38100" dir="2700000" algn="tl">
                    <a:srgbClr val="000000">
                      <a:alpha val="43137"/>
                    </a:srgbClr>
                  </a:outerShdw>
                </a:effectLst>
              </a:rPr>
              <a:t>附則</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62</a:t>
            </a:fld>
            <a:endParaRPr lang="zh-TW" altLang="en-US" noProof="0" dirty="0"/>
          </a:p>
        </p:txBody>
      </p:sp>
    </p:spTree>
    <p:extLst>
      <p:ext uri="{BB962C8B-B14F-4D97-AF65-F5344CB8AC3E}">
        <p14:creationId xmlns:p14="http://schemas.microsoft.com/office/powerpoint/2010/main" val="307408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477788" y="332656"/>
            <a:ext cx="3390903" cy="891549"/>
          </a:xfrm>
          <a:solidFill>
            <a:schemeClr val="tx1"/>
          </a:solidFill>
          <a:ln>
            <a:solidFill>
              <a:srgbClr val="C00000"/>
            </a:solidFill>
          </a:ln>
        </p:spPr>
        <p:txBody>
          <a:bodyPr>
            <a:noAutofit/>
          </a:bodyPr>
          <a:lstStyle/>
          <a:p>
            <a:pPr algn="dist"/>
            <a:r>
              <a:rPr lang="zh-TW" altLang="en-US" sz="5398" b="1" dirty="0">
                <a:solidFill>
                  <a:schemeClr val="bg1"/>
                </a:solidFill>
              </a:rPr>
              <a:t>小提醒</a:t>
            </a:r>
          </a:p>
        </p:txBody>
      </p:sp>
      <p:sp>
        <p:nvSpPr>
          <p:cNvPr id="11" name="內容版面配置區 2"/>
          <p:cNvSpPr txBox="1">
            <a:spLocks/>
          </p:cNvSpPr>
          <p:nvPr/>
        </p:nvSpPr>
        <p:spPr>
          <a:xfrm>
            <a:off x="477788" y="1427530"/>
            <a:ext cx="11305256" cy="5293946"/>
          </a:xfrm>
          <a:prstGeom prst="rect">
            <a:avLst/>
          </a:prstGeom>
        </p:spPr>
        <p:txBody>
          <a:bodyPr vert="horz" lIns="91416" tIns="45708" rIns="91416" bIns="45708" rtlCol="0">
            <a:noAutofit/>
          </a:bodyPr>
          <a:lstStyle/>
          <a:p>
            <a:pPr algn="just">
              <a:lnSpc>
                <a:spcPct val="150000"/>
              </a:lnSpc>
              <a:buFontTx/>
              <a:buNone/>
            </a:pPr>
            <a:r>
              <a:rPr lang="en-US" altLang="zh-TW" sz="3400" b="1" dirty="0">
                <a:latin typeface="微軟正黑體" panose="020B0604030504040204" pitchFamily="34" charset="-120"/>
                <a:ea typeface="微軟正黑體" panose="020B0604030504040204" pitchFamily="34" charset="-120"/>
              </a:rPr>
              <a:t>1.</a:t>
            </a:r>
            <a:r>
              <a:rPr lang="zh-TW" altLang="en-US" sz="3400" b="1" dirty="0">
                <a:latin typeface="微軟正黑體" panose="020B0604030504040204" pitchFamily="34" charset="-120"/>
                <a:ea typeface="微軟正黑體" panose="020B0604030504040204" pitchFamily="34" charset="-120"/>
              </a:rPr>
              <a:t>請家長務必詳閱簡章內容</a:t>
            </a:r>
            <a:r>
              <a:rPr lang="en-US" altLang="zh-TW" sz="3400" b="1" dirty="0">
                <a:solidFill>
                  <a:srgbClr val="FF0000"/>
                </a:solidFill>
              </a:rPr>
              <a:t>(</a:t>
            </a:r>
            <a:r>
              <a:rPr lang="zh-TW" altLang="en-US" sz="3400" b="1" dirty="0">
                <a:solidFill>
                  <a:srgbClr val="FF0000"/>
                </a:solidFill>
              </a:rPr>
              <a:t>報名方式為線上、報名表件、</a:t>
            </a:r>
            <a:endParaRPr lang="en-US" altLang="zh-TW" sz="3400" b="1" dirty="0">
              <a:solidFill>
                <a:srgbClr val="FF0000"/>
              </a:solidFill>
            </a:endParaRPr>
          </a:p>
          <a:p>
            <a:pPr algn="just">
              <a:lnSpc>
                <a:spcPct val="150000"/>
              </a:lnSpc>
              <a:buFontTx/>
              <a:buNone/>
            </a:pPr>
            <a:r>
              <a:rPr lang="zh-TW" altLang="en-US" sz="3400" b="1" dirty="0">
                <a:solidFill>
                  <a:srgbClr val="FF0000"/>
                </a:solidFill>
              </a:rPr>
              <a:t>   鑑定時程與地點、鑑定場注意事項</a:t>
            </a:r>
            <a:r>
              <a:rPr lang="en-US" altLang="zh-TW" sz="3400" b="1" dirty="0">
                <a:solidFill>
                  <a:srgbClr val="FF0000"/>
                </a:solidFill>
              </a:rPr>
              <a:t>) </a:t>
            </a:r>
            <a:r>
              <a:rPr lang="zh-TW" altLang="en-US" sz="3400" b="1" dirty="0">
                <a:latin typeface="微軟正黑體" panose="020B0604030504040204" pitchFamily="34" charset="-120"/>
                <a:ea typeface="微軟正黑體" panose="020B0604030504040204" pitchFamily="34" charset="-120"/>
              </a:rPr>
              <a:t>，以維護學生權益。</a:t>
            </a:r>
          </a:p>
          <a:p>
            <a:pPr algn="just">
              <a:lnSpc>
                <a:spcPct val="150000"/>
              </a:lnSpc>
              <a:buFontTx/>
              <a:buNone/>
            </a:pPr>
            <a:r>
              <a:rPr lang="en-US" altLang="zh-TW" sz="3400" b="1" dirty="0">
                <a:latin typeface="微軟正黑體" panose="020B0604030504040204" pitchFamily="34" charset="-120"/>
                <a:ea typeface="微軟正黑體" panose="020B0604030504040204" pitchFamily="34" charset="-120"/>
              </a:rPr>
              <a:t>2.</a:t>
            </a:r>
            <a:r>
              <a:rPr lang="zh-TW" altLang="en-US" sz="3400" b="1" dirty="0">
                <a:latin typeface="微軟正黑體" panose="020B0604030504040204" pitchFamily="34" charset="-120"/>
                <a:ea typeface="微軟正黑體" panose="020B0604030504040204" pitchFamily="34" charset="-120"/>
              </a:rPr>
              <a:t>請攜帶鑑定證、足資證明身分證件</a:t>
            </a:r>
            <a:r>
              <a:rPr lang="en-US" altLang="zh-TW" sz="3400" b="1" dirty="0">
                <a:latin typeface="微軟正黑體" panose="020B0604030504040204" pitchFamily="34" charset="-120"/>
                <a:ea typeface="微軟正黑體" panose="020B0604030504040204" pitchFamily="34" charset="-120"/>
              </a:rPr>
              <a:t>(</a:t>
            </a:r>
            <a:r>
              <a:rPr lang="zh-TW" altLang="en-US" sz="3400" b="1" dirty="0">
                <a:latin typeface="微軟正黑體" panose="020B0604030504040204" pitchFamily="34" charset="-120"/>
                <a:ea typeface="微軟正黑體" panose="020B0604030504040204" pitchFamily="34" charset="-120"/>
              </a:rPr>
              <a:t>身分證、健保卡或桃 </a:t>
            </a:r>
            <a:endParaRPr lang="en-US" altLang="zh-TW" sz="3400" b="1" dirty="0">
              <a:latin typeface="微軟正黑體" panose="020B0604030504040204" pitchFamily="34" charset="-120"/>
              <a:ea typeface="微軟正黑體" panose="020B0604030504040204" pitchFamily="34" charset="-120"/>
            </a:endParaRPr>
          </a:p>
          <a:p>
            <a:pPr marL="288000" indent="-457200" algn="just">
              <a:lnSpc>
                <a:spcPct val="150000"/>
              </a:lnSpc>
              <a:buFontTx/>
              <a:buNone/>
            </a:pPr>
            <a:r>
              <a:rPr lang="zh-TW" altLang="en-US" sz="3400" b="1" dirty="0">
                <a:latin typeface="微軟正黑體" panose="020B0604030504040204" pitchFamily="34" charset="-120"/>
                <a:ea typeface="微軟正黑體" panose="020B0604030504040204" pitchFamily="34" charset="-120"/>
              </a:rPr>
              <a:t>   樂卡</a:t>
            </a:r>
            <a:r>
              <a:rPr lang="en-US" altLang="zh-TW" sz="3400" b="1" dirty="0">
                <a:latin typeface="微軟正黑體" panose="020B0604030504040204" pitchFamily="34" charset="-120"/>
                <a:ea typeface="微軟正黑體" panose="020B0604030504040204" pitchFamily="34" charset="-120"/>
              </a:rPr>
              <a:t>)</a:t>
            </a:r>
            <a:r>
              <a:rPr lang="zh-TW" altLang="en-US" sz="3400" b="1" dirty="0">
                <a:latin typeface="微軟正黑體" panose="020B0604030504040204" pitchFamily="34" charset="-120"/>
                <a:ea typeface="微軟正黑體" panose="020B0604030504040204" pitchFamily="34" charset="-120"/>
              </a:rPr>
              <a:t>、</a:t>
            </a:r>
            <a:r>
              <a:rPr lang="en-US" altLang="zh-TW" sz="3400" b="1" dirty="0">
                <a:latin typeface="微軟正黑體" panose="020B0604030504040204" pitchFamily="34" charset="-120"/>
              </a:rPr>
              <a:t>2B</a:t>
            </a:r>
            <a:r>
              <a:rPr lang="zh-TW" altLang="en-US" sz="3400" b="1" dirty="0">
                <a:latin typeface="微軟正黑體" panose="020B0604030504040204" pitchFamily="34" charset="-120"/>
              </a:rPr>
              <a:t>鉛筆、 </a:t>
            </a:r>
            <a:r>
              <a:rPr lang="zh-TW" altLang="en-US" sz="3400" b="1" u="sng" dirty="0">
                <a:solidFill>
                  <a:srgbClr val="FF0000"/>
                </a:solidFill>
                <a:latin typeface="微軟正黑體" panose="020B0604030504040204" pitchFamily="34" charset="-120"/>
              </a:rPr>
              <a:t>黑色原子筆</a:t>
            </a:r>
            <a:r>
              <a:rPr lang="zh-TW" altLang="en-US" sz="3400" b="1" dirty="0">
                <a:latin typeface="微軟正黑體" panose="020B0604030504040204" pitchFamily="34" charset="-120"/>
              </a:rPr>
              <a:t>、橡皮擦、直尺及修正帶應考，</a:t>
            </a:r>
            <a:r>
              <a:rPr lang="zh-TW" altLang="en-US" sz="3400" b="1" i="1" u="sng" dirty="0">
                <a:solidFill>
                  <a:srgbClr val="FF0000"/>
                </a:solidFill>
                <a:latin typeface="微軟正黑體" panose="020B0604030504040204" pitchFamily="34" charset="-120"/>
              </a:rPr>
              <a:t>不得使用擦擦筆</a:t>
            </a:r>
            <a:r>
              <a:rPr lang="zh-TW" altLang="en-US" sz="3400" b="1" dirty="0">
                <a:latin typeface="微軟正黑體" panose="020B0604030504040204" pitchFamily="34" charset="-120"/>
              </a:rPr>
              <a:t>。</a:t>
            </a:r>
            <a:endParaRPr lang="en-US" altLang="zh-TW" sz="3400" b="1" dirty="0">
              <a:latin typeface="微軟正黑體" panose="020B0604030504040204" pitchFamily="34" charset="-120"/>
              <a:ea typeface="微軟正黑體" panose="020B0604030504040204" pitchFamily="34" charset="-120"/>
            </a:endParaRPr>
          </a:p>
          <a:p>
            <a:pPr algn="just">
              <a:lnSpc>
                <a:spcPct val="150000"/>
              </a:lnSpc>
              <a:buFontTx/>
              <a:buNone/>
            </a:pPr>
            <a:r>
              <a:rPr lang="en-US" altLang="zh-TW" sz="3400" b="1" dirty="0">
                <a:latin typeface="微軟正黑體" panose="020B0604030504040204" pitchFamily="34" charset="-120"/>
                <a:ea typeface="微軟正黑體" panose="020B0604030504040204" pitchFamily="34" charset="-120"/>
              </a:rPr>
              <a:t>3.</a:t>
            </a:r>
            <a:r>
              <a:rPr lang="zh-TW" altLang="en-US" sz="3400" b="1" dirty="0">
                <a:latin typeface="微軟正黑體" panose="020B0604030504040204" pitchFamily="34" charset="-120"/>
                <a:ea typeface="微軟正黑體" panose="020B0604030504040204" pitchFamily="34" charset="-120"/>
              </a:rPr>
              <a:t>鑑定場學校不提供停車，</a:t>
            </a:r>
            <a:r>
              <a:rPr lang="zh-TW" altLang="en-US" sz="4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且未開放家長入校陪考</a:t>
            </a:r>
            <a:endParaRPr lang="en-US" altLang="zh-TW" sz="4400" b="1" dirty="0">
              <a:solidFill>
                <a:srgbClr val="C00000"/>
              </a:solidFill>
              <a:effectLst>
                <a:outerShdw blurRad="38100" dist="38100" dir="2700000" algn="tl">
                  <a:srgbClr val="000000">
                    <a:alpha val="43137"/>
                  </a:srgbClr>
                </a:outerShdw>
              </a:effectLst>
              <a:latin typeface="標楷體" pitchFamily="65" charset="-120"/>
              <a:ea typeface="標楷體" pitchFamily="65" charset="-120"/>
            </a:endParaRPr>
          </a:p>
          <a:p>
            <a:pPr marL="342797" indent="-342797">
              <a:lnSpc>
                <a:spcPct val="150000"/>
              </a:lnSpc>
              <a:spcBef>
                <a:spcPct val="20000"/>
              </a:spcBef>
              <a:defRPr/>
            </a:pPr>
            <a:endParaRPr lang="en-US" altLang="zh-TW" sz="3400" b="1"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buBlip>
                <a:blip r:embed="rId2"/>
              </a:buBlip>
              <a:defRPr/>
            </a:pPr>
            <a:endParaRPr lang="zh-TW" altLang="en-US" sz="3400" b="1" dirty="0">
              <a:solidFill>
                <a:schemeClr val="bg2">
                  <a:lumMod val="10000"/>
                </a:schemeClr>
              </a:solidFill>
              <a:latin typeface="標楷體" pitchFamily="65" charset="-120"/>
              <a:ea typeface="標楷體" pitchFamily="65" charset="-120"/>
            </a:endParaRPr>
          </a:p>
          <a:p>
            <a:pPr marL="342797" indent="-342797">
              <a:lnSpc>
                <a:spcPct val="150000"/>
              </a:lnSpc>
              <a:spcBef>
                <a:spcPct val="20000"/>
              </a:spcBef>
              <a:buBlip>
                <a:blip r:embed="rId2"/>
              </a:buBlip>
              <a:defRPr/>
            </a:pPr>
            <a:endParaRPr lang="zh-TW" altLang="en-US" sz="3400" b="1" dirty="0">
              <a:solidFill>
                <a:schemeClr val="bg2">
                  <a:lumMod val="10000"/>
                </a:schemeClr>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63</a:t>
            </a:fld>
            <a:endParaRPr lang="zh-TW" altLang="en-US" noProof="0" dirty="0"/>
          </a:p>
        </p:txBody>
      </p:sp>
    </p:spTree>
    <p:extLst>
      <p:ext uri="{BB962C8B-B14F-4D97-AF65-F5344CB8AC3E}">
        <p14:creationId xmlns:p14="http://schemas.microsoft.com/office/powerpoint/2010/main" val="123286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666495" y="836712"/>
            <a:ext cx="7008574" cy="3298825"/>
          </a:xfrm>
        </p:spPr>
        <p:txBody>
          <a:bodyPr>
            <a:normAutofit/>
          </a:bodyPr>
          <a:lstStyle/>
          <a:p>
            <a:pPr algn="ctr"/>
            <a:r>
              <a:rPr lang="zh-TW" altLang="en-US" sz="6598" b="1" dirty="0">
                <a:solidFill>
                  <a:srgbClr val="0070C0"/>
                </a:solidFill>
                <a:effectLst>
                  <a:outerShdw blurRad="38100" dist="38100" dir="2700000" algn="tl">
                    <a:srgbClr val="000000">
                      <a:alpha val="43137"/>
                    </a:srgbClr>
                  </a:outerShdw>
                </a:effectLst>
                <a:latin typeface="Arial"/>
                <a:ea typeface="+mj-ea"/>
              </a:rPr>
              <a:t>安置與輔導</a:t>
            </a:r>
            <a:endParaRPr lang="zh-TW"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263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53852" y="260648"/>
            <a:ext cx="4680520" cy="978055"/>
          </a:xfrm>
        </p:spPr>
        <p:txBody>
          <a:bodyPr>
            <a:noAutofit/>
          </a:bodyPr>
          <a:lstStyle/>
          <a:p>
            <a:r>
              <a:rPr lang="zh-TW" altLang="en-US" sz="5400" b="1" dirty="0">
                <a:effectLst>
                  <a:outerShdw blurRad="38100" dist="38100" dir="2700000" algn="tl">
                    <a:srgbClr val="000000">
                      <a:alpha val="43137"/>
                    </a:srgbClr>
                  </a:outerShdw>
                </a:effectLst>
              </a:rPr>
              <a:t>安置與輔導</a:t>
            </a:r>
          </a:p>
        </p:txBody>
      </p:sp>
      <p:sp>
        <p:nvSpPr>
          <p:cNvPr id="3" name="內容版面配置區 2"/>
          <p:cNvSpPr>
            <a:spLocks noGrp="1"/>
          </p:cNvSpPr>
          <p:nvPr>
            <p:ph idx="1"/>
          </p:nvPr>
        </p:nvSpPr>
        <p:spPr>
          <a:xfrm>
            <a:off x="405780" y="1524496"/>
            <a:ext cx="11191295" cy="5000848"/>
          </a:xfrm>
        </p:spPr>
        <p:txBody>
          <a:bodyPr>
            <a:noAutofit/>
          </a:bodyPr>
          <a:lstStyle/>
          <a:p>
            <a:pPr marL="360000" lvl="0" indent="-457200">
              <a:lnSpc>
                <a:spcPct val="100000"/>
              </a:lnSpc>
              <a:spcBef>
                <a:spcPts val="0"/>
              </a:spcBef>
              <a:buSzTx/>
              <a:buNone/>
              <a:defRPr/>
            </a:pPr>
            <a:r>
              <a:rPr lang="en-US" altLang="zh-TW" dirty="0">
                <a:solidFill>
                  <a:srgbClr val="374C81"/>
                </a:solidFill>
                <a:latin typeface="Century Gothic"/>
                <a:ea typeface="微軟正黑體" panose="020B0604030504040204" pitchFamily="34" charset="-120"/>
              </a:rPr>
              <a:t>1</a:t>
            </a:r>
            <a:r>
              <a:rPr lang="zh-TW" altLang="en-US" dirty="0">
                <a:solidFill>
                  <a:srgbClr val="374C81"/>
                </a:solidFill>
                <a:latin typeface="Century Gothic"/>
                <a:ea typeface="微軟正黑體" panose="020B0604030504040204" pitchFamily="34" charset="-120"/>
              </a:rPr>
              <a:t>、通過鑑定之學生選擇就讀公立國民中學普通班者</a:t>
            </a:r>
            <a:r>
              <a:rPr lang="en-US" altLang="zh-TW" dirty="0">
                <a:solidFill>
                  <a:srgbClr val="374C81"/>
                </a:solidFill>
                <a:latin typeface="Century Gothic"/>
                <a:ea typeface="微軟正黑體" panose="020B0604030504040204" pitchFamily="34" charset="-120"/>
              </a:rPr>
              <a:t>,</a:t>
            </a:r>
            <a:r>
              <a:rPr lang="zh-TW" altLang="en-US" dirty="0">
                <a:solidFill>
                  <a:srgbClr val="374C81"/>
                </a:solidFill>
                <a:latin typeface="Century Gothic"/>
                <a:ea typeface="微軟正黑體" panose="020B0604030504040204" pitchFamily="34" charset="-120"/>
              </a:rPr>
              <a:t>請於</a:t>
            </a:r>
            <a:r>
              <a:rPr lang="en-US" altLang="zh-TW" b="1" dirty="0">
                <a:solidFill>
                  <a:srgbClr val="FF0000"/>
                </a:solidFill>
                <a:latin typeface="Century Gothic"/>
                <a:ea typeface="微軟正黑體" panose="020B0604030504040204" pitchFamily="34" charset="-120"/>
              </a:rPr>
              <a:t>114</a:t>
            </a:r>
            <a:r>
              <a:rPr lang="zh-TW" altLang="en-US" b="1" dirty="0">
                <a:solidFill>
                  <a:srgbClr val="FF0000"/>
                </a:solidFill>
                <a:latin typeface="Century Gothic"/>
                <a:ea typeface="微軟正黑體" panose="020B0604030504040204" pitchFamily="34" charset="-120"/>
              </a:rPr>
              <a:t>年</a:t>
            </a:r>
            <a:r>
              <a:rPr lang="en-US" altLang="zh-TW" b="1" dirty="0">
                <a:solidFill>
                  <a:srgbClr val="FF0000"/>
                </a:solidFill>
                <a:latin typeface="Century Gothic"/>
                <a:ea typeface="微軟正黑體" panose="020B0604030504040204" pitchFamily="34" charset="-120"/>
              </a:rPr>
              <a:t>6</a:t>
            </a:r>
            <a:r>
              <a:rPr lang="zh-TW" altLang="en-US" b="1" dirty="0">
                <a:solidFill>
                  <a:srgbClr val="FF0000"/>
                </a:solidFill>
                <a:latin typeface="Century Gothic"/>
                <a:ea typeface="微軟正黑體" panose="020B0604030504040204" pitchFamily="34" charset="-120"/>
              </a:rPr>
              <a:t>月</a:t>
            </a:r>
            <a:r>
              <a:rPr lang="en-US" altLang="zh-TW" b="1" dirty="0">
                <a:solidFill>
                  <a:srgbClr val="FF0000"/>
                </a:solidFill>
                <a:latin typeface="Century Gothic"/>
                <a:ea typeface="微軟正黑體" panose="020B0604030504040204" pitchFamily="34" charset="-120"/>
              </a:rPr>
              <a:t>13</a:t>
            </a:r>
            <a:r>
              <a:rPr lang="zh-TW" altLang="en-US" b="1" dirty="0">
                <a:solidFill>
                  <a:srgbClr val="FF0000"/>
                </a:solidFill>
                <a:latin typeface="Century Gothic"/>
                <a:ea typeface="微軟正黑體" panose="020B0604030504040204" pitchFamily="34" charset="-120"/>
              </a:rPr>
              <a:t>日</a:t>
            </a:r>
            <a:r>
              <a:rPr lang="en-US" altLang="zh-TW" b="1" dirty="0">
                <a:solidFill>
                  <a:srgbClr val="FF0000"/>
                </a:solidFill>
                <a:latin typeface="Century Gothic"/>
                <a:ea typeface="微軟正黑體" panose="020B0604030504040204" pitchFamily="34" charset="-120"/>
              </a:rPr>
              <a:t>(</a:t>
            </a:r>
            <a:r>
              <a:rPr lang="zh-TW" altLang="en-US" b="1" dirty="0">
                <a:solidFill>
                  <a:srgbClr val="FF0000"/>
                </a:solidFill>
                <a:latin typeface="Century Gothic"/>
                <a:ea typeface="微軟正黑體" panose="020B0604030504040204" pitchFamily="34" charset="-120"/>
              </a:rPr>
              <a:t>星期五</a:t>
            </a:r>
            <a:r>
              <a:rPr lang="en-US" altLang="zh-TW" b="1" dirty="0">
                <a:solidFill>
                  <a:srgbClr val="FF0000"/>
                </a:solidFill>
                <a:latin typeface="Century Gothic"/>
                <a:ea typeface="微軟正黑體" panose="020B0604030504040204" pitchFamily="34" charset="-120"/>
              </a:rPr>
              <a:t>)</a:t>
            </a:r>
            <a:r>
              <a:rPr lang="zh-TW" altLang="en-US" b="1" dirty="0">
                <a:solidFill>
                  <a:srgbClr val="FF0000"/>
                </a:solidFill>
                <a:latin typeface="Century Gothic"/>
                <a:ea typeface="微軟正黑體" panose="020B0604030504040204" pitchFamily="34" charset="-120"/>
              </a:rPr>
              <a:t>前</a:t>
            </a:r>
            <a:r>
              <a:rPr lang="zh-TW" altLang="en-US" dirty="0">
                <a:solidFill>
                  <a:srgbClr val="374C81"/>
                </a:solidFill>
                <a:latin typeface="Century Gothic"/>
                <a:ea typeface="微軟正黑體" panose="020B0604030504040204" pitchFamily="34" charset="-120"/>
              </a:rPr>
              <a:t>繳驗鑑定結果通知書正本</a:t>
            </a:r>
            <a:r>
              <a:rPr lang="zh-TW" altLang="en-US" b="1" dirty="0">
                <a:solidFill>
                  <a:srgbClr val="C00000"/>
                </a:solidFill>
                <a:latin typeface="微軟正黑體" pitchFamily="34" charset="-120"/>
                <a:ea typeface="微軟正黑體" panose="020B0604030504040204" pitchFamily="34" charset="-120"/>
              </a:rPr>
              <a:t>及最近三個月內設籍於桃園市之有效戶籍謄本</a:t>
            </a:r>
            <a:r>
              <a:rPr lang="zh-TW" altLang="en-US" dirty="0">
                <a:solidFill>
                  <a:srgbClr val="374C81"/>
                </a:solidFill>
                <a:latin typeface="Century Gothic"/>
                <a:ea typeface="微軟正黑體" panose="020B0604030504040204" pitchFamily="34" charset="-120"/>
              </a:rPr>
              <a:t>予就讀學校</a:t>
            </a:r>
            <a:r>
              <a:rPr lang="en-US" altLang="zh-TW" dirty="0">
                <a:solidFill>
                  <a:srgbClr val="374C81"/>
                </a:solidFill>
                <a:latin typeface="Century Gothic"/>
                <a:ea typeface="微軟正黑體" panose="020B0604030504040204" pitchFamily="34" charset="-120"/>
              </a:rPr>
              <a:t>,</a:t>
            </a:r>
            <a:r>
              <a:rPr lang="zh-TW" altLang="en-US" dirty="0">
                <a:solidFill>
                  <a:srgbClr val="374C81"/>
                </a:solidFill>
                <a:latin typeface="Century Gothic"/>
                <a:ea typeface="微軟正黑體" panose="020B0604030504040204" pitchFamily="34" charset="-120"/>
              </a:rPr>
              <a:t>由學校依既有之資源給予該資賦優異類別</a:t>
            </a:r>
            <a:r>
              <a:rPr lang="en-US" altLang="zh-TW" dirty="0">
                <a:solidFill>
                  <a:srgbClr val="374C81"/>
                </a:solidFill>
                <a:latin typeface="Century Gothic"/>
                <a:ea typeface="微軟正黑體" panose="020B0604030504040204" pitchFamily="34" charset="-120"/>
              </a:rPr>
              <a:t>(</a:t>
            </a:r>
            <a:r>
              <a:rPr lang="zh-TW" altLang="en-US" dirty="0">
                <a:solidFill>
                  <a:srgbClr val="374C81"/>
                </a:solidFill>
                <a:latin typeface="Century Gothic"/>
                <a:ea typeface="微軟正黑體" panose="020B0604030504040204" pitchFamily="34" charset="-120"/>
              </a:rPr>
              <a:t>數理、自然科學、英語及創造能力</a:t>
            </a:r>
            <a:r>
              <a:rPr lang="en-US" altLang="zh-TW" dirty="0">
                <a:solidFill>
                  <a:srgbClr val="374C81"/>
                </a:solidFill>
                <a:latin typeface="Century Gothic"/>
                <a:ea typeface="微軟正黑體" panose="020B0604030504040204" pitchFamily="34" charset="-120"/>
              </a:rPr>
              <a:t>)</a:t>
            </a:r>
            <a:r>
              <a:rPr lang="zh-TW" altLang="en-US" dirty="0">
                <a:solidFill>
                  <a:srgbClr val="374C81"/>
                </a:solidFill>
                <a:latin typeface="Century Gothic"/>
                <a:ea typeface="微軟正黑體" panose="020B0604030504040204" pitchFamily="34" charset="-120"/>
              </a:rPr>
              <a:t>資優資源班或資優教育方案等之特殊教育服務。通過鑑定學生倘因故轉入學</a:t>
            </a:r>
            <a:r>
              <a:rPr lang="en-US" altLang="zh-TW" dirty="0">
                <a:solidFill>
                  <a:srgbClr val="374C81"/>
                </a:solidFill>
                <a:latin typeface="Century Gothic"/>
                <a:ea typeface="微軟正黑體" panose="020B0604030504040204" pitchFamily="34" charset="-120"/>
              </a:rPr>
              <a:t>,</a:t>
            </a:r>
            <a:r>
              <a:rPr lang="zh-TW" altLang="en-US" dirty="0">
                <a:solidFill>
                  <a:srgbClr val="374C81"/>
                </a:solidFill>
                <a:latin typeface="Century Gothic"/>
                <a:ea typeface="微軟正黑體" panose="020B0604030504040204" pitchFamily="34" charset="-120"/>
              </a:rPr>
              <a:t>應提具鑑定結果通知書予轉入學校</a:t>
            </a:r>
            <a:r>
              <a:rPr lang="en-US" altLang="zh-TW" dirty="0">
                <a:solidFill>
                  <a:srgbClr val="374C81"/>
                </a:solidFill>
                <a:latin typeface="Century Gothic"/>
                <a:ea typeface="微軟正黑體" panose="020B0604030504040204" pitchFamily="34" charset="-120"/>
              </a:rPr>
              <a:t>,</a:t>
            </a:r>
            <a:r>
              <a:rPr lang="zh-TW" altLang="en-US" dirty="0">
                <a:solidFill>
                  <a:srgbClr val="374C81"/>
                </a:solidFill>
                <a:latin typeface="Century Gothic"/>
                <a:ea typeface="微軟正黑體" panose="020B0604030504040204" pitchFamily="34" charset="-120"/>
              </a:rPr>
              <a:t>俾利轉入就讀學校依既有資源給予該資賦優異類別之特殊教育服務。</a:t>
            </a:r>
            <a:endParaRPr lang="en-US" altLang="zh-TW" dirty="0">
              <a:solidFill>
                <a:srgbClr val="374C81"/>
              </a:solidFill>
              <a:latin typeface="Century Gothic"/>
              <a:ea typeface="微軟正黑體" panose="020B0604030504040204" pitchFamily="34" charset="-120"/>
            </a:endParaRPr>
          </a:p>
          <a:p>
            <a:pPr marL="360000" lvl="0" indent="-457200">
              <a:lnSpc>
                <a:spcPct val="100000"/>
              </a:lnSpc>
              <a:spcBef>
                <a:spcPts val="0"/>
              </a:spcBef>
              <a:buSzTx/>
              <a:buNone/>
              <a:defRPr/>
            </a:pPr>
            <a:r>
              <a:rPr lang="en-US" altLang="zh-TW" dirty="0">
                <a:solidFill>
                  <a:srgbClr val="374C81"/>
                </a:solidFill>
                <a:latin typeface="Century Gothic"/>
                <a:ea typeface="微軟正黑體" panose="020B0604030504040204" pitchFamily="34" charset="-120"/>
              </a:rPr>
              <a:t>2</a:t>
            </a:r>
            <a:r>
              <a:rPr lang="zh-TW" altLang="en-US" dirty="0">
                <a:solidFill>
                  <a:srgbClr val="374C81"/>
                </a:solidFill>
                <a:latin typeface="Century Gothic"/>
                <a:ea typeface="微軟正黑體" panose="020B0604030504040204" pitchFamily="34" charset="-120"/>
              </a:rPr>
              <a:t>、</a:t>
            </a:r>
            <a:r>
              <a:rPr lang="zh-TW" altLang="en-US" b="1" dirty="0">
                <a:solidFill>
                  <a:srgbClr val="C00000"/>
                </a:solidFill>
                <a:latin typeface="微軟正黑體" pitchFamily="34" charset="-120"/>
                <a:ea typeface="微軟正黑體" panose="020B0604030504040204" pitchFamily="34" charset="-120"/>
              </a:rPr>
              <a:t>請依上述時間報到安置，未於期限內完成報到手續者，視同放棄安置資格。</a:t>
            </a:r>
          </a:p>
          <a:p>
            <a:pPr marL="360000" indent="-457200" algn="just">
              <a:buNone/>
            </a:pPr>
            <a:r>
              <a:rPr lang="en-US" altLang="zh-TW" b="1" dirty="0"/>
              <a:t>3</a:t>
            </a:r>
            <a:r>
              <a:rPr lang="zh-TW" altLang="en-US" b="1" dirty="0"/>
              <a:t>、依據特教法及相關法令規定，高中以下學校實施特殊教育，應彈性設計適合學生需求之課程、教材、教法及評量方式，融入資優學生個別輔導計畫</a:t>
            </a:r>
            <a:r>
              <a:rPr lang="en-US" altLang="zh-TW" b="1" dirty="0"/>
              <a:t>(IGP)</a:t>
            </a:r>
            <a:r>
              <a:rPr lang="zh-TW" altLang="en-US" b="1" dirty="0"/>
              <a:t>。</a:t>
            </a:r>
            <a:endParaRPr lang="en-US" altLang="zh-TW" b="1"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65</a:t>
            </a:fld>
            <a:endParaRPr lang="zh-TW" altLang="en-US" noProof="0" dirty="0"/>
          </a:p>
        </p:txBody>
      </p:sp>
    </p:spTree>
    <p:extLst>
      <p:ext uri="{BB962C8B-B14F-4D97-AF65-F5344CB8AC3E}">
        <p14:creationId xmlns:p14="http://schemas.microsoft.com/office/powerpoint/2010/main" val="428592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17948" y="260648"/>
            <a:ext cx="8064896" cy="978055"/>
          </a:xfrm>
        </p:spPr>
        <p:txBody>
          <a:bodyPr>
            <a:normAutofit/>
          </a:bodyPr>
          <a:lstStyle/>
          <a:p>
            <a:r>
              <a:rPr lang="zh-TW" altLang="en-US" sz="4799" b="1" dirty="0"/>
              <a:t>資優學生個別輔導計畫</a:t>
            </a:r>
            <a:r>
              <a:rPr lang="en-US" altLang="zh-TW" sz="4799" b="1" dirty="0"/>
              <a:t>(IGP)</a:t>
            </a:r>
            <a:endParaRPr lang="zh-TW" altLang="en-US" sz="4799" b="1" dirty="0"/>
          </a:p>
        </p:txBody>
      </p:sp>
      <p:sp>
        <p:nvSpPr>
          <p:cNvPr id="3" name="內容版面配置區 2"/>
          <p:cNvSpPr>
            <a:spLocks noGrp="1"/>
          </p:cNvSpPr>
          <p:nvPr>
            <p:ph idx="1"/>
          </p:nvPr>
        </p:nvSpPr>
        <p:spPr>
          <a:xfrm>
            <a:off x="477788" y="2113997"/>
            <a:ext cx="11191295" cy="4725143"/>
          </a:xfrm>
        </p:spPr>
        <p:txBody>
          <a:bodyPr>
            <a:noAutofit/>
          </a:bodyPr>
          <a:lstStyle/>
          <a:p>
            <a:pPr>
              <a:buFont typeface="Wingdings" panose="05000000000000000000" pitchFamily="2" charset="2"/>
              <a:buChar char="l"/>
            </a:pPr>
            <a:r>
              <a:rPr lang="zh-TW" altLang="en-US" sz="3199" b="1" dirty="0"/>
              <a:t>訂定與檢討時間</a:t>
            </a:r>
            <a:r>
              <a:rPr lang="zh-TW" altLang="en-US" sz="3199" b="1" dirty="0">
                <a:latin typeface="新細明體" panose="02020500000000000000" pitchFamily="18" charset="-120"/>
                <a:ea typeface="新細明體" panose="02020500000000000000" pitchFamily="18" charset="-120"/>
              </a:rPr>
              <a:t>：</a:t>
            </a:r>
            <a:r>
              <a:rPr lang="zh-TW" altLang="en-US" sz="3199" b="1" dirty="0"/>
              <a:t>資優新生及轉學生之</a:t>
            </a:r>
            <a:r>
              <a:rPr lang="en-US" altLang="zh-TW" sz="3199" b="1" dirty="0"/>
              <a:t>IGP</a:t>
            </a:r>
            <a:r>
              <a:rPr lang="zh-TW" altLang="en-US" sz="3199" b="1" dirty="0"/>
              <a:t>，學校應於其安置或入學後</a:t>
            </a:r>
            <a:r>
              <a:rPr lang="en-US" altLang="zh-TW" sz="3199" b="1" dirty="0"/>
              <a:t>1</a:t>
            </a:r>
            <a:r>
              <a:rPr lang="zh-TW" altLang="en-US" sz="3199" b="1" dirty="0"/>
              <a:t>個月內訂定，在學舊生之</a:t>
            </a:r>
            <a:r>
              <a:rPr lang="en-US" altLang="zh-TW" sz="3199" b="1" dirty="0"/>
              <a:t>IGP</a:t>
            </a:r>
            <a:r>
              <a:rPr lang="zh-TW" altLang="en-US" sz="3199" b="1" dirty="0"/>
              <a:t>，則應於開學前訂定；且每學期應至少檢討</a:t>
            </a:r>
            <a:r>
              <a:rPr lang="en-US" altLang="zh-TW" sz="3199" b="1" dirty="0"/>
              <a:t>1</a:t>
            </a:r>
            <a:r>
              <a:rPr lang="zh-TW" altLang="en-US" sz="3199" b="1" dirty="0"/>
              <a:t>次。</a:t>
            </a:r>
            <a:endParaRPr lang="en-US" altLang="zh-TW" sz="3199" b="1" dirty="0"/>
          </a:p>
          <a:p>
            <a:pPr>
              <a:buFont typeface="Wingdings" panose="05000000000000000000" pitchFamily="2" charset="2"/>
              <a:buChar char="l"/>
            </a:pPr>
            <a:r>
              <a:rPr lang="zh-TW" altLang="en-US" sz="3199" b="1" dirty="0"/>
              <a:t>訂定過程：以團隊合作方式進行評估，參與訂定人員應包含學校行政人員、特教與相關教師、</a:t>
            </a:r>
            <a:r>
              <a:rPr lang="zh-TW" altLang="en-US" sz="3199" b="1" u="sng" dirty="0">
                <a:solidFill>
                  <a:srgbClr val="FF0000"/>
                </a:solidFill>
              </a:rPr>
              <a:t>學生家長及學生本人</a:t>
            </a:r>
            <a:r>
              <a:rPr lang="zh-TW" altLang="en-US" sz="3199" b="1" dirty="0"/>
              <a:t>；必要時，得邀請相關專業人員參與。小組成員需於</a:t>
            </a:r>
            <a:r>
              <a:rPr lang="zh-TW" altLang="en-US" sz="3200" b="1" dirty="0"/>
              <a:t>個別輔導計畫</a:t>
            </a:r>
            <a:r>
              <a:rPr lang="en-US" altLang="zh-TW" sz="3200" b="1" dirty="0"/>
              <a:t>(IGP)</a:t>
            </a:r>
            <a:r>
              <a:rPr lang="zh-TW" altLang="en-US" sz="3200" b="1" dirty="0"/>
              <a:t>會議中依學生特質及需求，訂定特殊教育及相關服務計畫。</a:t>
            </a:r>
            <a:endParaRPr lang="en-US" altLang="zh-TW" sz="3199" b="1" dirty="0"/>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66</a:t>
            </a:fld>
            <a:endParaRPr lang="zh-TW" altLang="en-US" noProof="0" dirty="0"/>
          </a:p>
        </p:txBody>
      </p:sp>
    </p:spTree>
    <p:extLst>
      <p:ext uri="{BB962C8B-B14F-4D97-AF65-F5344CB8AC3E}">
        <p14:creationId xmlns:p14="http://schemas.microsoft.com/office/powerpoint/2010/main" val="290585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7788" y="1916832"/>
            <a:ext cx="8060133" cy="1800200"/>
          </a:xfrm>
        </p:spPr>
        <p:txBody>
          <a:bodyPr>
            <a:normAutofit fontScale="90000"/>
          </a:bodyPr>
          <a:lstStyle/>
          <a:p>
            <a:pPr algn="ctr"/>
            <a:r>
              <a:rPr lang="zh-TW" altLang="en-US" sz="6598" b="1" dirty="0">
                <a:solidFill>
                  <a:srgbClr val="0070C0"/>
                </a:solidFill>
                <a:effectLst>
                  <a:outerShdw blurRad="38100" dist="38100" dir="2700000" algn="tl">
                    <a:srgbClr val="000000">
                      <a:alpha val="43137"/>
                    </a:srgbClr>
                  </a:outerShdw>
                </a:effectLst>
                <a:latin typeface="Arial"/>
                <a:ea typeface="+mj-ea"/>
              </a:rPr>
              <a:t>資賦優異學生安置原則 與課程服務</a:t>
            </a:r>
            <a:br>
              <a:rPr lang="zh-TW" altLang="en-US" sz="6598" b="1" dirty="0">
                <a:solidFill>
                  <a:srgbClr val="0070C0"/>
                </a:solidFill>
                <a:effectLst>
                  <a:outerShdw blurRad="38100" dist="38100" dir="2700000" algn="tl">
                    <a:srgbClr val="000000">
                      <a:alpha val="43137"/>
                    </a:srgbClr>
                  </a:outerShdw>
                </a:effectLst>
                <a:latin typeface="Arial"/>
                <a:ea typeface="+mj-ea"/>
              </a:rPr>
            </a:br>
            <a:endParaRPr lang="zh-TW" altLang="en-US" dirty="0">
              <a:effectLst>
                <a:outerShdw blurRad="38100" dist="38100" dir="2700000" algn="tl">
                  <a:srgbClr val="000000">
                    <a:alpha val="43137"/>
                  </a:srgbClr>
                </a:outerShdw>
              </a:effectLst>
            </a:endParaRPr>
          </a:p>
        </p:txBody>
      </p:sp>
      <p:sp>
        <p:nvSpPr>
          <p:cNvPr id="5" name="文字方塊 4"/>
          <p:cNvSpPr txBox="1"/>
          <p:nvPr/>
        </p:nvSpPr>
        <p:spPr>
          <a:xfrm>
            <a:off x="463198" y="4365104"/>
            <a:ext cx="7981672" cy="584775"/>
          </a:xfrm>
          <a:prstGeom prst="rect">
            <a:avLst/>
          </a:prstGeom>
          <a:noFill/>
        </p:spPr>
        <p:txBody>
          <a:bodyPr wrap="none" rtlCol="0">
            <a:spAutoFit/>
          </a:bodyPr>
          <a:lstStyle/>
          <a:p>
            <a:r>
              <a:rPr lang="zh-TW" altLang="en-US" sz="3200" dirty="0">
                <a:solidFill>
                  <a:srgbClr val="FF0000"/>
                </a:solidFill>
              </a:rPr>
              <a:t>以下簡報可依各校資優資源班辦理特色說明</a:t>
            </a:r>
          </a:p>
        </p:txBody>
      </p:sp>
    </p:spTree>
    <p:extLst>
      <p:ext uri="{BB962C8B-B14F-4D97-AF65-F5344CB8AC3E}">
        <p14:creationId xmlns:p14="http://schemas.microsoft.com/office/powerpoint/2010/main" val="323126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17372" y="487463"/>
            <a:ext cx="9348043" cy="801120"/>
          </a:xfrm>
        </p:spPr>
        <p:txBody>
          <a:bodyPr>
            <a:noAutofit/>
          </a:bodyPr>
          <a:lstStyle/>
          <a:p>
            <a:r>
              <a:rPr lang="zh-TW" altLang="en-US" sz="4399" b="1" dirty="0">
                <a:effectLst>
                  <a:outerShdw blurRad="38100" dist="38100" dir="2700000" algn="tl">
                    <a:srgbClr val="000000">
                      <a:alpha val="43137"/>
                    </a:srgbClr>
                  </a:outerShdw>
                </a:effectLst>
              </a:rPr>
              <a:t>資賦優異學生安置原則</a:t>
            </a:r>
            <a:r>
              <a:rPr lang="en-US" altLang="zh-TW" sz="4399" b="1" dirty="0">
                <a:effectLst>
                  <a:outerShdw blurRad="38100" dist="38100" dir="2700000" algn="tl">
                    <a:srgbClr val="000000">
                      <a:alpha val="43137"/>
                    </a:srgbClr>
                  </a:outerShdw>
                </a:effectLst>
              </a:rPr>
              <a:t>—</a:t>
            </a:r>
            <a:r>
              <a:rPr lang="zh-TW" altLang="en-US" sz="4399" b="1" dirty="0">
                <a:solidFill>
                  <a:srgbClr val="FF0000"/>
                </a:solidFill>
                <a:effectLst>
                  <a:outerShdw blurRad="38100" dist="38100" dir="2700000" algn="tl">
                    <a:srgbClr val="000000">
                      <a:alpha val="43137"/>
                    </a:srgbClr>
                  </a:outerShdw>
                </a:effectLst>
              </a:rPr>
              <a:t>資優資源班</a:t>
            </a:r>
          </a:p>
        </p:txBody>
      </p:sp>
      <p:sp>
        <p:nvSpPr>
          <p:cNvPr id="3" name="內容版面配置區 2"/>
          <p:cNvSpPr>
            <a:spLocks noGrp="1"/>
          </p:cNvSpPr>
          <p:nvPr>
            <p:ph idx="1"/>
          </p:nvPr>
        </p:nvSpPr>
        <p:spPr>
          <a:xfrm>
            <a:off x="549797" y="1568730"/>
            <a:ext cx="11233248" cy="4391344"/>
          </a:xfrm>
        </p:spPr>
        <p:txBody>
          <a:bodyPr>
            <a:noAutofit/>
          </a:bodyPr>
          <a:lstStyle/>
          <a:p>
            <a:pPr>
              <a:lnSpc>
                <a:spcPts val="5500"/>
              </a:lnSpc>
            </a:pPr>
            <a:r>
              <a:rPr lang="zh-TW" altLang="en-US" sz="3600" b="1" dirty="0"/>
              <a:t>為落實常態編班政策並且推動資優教育之正向發展，國民教育階段資優教育應以</a:t>
            </a:r>
            <a:r>
              <a:rPr lang="zh-TW" altLang="en-US" sz="3600" b="1" u="sng" dirty="0">
                <a:solidFill>
                  <a:srgbClr val="FF0000"/>
                </a:solidFill>
              </a:rPr>
              <a:t>分散式資源班</a:t>
            </a:r>
            <a:r>
              <a:rPr lang="zh-TW" altLang="en-US" sz="3600" b="1" dirty="0"/>
              <a:t>方式辦理為限。若學校設有資優資源班，將依學生的優異特質及個別輔導計畫</a:t>
            </a:r>
            <a:r>
              <a:rPr lang="en-US" altLang="zh-TW" sz="3600" b="1" dirty="0"/>
              <a:t>(IGP)</a:t>
            </a:r>
            <a:r>
              <a:rPr lang="zh-TW" altLang="en-US" sz="3600" b="1" dirty="0"/>
              <a:t>，於</a:t>
            </a:r>
            <a:r>
              <a:rPr lang="zh-TW" altLang="en-US" sz="3600" b="1" dirty="0">
                <a:solidFill>
                  <a:srgbClr val="C00000"/>
                </a:solidFill>
                <a:effectLst>
                  <a:outerShdw blurRad="38100" dist="38100" dir="2700000" algn="tl">
                    <a:srgbClr val="000000">
                      <a:alpha val="43137"/>
                    </a:srgbClr>
                  </a:outerShdw>
                </a:effectLst>
              </a:rPr>
              <a:t>該資優類科目上課時由其原普通班抽離至資優資源班學習</a:t>
            </a:r>
            <a:r>
              <a:rPr lang="zh-TW" altLang="en-US" sz="3600" b="1" dirty="0"/>
              <a:t>，並非採集中式專班的模式。</a:t>
            </a:r>
          </a:p>
          <a:p>
            <a:pPr>
              <a:lnSpc>
                <a:spcPts val="5500"/>
              </a:lnSpc>
              <a:buNone/>
            </a:pPr>
            <a:endParaRPr lang="zh-TW" altLang="en-US" sz="3600" b="1" dirty="0">
              <a:latin typeface="標楷體" panose="03000509000000000000" pitchFamily="65" charset="-120"/>
              <a:ea typeface="標楷體" panose="03000509000000000000" pitchFamily="65" charset="-120"/>
            </a:endParaRPr>
          </a:p>
          <a:p>
            <a:pPr>
              <a:lnSpc>
                <a:spcPts val="5500"/>
              </a:lnSpc>
              <a:buNone/>
            </a:pPr>
            <a:endParaRPr lang="zh-TW" altLang="en-US" sz="3600" b="1" dirty="0">
              <a:latin typeface="標楷體" panose="03000509000000000000" pitchFamily="65" charset="-120"/>
              <a:ea typeface="標楷體" panose="03000509000000000000" pitchFamily="65" charset="-120"/>
            </a:endParaRPr>
          </a:p>
          <a:p>
            <a:pPr>
              <a:lnSpc>
                <a:spcPts val="5500"/>
              </a:lnSpc>
              <a:buNone/>
            </a:pPr>
            <a:endParaRPr lang="en-US" altLang="zh-TW" sz="3600" b="1" dirty="0">
              <a:latin typeface="標楷體" panose="03000509000000000000" pitchFamily="65" charset="-120"/>
              <a:ea typeface="標楷體" panose="03000509000000000000" pitchFamily="65" charset="-120"/>
            </a:endParaRPr>
          </a:p>
          <a:p>
            <a:pPr>
              <a:lnSpc>
                <a:spcPts val="5500"/>
              </a:lnSpc>
              <a:buNone/>
            </a:pPr>
            <a:endParaRPr lang="en-US" altLang="zh-TW" sz="3600" b="1" dirty="0">
              <a:latin typeface="標楷體" panose="03000509000000000000" pitchFamily="65" charset="-120"/>
              <a:ea typeface="標楷體" panose="03000509000000000000" pitchFamily="65" charset="-120"/>
            </a:endParaRPr>
          </a:p>
          <a:p>
            <a:pPr>
              <a:lnSpc>
                <a:spcPts val="5500"/>
              </a:lnSpc>
            </a:pPr>
            <a:endParaRPr lang="zh-TW" altLang="en-US" sz="3600" b="1" dirty="0">
              <a:latin typeface="標楷體" panose="03000509000000000000" pitchFamily="65" charset="-120"/>
              <a:ea typeface="標楷體" panose="03000509000000000000" pitchFamily="65" charset="-120"/>
            </a:endParaRPr>
          </a:p>
          <a:p>
            <a:pPr>
              <a:lnSpc>
                <a:spcPts val="5500"/>
              </a:lnSpc>
            </a:pPr>
            <a:endParaRPr lang="zh-TW" altLang="en-US" sz="3600" b="1"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A60BA0E-20D0-4E7C-B286-26C960A6788F}" type="slidenum">
              <a:rPr lang="en-US" altLang="zh-TW" noProof="0" smtClean="0"/>
              <a:pPr/>
              <a:t>68</a:t>
            </a:fld>
            <a:endParaRPr lang="zh-TW" altLang="en-US" noProof="0" dirty="0"/>
          </a:p>
        </p:txBody>
      </p:sp>
    </p:spTree>
    <p:extLst>
      <p:ext uri="{BB962C8B-B14F-4D97-AF65-F5344CB8AC3E}">
        <p14:creationId xmlns:p14="http://schemas.microsoft.com/office/powerpoint/2010/main" val="21784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24"/>
          <p:cNvGraphicFramePr>
            <a:graphicFrameLocks noGrp="1"/>
          </p:cNvGraphicFramePr>
          <p:nvPr>
            <p:ph idx="4294967295"/>
            <p:extLst>
              <p:ext uri="{D42A27DB-BD31-4B8C-83A1-F6EECF244321}">
                <p14:modId xmlns:p14="http://schemas.microsoft.com/office/powerpoint/2010/main" val="1642563086"/>
              </p:ext>
            </p:extLst>
          </p:nvPr>
        </p:nvGraphicFramePr>
        <p:xfrm>
          <a:off x="1701161" y="4473578"/>
          <a:ext cx="8951162" cy="2057038"/>
        </p:xfrm>
        <a:graphic>
          <a:graphicData uri="http://schemas.openxmlformats.org/drawingml/2006/table">
            <a:tbl>
              <a:tblPr/>
              <a:tblGrid>
                <a:gridCol w="2065463">
                  <a:extLst>
                    <a:ext uri="{9D8B030D-6E8A-4147-A177-3AD203B41FA5}">
                      <a16:colId xmlns:a16="http://schemas.microsoft.com/office/drawing/2014/main" val="20000"/>
                    </a:ext>
                  </a:extLst>
                </a:gridCol>
                <a:gridCol w="3296012">
                  <a:extLst>
                    <a:ext uri="{9D8B030D-6E8A-4147-A177-3AD203B41FA5}">
                      <a16:colId xmlns:a16="http://schemas.microsoft.com/office/drawing/2014/main" val="20001"/>
                    </a:ext>
                  </a:extLst>
                </a:gridCol>
                <a:gridCol w="3589687">
                  <a:extLst>
                    <a:ext uri="{9D8B030D-6E8A-4147-A177-3AD203B41FA5}">
                      <a16:colId xmlns:a16="http://schemas.microsoft.com/office/drawing/2014/main" val="20002"/>
                    </a:ext>
                  </a:extLst>
                </a:gridCol>
              </a:tblGrid>
              <a:tr h="6475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TW" altLang="zh-TW" sz="16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91416" marR="91416" marT="45708" marB="4570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資源班</a:t>
                      </a:r>
                    </a:p>
                  </a:txBody>
                  <a:tcPr marL="91416" marR="91416" marT="45708" marB="4570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資優方案</a:t>
                      </a:r>
                    </a:p>
                  </a:txBody>
                  <a:tcPr marL="91416" marR="91416" marT="45708" marB="4570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0"/>
                  </a:ext>
                </a:extLst>
              </a:tr>
              <a:tr h="7618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授課方式、節數</a:t>
                      </a:r>
                    </a:p>
                  </a:txBody>
                  <a:tcPr marL="91416" marR="91416" marT="45708" marB="4570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抽離式</a:t>
                      </a:r>
                      <a:endParaRPr kumimoji="1" lang="en-US" altLang="zh-TW" sz="20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每週不超過</a:t>
                      </a:r>
                      <a:r>
                        <a:rPr kumimoji="1" lang="en-US" altLang="zh-TW" sz="20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10</a:t>
                      </a:r>
                      <a:r>
                        <a:rPr kumimoji="1" lang="zh-TW" altLang="en-US" sz="20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節為原則</a:t>
                      </a:r>
                    </a:p>
                  </a:txBody>
                  <a:tcPr marL="91416" marR="91416" marT="45708" marB="4570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外加式</a:t>
                      </a:r>
                      <a:endParaRPr kumimoji="1" lang="en-US" altLang="zh-TW" sz="20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每學年至少</a:t>
                      </a:r>
                      <a:r>
                        <a:rPr kumimoji="1" lang="en-US" altLang="zh-TW" sz="20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72</a:t>
                      </a:r>
                      <a:r>
                        <a:rPr kumimoji="1" lang="zh-TW" altLang="en-US" sz="20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節</a:t>
                      </a:r>
                    </a:p>
                  </a:txBody>
                  <a:tcPr marL="91416" marR="91416" marT="45708" marB="4570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1"/>
                  </a:ext>
                </a:extLst>
              </a:tr>
              <a:tr h="6475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a:ln>
                            <a:noFill/>
                          </a:ln>
                          <a:solidFill>
                            <a:schemeClr val="tx2"/>
                          </a:solidFill>
                          <a:effectLst/>
                          <a:latin typeface="微軟正黑體" panose="020B0604030504040204" pitchFamily="34" charset="-120"/>
                          <a:ea typeface="微軟正黑體" panose="020B0604030504040204" pitchFamily="34" charset="-120"/>
                        </a:rPr>
                        <a:t>授課時間</a:t>
                      </a:r>
                    </a:p>
                  </a:txBody>
                  <a:tcPr marL="91416" marR="91416" marT="45708" marB="45708"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20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平日課堂時間</a:t>
                      </a:r>
                    </a:p>
                  </a:txBody>
                  <a:tcPr marL="91416" marR="91416" marT="45708" marB="45708"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zh-TW" altLang="en-US" sz="2000" b="1"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平日課餘時間、週末、寒暑假</a:t>
                      </a:r>
                    </a:p>
                  </a:txBody>
                  <a:tcPr marL="91416" marR="91416" marT="45708" marB="45708"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blipFill>
                      <a:blip r:embed="rId2"/>
                      <a:tile tx="0" ty="0" sx="100000" sy="100000" flip="none" algn="tl"/>
                    </a:blipFill>
                  </a:tcPr>
                </a:tc>
                <a:extLst>
                  <a:ext uri="{0D108BD9-81ED-4DB2-BD59-A6C34878D82A}">
                    <a16:rowId xmlns:a16="http://schemas.microsoft.com/office/drawing/2014/main" val="10002"/>
                  </a:ext>
                </a:extLst>
              </a:tr>
            </a:tbl>
          </a:graphicData>
        </a:graphic>
      </p:graphicFrame>
      <p:sp>
        <p:nvSpPr>
          <p:cNvPr id="10" name="Text Box 5"/>
          <p:cNvSpPr txBox="1">
            <a:spLocks noChangeArrowheads="1"/>
          </p:cNvSpPr>
          <p:nvPr/>
        </p:nvSpPr>
        <p:spPr bwMode="auto">
          <a:xfrm>
            <a:off x="3827993" y="3789040"/>
            <a:ext cx="4697498" cy="584623"/>
          </a:xfrm>
          <a:prstGeom prst="rect">
            <a:avLst/>
          </a:prstGeom>
          <a:solidFill>
            <a:schemeClr val="accent5">
              <a:lumMod val="75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r>
              <a:rPr lang="zh-TW" altLang="en-US" sz="3199" b="1" dirty="0">
                <a:solidFill>
                  <a:schemeClr val="bg1"/>
                </a:solidFill>
                <a:latin typeface="微軟正黑體" panose="020B0604030504040204" pitchFamily="34" charset="-120"/>
                <a:ea typeface="微軟正黑體" panose="020B0604030504040204" pitchFamily="34" charset="-120"/>
              </a:rPr>
              <a:t>資源班與教育方案的差異</a:t>
            </a:r>
          </a:p>
        </p:txBody>
      </p:sp>
      <p:sp>
        <p:nvSpPr>
          <p:cNvPr id="6" name="標題 1"/>
          <p:cNvSpPr txBox="1">
            <a:spLocks/>
          </p:cNvSpPr>
          <p:nvPr/>
        </p:nvSpPr>
        <p:spPr>
          <a:xfrm>
            <a:off x="1502721" y="436826"/>
            <a:ext cx="9849968" cy="801120"/>
          </a:xfrm>
          <a:prstGeom prst="rect">
            <a:avLst/>
          </a:prstGeom>
        </p:spPr>
        <p:txBody>
          <a:bodyPr vert="horz" lIns="91416" tIns="45708" rIns="91416" bIns="45708" rtlCol="0" anchor="b">
            <a:noAutofit/>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4399" b="1" dirty="0">
                <a:effectLst>
                  <a:outerShdw blurRad="38100" dist="38100" dir="2700000" algn="tl">
                    <a:srgbClr val="000000">
                      <a:alpha val="43137"/>
                    </a:srgbClr>
                  </a:outerShdw>
                </a:effectLst>
              </a:rPr>
              <a:t>資賦優異學生安置原則</a:t>
            </a:r>
            <a:r>
              <a:rPr lang="en-US" altLang="zh-TW" sz="4399" b="1" dirty="0">
                <a:effectLst>
                  <a:outerShdw blurRad="38100" dist="38100" dir="2700000" algn="tl">
                    <a:srgbClr val="000000">
                      <a:alpha val="43137"/>
                    </a:srgbClr>
                  </a:outerShdw>
                </a:effectLst>
              </a:rPr>
              <a:t>—</a:t>
            </a:r>
            <a:r>
              <a:rPr lang="zh-TW" altLang="en-US" sz="4399" b="1" dirty="0">
                <a:solidFill>
                  <a:srgbClr val="FF0000"/>
                </a:solidFill>
                <a:effectLst>
                  <a:outerShdw blurRad="38100" dist="38100" dir="2700000" algn="tl">
                    <a:srgbClr val="000000">
                      <a:alpha val="43137"/>
                    </a:srgbClr>
                  </a:outerShdw>
                </a:effectLst>
              </a:rPr>
              <a:t>資優教育方案</a:t>
            </a:r>
          </a:p>
        </p:txBody>
      </p:sp>
      <p:sp>
        <p:nvSpPr>
          <p:cNvPr id="5" name="文字方塊 4"/>
          <p:cNvSpPr txBox="1"/>
          <p:nvPr/>
        </p:nvSpPr>
        <p:spPr>
          <a:xfrm>
            <a:off x="1000796" y="1355903"/>
            <a:ext cx="10351893" cy="2611292"/>
          </a:xfrm>
          <a:prstGeom prst="rect">
            <a:avLst/>
          </a:prstGeom>
          <a:noFill/>
        </p:spPr>
        <p:txBody>
          <a:bodyPr wrap="square" rtlCol="0">
            <a:spAutoFit/>
          </a:bodyPr>
          <a:lstStyle/>
          <a:p>
            <a:pPr>
              <a:lnSpc>
                <a:spcPts val="4000"/>
              </a:lnSpc>
            </a:pPr>
            <a:r>
              <a:rPr lang="zh-TW" altLang="zh-TW" sz="2799" b="1" dirty="0">
                <a:latin typeface="微軟正黑體" panose="020B0604030504040204" pitchFamily="34" charset="-120"/>
                <a:ea typeface="微軟正黑體" panose="020B0604030504040204" pitchFamily="34" charset="-120"/>
              </a:rPr>
              <a:t>資優方案是專為學校</a:t>
            </a:r>
            <a:r>
              <a:rPr lang="zh-TW" altLang="zh-TW" sz="2799" b="1"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沒有設該類資優班</a:t>
            </a:r>
            <a:r>
              <a:rPr lang="zh-TW" altLang="zh-TW" sz="2799" b="1" dirty="0">
                <a:latin typeface="微軟正黑體" panose="020B0604030504040204" pitchFamily="34" charset="-120"/>
                <a:ea typeface="微軟正黑體" panose="020B0604030504040204" pitchFamily="34" charset="-120"/>
              </a:rPr>
              <a:t>的學生所規劃的課程，辦理時間為</a:t>
            </a:r>
            <a:r>
              <a:rPr lang="zh-TW" altLang="zh-TW" sz="2799"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平日課餘時間、週末或寒暑假期間</a:t>
            </a:r>
            <a:r>
              <a:rPr lang="zh-TW" altLang="zh-TW" sz="2799" b="1" dirty="0">
                <a:latin typeface="微軟正黑體" panose="020B0604030504040204" pitchFamily="34" charset="-120"/>
                <a:ea typeface="微軟正黑體" panose="020B0604030504040204" pitchFamily="34" charset="-120"/>
              </a:rPr>
              <a:t>，每學</a:t>
            </a:r>
            <a:r>
              <a:rPr lang="zh-TW" altLang="en-US" sz="2799" b="1" dirty="0">
                <a:latin typeface="微軟正黑體" panose="020B0604030504040204" pitchFamily="34" charset="-120"/>
                <a:ea typeface="微軟正黑體" panose="020B0604030504040204" pitchFamily="34" charset="-120"/>
              </a:rPr>
              <a:t>年</a:t>
            </a:r>
            <a:r>
              <a:rPr lang="zh-TW" altLang="zh-TW" sz="2799" b="1" dirty="0">
                <a:latin typeface="微軟正黑體" panose="020B0604030504040204" pitchFamily="34" charset="-120"/>
                <a:ea typeface="微軟正黑體" panose="020B0604030504040204" pitchFamily="34" charset="-120"/>
              </a:rPr>
              <a:t>每位學生提供</a:t>
            </a:r>
            <a:r>
              <a:rPr lang="zh-TW" altLang="zh-TW" sz="2799" b="1" dirty="0">
                <a:solidFill>
                  <a:srgbClr val="FF0000"/>
                </a:solidFill>
                <a:latin typeface="微軟正黑體" panose="020B0604030504040204" pitchFamily="34" charset="-120"/>
                <a:ea typeface="微軟正黑體" panose="020B0604030504040204" pitchFamily="34" charset="-120"/>
              </a:rPr>
              <a:t>至少</a:t>
            </a:r>
            <a:r>
              <a:rPr lang="en-US" altLang="zh-TW" sz="2799" b="1" dirty="0">
                <a:solidFill>
                  <a:srgbClr val="FF0000"/>
                </a:solidFill>
                <a:latin typeface="微軟正黑體" panose="020B0604030504040204" pitchFamily="34" charset="-120"/>
                <a:ea typeface="微軟正黑體" panose="020B0604030504040204" pitchFamily="34" charset="-120"/>
              </a:rPr>
              <a:t>72</a:t>
            </a:r>
            <a:r>
              <a:rPr lang="zh-TW" altLang="zh-TW" sz="2799" b="1" dirty="0">
                <a:solidFill>
                  <a:srgbClr val="FF0000"/>
                </a:solidFill>
                <a:latin typeface="微軟正黑體" panose="020B0604030504040204" pitchFamily="34" charset="-120"/>
                <a:ea typeface="微軟正黑體" panose="020B0604030504040204" pitchFamily="34" charset="-120"/>
              </a:rPr>
              <a:t>節</a:t>
            </a:r>
            <a:r>
              <a:rPr lang="zh-TW" altLang="zh-TW" sz="2799" b="1" dirty="0">
                <a:latin typeface="微軟正黑體" panose="020B0604030504040204" pitchFamily="34" charset="-120"/>
                <a:ea typeface="微軟正黑體" panose="020B0604030504040204" pitchFamily="34" charset="-120"/>
              </a:rPr>
              <a:t>的資優</a:t>
            </a:r>
            <a:r>
              <a:rPr lang="zh-TW" altLang="en-US" sz="2799" b="1" dirty="0">
                <a:latin typeface="微軟正黑體" panose="020B0604030504040204" pitchFamily="34" charset="-120"/>
                <a:ea typeface="微軟正黑體" panose="020B0604030504040204" pitchFamily="34" charset="-120"/>
              </a:rPr>
              <a:t>教育</a:t>
            </a:r>
            <a:r>
              <a:rPr lang="zh-TW" altLang="zh-TW" sz="2799" b="1" dirty="0">
                <a:latin typeface="微軟正黑體" panose="020B0604030504040204" pitchFamily="34" charset="-120"/>
                <a:ea typeface="微軟正黑體" panose="020B0604030504040204" pitchFamily="34" charset="-120"/>
              </a:rPr>
              <a:t>方案服務</a:t>
            </a:r>
            <a:r>
              <a:rPr lang="en-US" altLang="zh-TW" sz="2799" b="1" dirty="0">
                <a:latin typeface="微軟正黑體" panose="020B0604030504040204" pitchFamily="34" charset="-120"/>
                <a:ea typeface="微軟正黑體" panose="020B0604030504040204" pitchFamily="34" charset="-120"/>
              </a:rPr>
              <a:t>(</a:t>
            </a:r>
            <a:r>
              <a:rPr lang="zh-TW" altLang="zh-TW" sz="2799" b="1" dirty="0">
                <a:latin typeface="微軟正黑體" panose="020B0604030504040204" pitchFamily="34" charset="-120"/>
                <a:ea typeface="微軟正黑體" panose="020B0604030504040204" pitchFamily="34" charset="-120"/>
              </a:rPr>
              <a:t>各類資優分別計算</a:t>
            </a:r>
            <a:r>
              <a:rPr lang="en-US" altLang="zh-TW" sz="2799" b="1" dirty="0">
                <a:latin typeface="微軟正黑體" panose="020B0604030504040204" pitchFamily="34" charset="-120"/>
                <a:ea typeface="微軟正黑體" panose="020B0604030504040204" pitchFamily="34" charset="-120"/>
              </a:rPr>
              <a:t>)</a:t>
            </a:r>
            <a:r>
              <a:rPr lang="zh-TW" altLang="zh-TW" sz="2799" b="1" dirty="0">
                <a:latin typeface="微軟正黑體" panose="020B0604030504040204" pitchFamily="34" charset="-120"/>
                <a:ea typeface="微軟正黑體" panose="020B0604030504040204" pitchFamily="34" charset="-120"/>
              </a:rPr>
              <a:t>。就算學校只有一位資優學生，學校仍得依學生需求申請資優方案並提供服務。</a:t>
            </a:r>
          </a:p>
        </p:txBody>
      </p:sp>
      <p:sp>
        <p:nvSpPr>
          <p:cNvPr id="2" name="投影片編號版面配置區 1"/>
          <p:cNvSpPr>
            <a:spLocks noGrp="1"/>
          </p:cNvSpPr>
          <p:nvPr>
            <p:ph type="sldNum" sz="quarter" idx="12"/>
          </p:nvPr>
        </p:nvSpPr>
        <p:spPr/>
        <p:txBody>
          <a:bodyPr/>
          <a:lstStyle/>
          <a:p>
            <a:fld id="{DA60BA0E-20D0-4E7C-B286-26C960A6788F}" type="slidenum">
              <a:rPr lang="en-US" altLang="zh-TW" noProof="0" smtClean="0"/>
              <a:pPr/>
              <a:t>69</a:t>
            </a:fld>
            <a:endParaRPr lang="zh-TW" altLang="en-US" noProof="0" dirty="0"/>
          </a:p>
        </p:txBody>
      </p:sp>
    </p:spTree>
    <p:extLst>
      <p:ext uri="{BB962C8B-B14F-4D97-AF65-F5344CB8AC3E}">
        <p14:creationId xmlns:p14="http://schemas.microsoft.com/office/powerpoint/2010/main" val="143265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7309" y="76200"/>
            <a:ext cx="10157354" cy="1264568"/>
          </a:xfrm>
        </p:spPr>
        <p:txBody>
          <a:bodyPr/>
          <a:lstStyle/>
          <a:p>
            <a:r>
              <a:rPr lang="zh-TW" altLang="en-US" dirty="0"/>
              <a:t>桃園市各類資優班一覽表</a:t>
            </a:r>
          </a:p>
        </p:txBody>
      </p:sp>
      <p:sp>
        <p:nvSpPr>
          <p:cNvPr id="3" name="投影片編號版面配置區 2"/>
          <p:cNvSpPr>
            <a:spLocks noGrp="1"/>
          </p:cNvSpPr>
          <p:nvPr>
            <p:ph type="sldNum" sz="quarter" idx="12"/>
          </p:nvPr>
        </p:nvSpPr>
        <p:spPr/>
        <p:txBody>
          <a:bodyPr/>
          <a:lstStyle/>
          <a:p>
            <a:pPr rtl="0"/>
            <a:fld id="{EB37DED6-D4C7-42EE-AB49-D2E39E64FDE4}" type="slidenum">
              <a:rPr lang="en-US" altLang="zh-TW" noProof="0" smtClean="0"/>
              <a:t>7</a:t>
            </a:fld>
            <a:endParaRPr lang="en-US" altLang="zh-TW" noProof="0" dirty="0"/>
          </a:p>
        </p:txBody>
      </p:sp>
      <p:pic>
        <p:nvPicPr>
          <p:cNvPr id="5" name="圖片 4">
            <a:extLst>
              <a:ext uri="{FF2B5EF4-FFF2-40B4-BE49-F238E27FC236}">
                <a16:creationId xmlns:a16="http://schemas.microsoft.com/office/drawing/2014/main" id="{A00F502F-3968-4FB4-919F-ABBED1BE9D02}"/>
              </a:ext>
            </a:extLst>
          </p:cNvPr>
          <p:cNvPicPr>
            <a:picLocks noChangeAspect="1"/>
          </p:cNvPicPr>
          <p:nvPr/>
        </p:nvPicPr>
        <p:blipFill>
          <a:blip r:embed="rId2"/>
          <a:stretch>
            <a:fillRect/>
          </a:stretch>
        </p:blipFill>
        <p:spPr>
          <a:xfrm>
            <a:off x="363338" y="1756494"/>
            <a:ext cx="11665296" cy="4804644"/>
          </a:xfrm>
          <a:prstGeom prst="rect">
            <a:avLst/>
          </a:prstGeom>
        </p:spPr>
      </p:pic>
    </p:spTree>
    <p:extLst>
      <p:ext uri="{BB962C8B-B14F-4D97-AF65-F5344CB8AC3E}">
        <p14:creationId xmlns:p14="http://schemas.microsoft.com/office/powerpoint/2010/main" val="6800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33432" y="403672"/>
            <a:ext cx="4416963" cy="716471"/>
          </a:xfrm>
        </p:spPr>
        <p:txBody>
          <a:bodyPr>
            <a:noAutofit/>
          </a:bodyPr>
          <a:lstStyle/>
          <a:p>
            <a:pPr>
              <a:lnSpc>
                <a:spcPct val="105000"/>
              </a:lnSpc>
            </a:pPr>
            <a:r>
              <a:rPr lang="zh-TW" altLang="en-US" sz="4800" b="1" dirty="0">
                <a:effectLst>
                  <a:outerShdw blurRad="38100" dist="38100" dir="2700000" algn="tl">
                    <a:srgbClr val="000000">
                      <a:alpha val="43137"/>
                    </a:srgbClr>
                  </a:outerShdw>
                </a:effectLst>
              </a:rPr>
              <a:t>資優教育課程</a:t>
            </a:r>
          </a:p>
        </p:txBody>
      </p:sp>
      <p:sp>
        <p:nvSpPr>
          <p:cNvPr id="12" name="內容版面配置區 2"/>
          <p:cNvSpPr>
            <a:spLocks noGrp="1"/>
          </p:cNvSpPr>
          <p:nvPr>
            <p:ph idx="1"/>
          </p:nvPr>
        </p:nvSpPr>
        <p:spPr>
          <a:xfrm>
            <a:off x="977395" y="1297197"/>
            <a:ext cx="10463764" cy="4600299"/>
          </a:xfrm>
        </p:spPr>
        <p:txBody>
          <a:bodyPr>
            <a:noAutofit/>
          </a:bodyPr>
          <a:lstStyle/>
          <a:p>
            <a:pPr>
              <a:lnSpc>
                <a:spcPts val="4199"/>
              </a:lnSpc>
            </a:pPr>
            <a:r>
              <a:rPr lang="zh-TW" altLang="en-US" sz="3199" b="1" dirty="0">
                <a:solidFill>
                  <a:srgbClr val="FF0000"/>
                </a:solidFill>
              </a:rPr>
              <a:t>專長領域課程</a:t>
            </a:r>
            <a:r>
              <a:rPr lang="en-US" altLang="zh-TW" sz="3199" b="1" dirty="0">
                <a:solidFill>
                  <a:srgbClr val="FF0000"/>
                </a:solidFill>
              </a:rPr>
              <a:t>—</a:t>
            </a:r>
            <a:r>
              <a:rPr lang="zh-TW" altLang="en-US" sz="3199" b="1" dirty="0">
                <a:solidFill>
                  <a:srgbClr val="000000"/>
                </a:solidFill>
              </a:rPr>
              <a:t>依學生</a:t>
            </a:r>
            <a:r>
              <a:rPr lang="zh-TW" altLang="en-US" sz="3199" b="1" dirty="0">
                <a:solidFill>
                  <a:srgbClr val="7030A0"/>
                </a:solidFill>
                <a:effectLst>
                  <a:outerShdw blurRad="38100" dist="38100" dir="2700000" algn="tl">
                    <a:srgbClr val="000000">
                      <a:alpha val="43137"/>
                    </a:srgbClr>
                  </a:outerShdw>
                </a:effectLst>
              </a:rPr>
              <a:t>優勢領域</a:t>
            </a:r>
            <a:r>
              <a:rPr lang="zh-TW" altLang="en-US" sz="3199" b="1" dirty="0">
                <a:solidFill>
                  <a:srgbClr val="000000"/>
                </a:solidFill>
              </a:rPr>
              <a:t>之學習需求，設計多元、彈性、適性的課程，強調與社會議題連結、跨領域學科或與其他課程結合的統整課程。</a:t>
            </a:r>
            <a:endParaRPr lang="en-US" altLang="zh-TW" sz="3199" b="1" dirty="0">
              <a:solidFill>
                <a:srgbClr val="FF0000"/>
              </a:solidFill>
            </a:endParaRPr>
          </a:p>
          <a:p>
            <a:pPr>
              <a:lnSpc>
                <a:spcPts val="4199"/>
              </a:lnSpc>
            </a:pPr>
            <a:r>
              <a:rPr lang="zh-TW" altLang="en-US" sz="3199" b="1" dirty="0">
                <a:solidFill>
                  <a:srgbClr val="FF0000"/>
                </a:solidFill>
              </a:rPr>
              <a:t>特殊需求領域課程</a:t>
            </a:r>
            <a:r>
              <a:rPr lang="en-US" altLang="zh-TW" sz="3199" b="1" dirty="0">
                <a:solidFill>
                  <a:srgbClr val="FF0000"/>
                </a:solidFill>
              </a:rPr>
              <a:t>—</a:t>
            </a:r>
            <a:r>
              <a:rPr lang="zh-TW" altLang="en-US" sz="3199" b="1" dirty="0">
                <a:solidFill>
                  <a:srgbClr val="000000"/>
                </a:solidFill>
              </a:rPr>
              <a:t>涵蓋「</a:t>
            </a:r>
            <a:r>
              <a:rPr lang="zh-TW" altLang="en-US" sz="3199" b="1" dirty="0">
                <a:solidFill>
                  <a:srgbClr val="4646C5"/>
                </a:solidFill>
              </a:rPr>
              <a:t>情意發展</a:t>
            </a:r>
            <a:r>
              <a:rPr lang="zh-TW" altLang="en-US" sz="3199" b="1" dirty="0">
                <a:solidFill>
                  <a:srgbClr val="000000"/>
                </a:solidFill>
              </a:rPr>
              <a:t>」、「</a:t>
            </a:r>
            <a:r>
              <a:rPr lang="zh-TW" altLang="en-US" sz="3199" b="1" dirty="0">
                <a:solidFill>
                  <a:srgbClr val="4646C5"/>
                </a:solidFill>
              </a:rPr>
              <a:t>領導才能</a:t>
            </a:r>
            <a:r>
              <a:rPr lang="zh-TW" altLang="en-US" sz="3199" b="1" dirty="0">
                <a:solidFill>
                  <a:srgbClr val="000000"/>
                </a:solidFill>
              </a:rPr>
              <a:t>」、「</a:t>
            </a:r>
            <a:r>
              <a:rPr lang="zh-TW" altLang="en-US" sz="3199" b="1" dirty="0">
                <a:solidFill>
                  <a:srgbClr val="4646C5"/>
                </a:solidFill>
              </a:rPr>
              <a:t>創造力</a:t>
            </a:r>
            <a:r>
              <a:rPr lang="zh-TW" altLang="en-US" sz="3199" b="1" dirty="0">
                <a:solidFill>
                  <a:srgbClr val="000000"/>
                </a:solidFill>
              </a:rPr>
              <a:t>」與「</a:t>
            </a:r>
            <a:r>
              <a:rPr lang="zh-TW" altLang="en-US" sz="3199" b="1" dirty="0">
                <a:solidFill>
                  <a:srgbClr val="4646C5"/>
                </a:solidFill>
              </a:rPr>
              <a:t>獨立研究</a:t>
            </a:r>
            <a:r>
              <a:rPr lang="zh-TW" altLang="en-US" sz="3199" b="1" dirty="0">
                <a:solidFill>
                  <a:srgbClr val="000000"/>
                </a:solidFill>
              </a:rPr>
              <a:t>」四科目。依據學生身心特質及學習需求，擬定個別輔導計畫。 </a:t>
            </a:r>
            <a:endParaRPr lang="en-US" altLang="zh-TW" sz="3199" b="1" dirty="0">
              <a:solidFill>
                <a:srgbClr val="FF0000"/>
              </a:solidFill>
            </a:endParaRPr>
          </a:p>
          <a:p>
            <a:pPr>
              <a:lnSpc>
                <a:spcPts val="4199"/>
              </a:lnSpc>
            </a:pPr>
            <a:r>
              <a:rPr lang="zh-TW" altLang="en-US" sz="3199" b="1" dirty="0">
                <a:solidFill>
                  <a:srgbClr val="002060"/>
                </a:solidFill>
                <a:effectLst>
                  <a:outerShdw blurRad="38100" dist="38100" dir="2700000" algn="tl">
                    <a:srgbClr val="000000">
                      <a:alpha val="43137"/>
                    </a:srgbClr>
                  </a:outerShdw>
                </a:effectLst>
              </a:rPr>
              <a:t>各校結合校本資源特色共同研商資優班課程之規劃。因此，各校課程規劃不盡相同。</a:t>
            </a:r>
            <a:endParaRPr lang="zh-TW" altLang="en-US" sz="3199" b="1" dirty="0">
              <a:latin typeface="標楷體" panose="03000509000000000000" pitchFamily="65" charset="-120"/>
              <a:ea typeface="標楷體" panose="03000509000000000000" pitchFamily="65" charset="-120"/>
            </a:endParaRPr>
          </a:p>
          <a:p>
            <a:pPr>
              <a:lnSpc>
                <a:spcPts val="4199"/>
              </a:lnSpc>
              <a:buNone/>
            </a:pPr>
            <a:endParaRPr lang="zh-TW" altLang="en-US" sz="3199" b="1" dirty="0">
              <a:latin typeface="標楷體" panose="03000509000000000000" pitchFamily="65" charset="-120"/>
              <a:ea typeface="標楷體" panose="03000509000000000000" pitchFamily="65" charset="-120"/>
            </a:endParaRPr>
          </a:p>
          <a:p>
            <a:pPr>
              <a:lnSpc>
                <a:spcPts val="4199"/>
              </a:lnSpc>
            </a:pPr>
            <a:endParaRPr lang="zh-TW" altLang="en-US" sz="3199" b="1"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DA60BA0E-20D0-4E7C-B286-26C960A6788F}" type="slidenum">
              <a:rPr lang="en-US" altLang="zh-TW" noProof="0" smtClean="0"/>
              <a:pPr/>
              <a:t>70</a:t>
            </a:fld>
            <a:endParaRPr lang="zh-TW" altLang="en-US" noProof="0" dirty="0"/>
          </a:p>
        </p:txBody>
      </p:sp>
    </p:spTree>
    <p:extLst>
      <p:ext uri="{BB962C8B-B14F-4D97-AF65-F5344CB8AC3E}">
        <p14:creationId xmlns:p14="http://schemas.microsoft.com/office/powerpoint/2010/main" val="283539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837828" y="2852936"/>
            <a:ext cx="7774839" cy="1142702"/>
          </a:xfrm>
        </p:spPr>
        <p:txBody>
          <a:bodyPr>
            <a:normAutofit fontScale="90000"/>
          </a:bodyPr>
          <a:lstStyle/>
          <a:p>
            <a:r>
              <a:rPr lang="zh-TW" altLang="en-US" sz="6598" dirty="0">
                <a:latin typeface="標楷體" panose="03000509000000000000" pitchFamily="65" charset="-120"/>
                <a:ea typeface="標楷體" panose="03000509000000000000" pitchFamily="65" charset="-120"/>
              </a:rPr>
              <a:t>感謝聆聽，敬請指教</a:t>
            </a:r>
          </a:p>
        </p:txBody>
      </p:sp>
    </p:spTree>
    <p:extLst>
      <p:ext uri="{BB962C8B-B14F-4D97-AF65-F5344CB8AC3E}">
        <p14:creationId xmlns:p14="http://schemas.microsoft.com/office/powerpoint/2010/main" val="339881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9916" y="3140968"/>
            <a:ext cx="5976665" cy="1150074"/>
          </a:xfrm>
        </p:spPr>
        <p:txBody>
          <a:bodyPr>
            <a:normAutofit/>
          </a:bodyPr>
          <a:lstStyle/>
          <a:p>
            <a:pPr algn="ctr"/>
            <a:r>
              <a:rPr lang="zh-TW" altLang="en-US" sz="6598" b="1" dirty="0">
                <a:solidFill>
                  <a:srgbClr val="7030A0"/>
                </a:solidFill>
                <a:effectLst>
                  <a:outerShdw blurRad="38100" dist="38100" dir="2700000" algn="tl">
                    <a:srgbClr val="000000">
                      <a:alpha val="43137"/>
                    </a:srgbClr>
                  </a:outerShdw>
                </a:effectLst>
                <a:latin typeface="Arial"/>
                <a:ea typeface="+mj-ea"/>
              </a:rPr>
              <a:t>綜合座談</a:t>
            </a:r>
            <a:endParaRPr lang="zh-TW" altLang="en-US"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983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903211" y="168844"/>
            <a:ext cx="10657184" cy="836712"/>
          </a:xfrm>
          <a:prstGeom prst="rect">
            <a:avLst/>
          </a:prstGeom>
        </p:spPr>
        <p:txBody>
          <a:bodyPr vert="horz" lIns="91416" tIns="45708" rIns="91416" bIns="45708" rtlCol="0" anchor="b">
            <a:normAutofit fontScale="85000" lnSpcReduction="10000"/>
          </a:bodyPr>
          <a:lstStyle>
            <a:lvl1pPr algn="l" defTabSz="914400" rtl="0" eaLnBrk="1" latinLnBrk="0" hangingPunct="1">
              <a:lnSpc>
                <a:spcPct val="90000"/>
              </a:lnSpc>
              <a:spcBef>
                <a:spcPct val="0"/>
              </a:spcBef>
              <a:buNone/>
              <a:defRPr sz="3600" kern="1200">
                <a:solidFill>
                  <a:schemeClr val="tx1">
                    <a:lumMod val="50000"/>
                  </a:schemeClr>
                </a:solidFill>
                <a:latin typeface="微軟正黑體" panose="020B0604030504040204" pitchFamily="34" charset="-120"/>
                <a:ea typeface="微軟正黑體" panose="020B0604030504040204" pitchFamily="34" charset="-120"/>
                <a:cs typeface="+mj-cs"/>
              </a:defRPr>
            </a:lvl1pPr>
          </a:lstStyle>
          <a:p>
            <a:r>
              <a:rPr lang="zh-TW" altLang="en-US" sz="5398" b="1" dirty="0"/>
              <a:t>資優鑑定家長說明會日程表</a:t>
            </a:r>
            <a:r>
              <a:rPr lang="zh-TW" altLang="en-US" sz="3100" b="1" dirty="0"/>
              <a:t>（可就近擇一場參加）</a:t>
            </a:r>
          </a:p>
        </p:txBody>
      </p:sp>
      <p:pic>
        <p:nvPicPr>
          <p:cNvPr id="2" name="圖片 1">
            <a:extLst>
              <a:ext uri="{FF2B5EF4-FFF2-40B4-BE49-F238E27FC236}">
                <a16:creationId xmlns:a16="http://schemas.microsoft.com/office/drawing/2014/main" id="{6FB2351E-C58E-4A13-999B-D94732FD11F6}"/>
              </a:ext>
            </a:extLst>
          </p:cNvPr>
          <p:cNvPicPr>
            <a:picLocks noChangeAspect="1"/>
          </p:cNvPicPr>
          <p:nvPr/>
        </p:nvPicPr>
        <p:blipFill rotWithShape="1">
          <a:blip r:embed="rId3"/>
          <a:srcRect t="2657"/>
          <a:stretch/>
        </p:blipFill>
        <p:spPr>
          <a:xfrm>
            <a:off x="390721" y="1412776"/>
            <a:ext cx="11407382" cy="5276380"/>
          </a:xfrm>
          <a:prstGeom prst="rect">
            <a:avLst/>
          </a:prstGeom>
        </p:spPr>
      </p:pic>
    </p:spTree>
    <p:extLst>
      <p:ext uri="{BB962C8B-B14F-4D97-AF65-F5344CB8AC3E}">
        <p14:creationId xmlns:p14="http://schemas.microsoft.com/office/powerpoint/2010/main" val="15013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4"/>
          <p:cNvSpPr>
            <a:spLocks noGrp="1"/>
          </p:cNvSpPr>
          <p:nvPr>
            <p:ph type="subTitle" idx="1"/>
          </p:nvPr>
        </p:nvSpPr>
        <p:spPr>
          <a:xfrm>
            <a:off x="3646140" y="2708920"/>
            <a:ext cx="7987497" cy="1656184"/>
          </a:xfrm>
        </p:spPr>
        <p:txBody>
          <a:bodyPr>
            <a:noAutofit/>
          </a:bodyPr>
          <a:lstStyle/>
          <a:p>
            <a:r>
              <a:rPr lang="zh-TW" altLang="en-US" sz="7200" dirty="0">
                <a:latin typeface="標楷體" panose="03000509000000000000" pitchFamily="65" charset="-120"/>
                <a:ea typeface="標楷體" panose="03000509000000000000" pitchFamily="65" charset="-120"/>
              </a:rPr>
              <a:t>學術性向資賦優異</a:t>
            </a:r>
          </a:p>
        </p:txBody>
      </p:sp>
      <p:sp>
        <p:nvSpPr>
          <p:cNvPr id="3" name="投影片編號版面配置區 2"/>
          <p:cNvSpPr>
            <a:spLocks noGrp="1"/>
          </p:cNvSpPr>
          <p:nvPr>
            <p:ph type="sldNum" sz="quarter" idx="4294967295"/>
          </p:nvPr>
        </p:nvSpPr>
        <p:spPr>
          <a:xfrm>
            <a:off x="11082338" y="6400800"/>
            <a:ext cx="1106487" cy="320675"/>
          </a:xfrm>
        </p:spPr>
        <p:txBody>
          <a:bodyPr/>
          <a:lstStyle/>
          <a:p>
            <a:pPr rtl="0"/>
            <a:fld id="{EB37DED6-D4C7-42EE-AB49-D2E39E64FDE4}" type="slidenum">
              <a:rPr lang="en-US" altLang="zh-TW" noProof="0" smtClean="0"/>
              <a:t>9</a:t>
            </a:fld>
            <a:endParaRPr lang="en-US" altLang="zh-TW" noProof="0" dirty="0"/>
          </a:p>
        </p:txBody>
      </p:sp>
    </p:spTree>
    <p:extLst>
      <p:ext uri="{BB962C8B-B14F-4D97-AF65-F5344CB8AC3E}">
        <p14:creationId xmlns:p14="http://schemas.microsoft.com/office/powerpoint/2010/main" val="47874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書籍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91_TF02787940_TF02787940.potx" id="{E4A5FE8E-4BD4-4FB0-A38F-F1EAE933DD53}" vid="{3F795CD6-D941-463B-BA60-C19998ABAD90}"/>
    </a:ext>
  </a:extLst>
</a:theme>
</file>

<file path=ppt/theme/theme2.xml><?xml version="1.0" encoding="utf-8"?>
<a:theme xmlns:a="http://schemas.openxmlformats.org/drawingml/2006/main" name="Office 佈景主題">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佈景主題">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http://purl.org/dc/dcmitype/"/>
    <ds:schemaRef ds:uri="4873beb7-5857-4685-be1f-d57550cc96cc"/>
    <ds:schemaRef ds:uri="http://purl.org/dc/elements/1.1/"/>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藍色書堆簡報 (寬螢幕)</Template>
  <TotalTime>0</TotalTime>
  <Words>8109</Words>
  <Application>Microsoft Office PowerPoint</Application>
  <PresentationFormat>自訂</PresentationFormat>
  <Paragraphs>690</Paragraphs>
  <Slides>72</Slides>
  <Notes>18</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72</vt:i4>
      </vt:variant>
    </vt:vector>
  </HeadingPairs>
  <TitlesOfParts>
    <vt:vector size="85" baseType="lpstr">
      <vt:lpstr>Microsoft JhengHei UI</vt:lpstr>
      <vt:lpstr>Microsoft YaHei</vt:lpstr>
      <vt:lpstr>Salesforce Sans</vt:lpstr>
      <vt:lpstr>細明體</vt:lpstr>
      <vt:lpstr>華康仿宋體W6</vt:lpstr>
      <vt:lpstr>Microsoft JhengHei</vt:lpstr>
      <vt:lpstr>Microsoft JhengHei</vt:lpstr>
      <vt:lpstr>新細明體</vt:lpstr>
      <vt:lpstr>標楷體</vt:lpstr>
      <vt:lpstr>Arial</vt:lpstr>
      <vt:lpstr>Century Gothic</vt:lpstr>
      <vt:lpstr>Wingdings</vt:lpstr>
      <vt:lpstr>書籍 16x9</vt:lpstr>
      <vt:lpstr>PowerPoint 簡報</vt:lpstr>
      <vt:lpstr>簡報大綱</vt:lpstr>
      <vt:lpstr>PowerPoint 簡報</vt:lpstr>
      <vt:lpstr>PowerPoint 簡報</vt:lpstr>
      <vt:lpstr>多元智慧下的資賦優異</vt:lpstr>
      <vt:lpstr> 對學習能力優異或具潛能的資優學生，提供適性教育的機會，使其在彈性化的教材教法下，充分發揮學習潛能。</vt:lpstr>
      <vt:lpstr>桃園市各類資優班一覽表</vt:lpstr>
      <vt:lpstr>PowerPoint 簡報</vt:lpstr>
      <vt:lpstr>PowerPoint 簡報</vt:lpstr>
      <vt:lpstr>鑑定試務承辦單位</vt:lpstr>
      <vt:lpstr>鑑定標準</vt:lpstr>
      <vt:lpstr>學術性向資賦優異－鑑定標準</vt:lpstr>
      <vt:lpstr>桃園市國中學術性向資賦優異鑑定</vt:lpstr>
      <vt:lpstr>申請資格</vt:lpstr>
      <vt:lpstr>PowerPoint 簡報</vt:lpstr>
      <vt:lpstr>PowerPoint 簡報</vt:lpstr>
      <vt:lpstr>PowerPoint 簡報</vt:lpstr>
      <vt:lpstr>PowerPoint 簡報</vt:lpstr>
      <vt:lpstr>學術性向資優鑑定重要日程</vt:lpstr>
      <vt:lpstr>PowerPoint 簡報</vt:lpstr>
      <vt:lpstr>報名表件填寫說明  114學年度採線上報名</vt:lpstr>
      <vt:lpstr>報名系統線上報名流程圖</vt:lpstr>
      <vt:lpstr>PowerPoint 簡報</vt:lpstr>
      <vt:lpstr>PowerPoint 簡報</vt:lpstr>
      <vt:lpstr>PowerPoint 簡報</vt:lpstr>
      <vt:lpstr>PowerPoint 簡報</vt:lpstr>
      <vt:lpstr>管道一：書面審查</vt:lpstr>
      <vt:lpstr>鑑定報名表(以數理類作範例說明)</vt:lpstr>
      <vt:lpstr>特質檢核表</vt:lpstr>
      <vt:lpstr>特殊鑑定場服務需求</vt:lpstr>
      <vt:lpstr>鑑定證</vt:lpstr>
      <vt:lpstr>鑑定測驗注意事項</vt:lpstr>
      <vt:lpstr>數理資優鑑定測驗時間、地點</vt:lpstr>
      <vt:lpstr>PowerPoint 簡報</vt:lpstr>
      <vt:lpstr>鑑定測驗內容</vt:lpstr>
      <vt:lpstr>PowerPoint 簡報</vt:lpstr>
      <vt:lpstr>PowerPoint 簡報</vt:lpstr>
      <vt:lpstr>PowerPoint 簡報</vt:lpstr>
      <vt:lpstr>創造能力資賦優異學生鑑定</vt:lpstr>
      <vt:lpstr>鑑定原則、流程及方式</vt:lpstr>
      <vt:lpstr>PowerPoint 簡報</vt:lpstr>
      <vt:lpstr>PowerPoint 簡報</vt:lpstr>
      <vt:lpstr>PowerPoint 簡報</vt:lpstr>
      <vt:lpstr>PowerPoint 簡報</vt:lpstr>
      <vt:lpstr>申請管道一(書面審查)報名</vt:lpstr>
      <vt:lpstr>【管道一】書面審查標準說明</vt:lpstr>
      <vt:lpstr>【書面審查】 參考獎項對照表</vt:lpstr>
      <vt:lpstr>鑑定報名表</vt:lpstr>
      <vt:lpstr>申請鑑定報名（管道一：書面審查）</vt:lpstr>
      <vt:lpstr>【管道一、管道二共用】 創造能力優異特殊需求學生特質檢核表</vt:lpstr>
      <vt:lpstr>管道二：測驗方式</vt:lpstr>
      <vt:lpstr>管道二-申請鑑定、初選報名、繳費</vt:lpstr>
      <vt:lpstr>管道二-申請鑑定、初選報名</vt:lpstr>
      <vt:lpstr>管道二-初選 創造能力評量(1)</vt:lpstr>
      <vt:lpstr>評量測驗結果</vt:lpstr>
      <vt:lpstr>管道二 複選報名</vt:lpstr>
      <vt:lpstr>管道二-複選 創造能力評量(2)</vt:lpstr>
      <vt:lpstr>公告鑑定通過名單 下載鑑定結果通知書</vt:lpstr>
      <vt:lpstr>申復/申訴</vt:lpstr>
      <vt:lpstr>PowerPoint 簡報</vt:lpstr>
      <vt:lpstr>資賦優異學生鑑定流程圖（重點瀏覽）</vt:lpstr>
      <vt:lpstr>PowerPoint 簡報</vt:lpstr>
      <vt:lpstr>小提醒</vt:lpstr>
      <vt:lpstr>安置與輔導</vt:lpstr>
      <vt:lpstr>安置與輔導</vt:lpstr>
      <vt:lpstr>資優學生個別輔導計畫(IGP)</vt:lpstr>
      <vt:lpstr>資賦優異學生安置原則 與課程服務 </vt:lpstr>
      <vt:lpstr>資賦優異學生安置原則—資優資源班</vt:lpstr>
      <vt:lpstr>PowerPoint 簡報</vt:lpstr>
      <vt:lpstr>資優教育課程</vt:lpstr>
      <vt:lpstr>感謝聆聽，敬請指教</vt:lpstr>
      <vt:lpstr>綜合座談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2020-11-09T08:24:47Z</dcterms:created>
  <dcterms:modified xsi:type="dcterms:W3CDTF">2024-12-23T03:02:33Z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